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5" r:id="rId2"/>
  </p:sldMasterIdLst>
  <p:notesMasterIdLst>
    <p:notesMasterId r:id="rId15"/>
  </p:notesMasterIdLst>
  <p:sldIdLst>
    <p:sldId id="317" r:id="rId3"/>
    <p:sldId id="321" r:id="rId4"/>
    <p:sldId id="338" r:id="rId5"/>
    <p:sldId id="263" r:id="rId6"/>
    <p:sldId id="339" r:id="rId7"/>
    <p:sldId id="340" r:id="rId8"/>
    <p:sldId id="337" r:id="rId9"/>
    <p:sldId id="328" r:id="rId10"/>
    <p:sldId id="257" r:id="rId11"/>
    <p:sldId id="329" r:id="rId12"/>
    <p:sldId id="336" r:id="rId13"/>
    <p:sldId id="341"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D1CE"/>
    <a:srgbClr val="3A4861"/>
    <a:srgbClr val="002B84"/>
    <a:srgbClr val="C1C1C1"/>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8B30F-5D4C-C141-AD0D-EDC1FA0573BD}" v="198" dt="2021-06-24T23:48:36.94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p:restoredTop sz="96327"/>
  </p:normalViewPr>
  <p:slideViewPr>
    <p:cSldViewPr snapToGrid="0" snapToObjects="1">
      <p:cViewPr varScale="1">
        <p:scale>
          <a:sx n="61" d="100"/>
          <a:sy n="61" d="100"/>
        </p:scale>
        <p:origin x="560" y="256"/>
      </p:cViewPr>
      <p:guideLst/>
    </p:cSldViewPr>
  </p:slideViewPr>
  <p:notesTextViewPr>
    <p:cViewPr>
      <p:scale>
        <a:sx n="1" d="1"/>
        <a:sy n="1" d="1"/>
      </p:scale>
      <p:origin x="0" y="0"/>
    </p:cViewPr>
  </p:notesTextViewPr>
  <p:sorterViewPr>
    <p:cViewPr>
      <p:scale>
        <a:sx n="79" d="100"/>
        <a:sy n="7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C877A-E4C7-2740-8CAE-B4B50015F7FF}" type="doc">
      <dgm:prSet loTypeId="urn:microsoft.com/office/officeart/2008/layout/LinedList" loCatId="" qsTypeId="urn:microsoft.com/office/officeart/2005/8/quickstyle/simple5" qsCatId="simple" csTypeId="urn:microsoft.com/office/officeart/2005/8/colors/accent1_2" csCatId="accent1" phldr="1"/>
      <dgm:spPr/>
      <dgm:t>
        <a:bodyPr/>
        <a:lstStyle/>
        <a:p>
          <a:endParaRPr lang="en-US"/>
        </a:p>
      </dgm:t>
    </dgm:pt>
    <dgm:pt modelId="{400239C6-58B3-6B40-9ED5-20432F3D2D18}">
      <dgm:prSet phldrT="[Text]" custT="1"/>
      <dgm:spPr/>
      <dgm:t>
        <a:bodyPr/>
        <a:lstStyle/>
        <a:p>
          <a:r>
            <a:rPr lang="en-US" sz="3600"/>
            <a:t>Lower Mainland </a:t>
          </a:r>
          <a:r>
            <a:rPr lang="en-US" sz="3600" dirty="0"/>
            <a:t>Exposure Model</a:t>
          </a:r>
        </a:p>
      </dgm:t>
    </dgm:pt>
    <dgm:pt modelId="{4AD911B5-AEEC-0B47-9136-90735DA218C2}" type="parTrans" cxnId="{3C0D9F19-147B-7E47-86E2-12989E216776}">
      <dgm:prSet/>
      <dgm:spPr/>
      <dgm:t>
        <a:bodyPr/>
        <a:lstStyle/>
        <a:p>
          <a:endParaRPr lang="en-US" sz="1400"/>
        </a:p>
      </dgm:t>
    </dgm:pt>
    <dgm:pt modelId="{2C487F74-2C95-7840-B550-BE6F68F286F2}" type="sibTrans" cxnId="{3C0D9F19-147B-7E47-86E2-12989E216776}">
      <dgm:prSet/>
      <dgm:spPr/>
      <dgm:t>
        <a:bodyPr/>
        <a:lstStyle/>
        <a:p>
          <a:endParaRPr lang="en-US" sz="1400"/>
        </a:p>
      </dgm:t>
    </dgm:pt>
    <dgm:pt modelId="{7646447A-370F-5348-BDFC-D92F5DC32F74}">
      <dgm:prSet phldrT="[Text]" custT="1"/>
      <dgm:spPr/>
      <dgm:t>
        <a:bodyPr/>
        <a:lstStyle/>
        <a:p>
          <a:pPr algn="l">
            <a:buFont typeface="Arial" panose="020B0604020202020204" pitchFamily="34" charset="0"/>
            <a:buChar char="•"/>
          </a:pPr>
          <a:r>
            <a:rPr lang="en-CA" sz="4400" dirty="0"/>
            <a:t>Baseline input for seismic risk modelling and multi-hazard threat assessment (NRCan).</a:t>
          </a:r>
          <a:endParaRPr lang="en-US" sz="4400" dirty="0"/>
        </a:p>
      </dgm:t>
    </dgm:pt>
    <dgm:pt modelId="{DC4BBF24-D41A-3440-BEA3-F4618183ACD6}" type="parTrans" cxnId="{0396DE8F-0EBF-474A-B7CF-6BD69D62699B}">
      <dgm:prSet/>
      <dgm:spPr/>
      <dgm:t>
        <a:bodyPr/>
        <a:lstStyle/>
        <a:p>
          <a:endParaRPr lang="en-US" sz="1400"/>
        </a:p>
      </dgm:t>
    </dgm:pt>
    <dgm:pt modelId="{C5EC2F7F-D9C9-B643-985D-FB8DFB587028}" type="sibTrans" cxnId="{0396DE8F-0EBF-474A-B7CF-6BD69D62699B}">
      <dgm:prSet/>
      <dgm:spPr/>
      <dgm:t>
        <a:bodyPr/>
        <a:lstStyle/>
        <a:p>
          <a:endParaRPr lang="en-US" sz="1400"/>
        </a:p>
      </dgm:t>
    </dgm:pt>
    <dgm:pt modelId="{2F9F66C2-F42C-9641-B39C-33BBB4461E20}">
      <dgm:prSet custT="1"/>
      <dgm:spPr/>
      <dgm:t>
        <a:bodyPr/>
        <a:lstStyle/>
        <a:p>
          <a:pPr algn="l"/>
          <a:r>
            <a:rPr lang="en-CA" sz="4400" dirty="0"/>
            <a:t>Baseline input for </a:t>
          </a:r>
          <a:r>
            <a:rPr lang="en-CA" sz="4400"/>
            <a:t>critical infrastructure failure and service disruption modelling (UVic and DRDC).</a:t>
          </a:r>
          <a:endParaRPr lang="en-CA" sz="4400" dirty="0"/>
        </a:p>
      </dgm:t>
    </dgm:pt>
    <dgm:pt modelId="{AD2AEE0A-7188-0841-A7A9-84B2647850B8}" type="parTrans" cxnId="{278C0D4B-4B2E-3742-B5D1-D6FDF0A3BC56}">
      <dgm:prSet/>
      <dgm:spPr/>
      <dgm:t>
        <a:bodyPr/>
        <a:lstStyle/>
        <a:p>
          <a:endParaRPr lang="en-US" sz="1400"/>
        </a:p>
      </dgm:t>
    </dgm:pt>
    <dgm:pt modelId="{31A89F01-1D9E-3746-9CFC-7C840F3D89BD}" type="sibTrans" cxnId="{278C0D4B-4B2E-3742-B5D1-D6FDF0A3BC56}">
      <dgm:prSet/>
      <dgm:spPr/>
      <dgm:t>
        <a:bodyPr/>
        <a:lstStyle/>
        <a:p>
          <a:endParaRPr lang="en-US" sz="1400"/>
        </a:p>
      </dgm:t>
    </dgm:pt>
    <dgm:pt modelId="{D6664D50-FD42-ED44-9EB9-EAB5562FD438}">
      <dgm:prSet custT="1"/>
      <dgm:spPr/>
      <dgm:t>
        <a:bodyPr/>
        <a:lstStyle/>
        <a:p>
          <a:pPr algn="l"/>
          <a:r>
            <a:rPr lang="en-CA" sz="4400" dirty="0"/>
            <a:t>Used to support dynamic risk modelling of Metro Vancouver (UBC).</a:t>
          </a:r>
        </a:p>
      </dgm:t>
    </dgm:pt>
    <dgm:pt modelId="{9AC8595B-47CA-F047-8A6D-DAC12969B292}" type="parTrans" cxnId="{979ED83C-56AF-C44B-98D5-A821AD091BA5}">
      <dgm:prSet/>
      <dgm:spPr/>
      <dgm:t>
        <a:bodyPr/>
        <a:lstStyle/>
        <a:p>
          <a:endParaRPr lang="en-US" sz="1400"/>
        </a:p>
      </dgm:t>
    </dgm:pt>
    <dgm:pt modelId="{5F4C2CB0-8BE1-8547-9CB1-F5D77894FA2B}" type="sibTrans" cxnId="{979ED83C-56AF-C44B-98D5-A821AD091BA5}">
      <dgm:prSet/>
      <dgm:spPr/>
      <dgm:t>
        <a:bodyPr/>
        <a:lstStyle/>
        <a:p>
          <a:endParaRPr lang="en-US" sz="1400"/>
        </a:p>
      </dgm:t>
    </dgm:pt>
    <dgm:pt modelId="{3BD0B9F5-D681-7544-8D8D-5FA90F9B6DFC}">
      <dgm:prSet custT="1"/>
      <dgm:spPr/>
      <dgm:t>
        <a:bodyPr/>
        <a:lstStyle/>
        <a:p>
          <a:pPr algn="l"/>
          <a:r>
            <a:rPr lang="en-CA" sz="4400" dirty="0"/>
            <a:t>Methods have been adapted to develop the national exposure model.</a:t>
          </a:r>
        </a:p>
      </dgm:t>
    </dgm:pt>
    <dgm:pt modelId="{534D3376-8797-8946-9BCC-65C3B77D493C}" type="parTrans" cxnId="{40174B12-1687-EC4C-B470-AEFBD5AF2F4D}">
      <dgm:prSet/>
      <dgm:spPr/>
      <dgm:t>
        <a:bodyPr/>
        <a:lstStyle/>
        <a:p>
          <a:endParaRPr lang="en-US" sz="1400"/>
        </a:p>
      </dgm:t>
    </dgm:pt>
    <dgm:pt modelId="{F42643E0-69E1-A045-A8B4-4BCFEF09EA7C}" type="sibTrans" cxnId="{40174B12-1687-EC4C-B470-AEFBD5AF2F4D}">
      <dgm:prSet/>
      <dgm:spPr/>
      <dgm:t>
        <a:bodyPr/>
        <a:lstStyle/>
        <a:p>
          <a:endParaRPr lang="en-US" sz="1400"/>
        </a:p>
      </dgm:t>
    </dgm:pt>
    <dgm:pt modelId="{8A10D323-302F-EC4D-90BA-EE6BB5DD422E}">
      <dgm:prSet custT="1"/>
      <dgm:spPr/>
      <dgm:t>
        <a:bodyPr/>
        <a:lstStyle/>
        <a:p>
          <a:pPr algn="l"/>
          <a:r>
            <a:rPr lang="en-CA" sz="4400" dirty="0"/>
            <a:t>Used for flood risk modelling (Fraser Basin Council)</a:t>
          </a:r>
        </a:p>
      </dgm:t>
    </dgm:pt>
    <dgm:pt modelId="{41A6A526-B8B6-0842-93BF-8DE254E2919D}" type="parTrans" cxnId="{FA25912C-DF2A-F94F-B197-01AACEBAAE31}">
      <dgm:prSet/>
      <dgm:spPr/>
      <dgm:t>
        <a:bodyPr/>
        <a:lstStyle/>
        <a:p>
          <a:endParaRPr lang="en-US" sz="1400"/>
        </a:p>
      </dgm:t>
    </dgm:pt>
    <dgm:pt modelId="{B7496652-E57F-8943-9777-AC952586BFDF}" type="sibTrans" cxnId="{FA25912C-DF2A-F94F-B197-01AACEBAAE31}">
      <dgm:prSet/>
      <dgm:spPr/>
      <dgm:t>
        <a:bodyPr/>
        <a:lstStyle/>
        <a:p>
          <a:endParaRPr lang="en-US" sz="1400"/>
        </a:p>
      </dgm:t>
    </dgm:pt>
    <dgm:pt modelId="{EBC7A070-32E4-9B4A-9884-408E8D3C947B}">
      <dgm:prSet phldrT="[Text]" custT="1"/>
      <dgm:spPr/>
      <dgm:t>
        <a:bodyPr/>
        <a:lstStyle/>
        <a:p>
          <a:pPr algn="l">
            <a:buFont typeface="Arial" panose="020B0604020202020204" pitchFamily="34" charset="0"/>
            <a:buChar char="•"/>
          </a:pPr>
          <a:r>
            <a:rPr lang="en-US" sz="4400" dirty="0"/>
            <a:t>Detailed understanding of the current infrastructure across the Lower Mainland.</a:t>
          </a:r>
        </a:p>
      </dgm:t>
    </dgm:pt>
    <dgm:pt modelId="{C2706373-FCDC-0847-9B19-EFFC8930E224}" type="parTrans" cxnId="{F4AE8630-3BE3-954E-BEEB-69B8897E6B67}">
      <dgm:prSet/>
      <dgm:spPr/>
      <dgm:t>
        <a:bodyPr/>
        <a:lstStyle/>
        <a:p>
          <a:endParaRPr lang="en-US"/>
        </a:p>
      </dgm:t>
    </dgm:pt>
    <dgm:pt modelId="{48D00162-EEFC-5F4C-9B6F-F4AD190D98DB}" type="sibTrans" cxnId="{F4AE8630-3BE3-954E-BEEB-69B8897E6B67}">
      <dgm:prSet/>
      <dgm:spPr/>
      <dgm:t>
        <a:bodyPr/>
        <a:lstStyle/>
        <a:p>
          <a:endParaRPr lang="en-US"/>
        </a:p>
      </dgm:t>
    </dgm:pt>
    <dgm:pt modelId="{97BF1764-9989-DF4C-AED8-4FBABF166AB1}" type="pres">
      <dgm:prSet presAssocID="{B40C877A-E4C7-2740-8CAE-B4B50015F7FF}" presName="vert0" presStyleCnt="0">
        <dgm:presLayoutVars>
          <dgm:dir/>
          <dgm:animOne val="branch"/>
          <dgm:animLvl val="lvl"/>
        </dgm:presLayoutVars>
      </dgm:prSet>
      <dgm:spPr/>
    </dgm:pt>
    <dgm:pt modelId="{6F319300-2DBD-334D-A583-B1DBC36CF9AB}" type="pres">
      <dgm:prSet presAssocID="{400239C6-58B3-6B40-9ED5-20432F3D2D18}" presName="thickLine" presStyleLbl="alignNode1" presStyleIdx="0" presStyleCnt="1"/>
      <dgm:spPr/>
    </dgm:pt>
    <dgm:pt modelId="{1FFB855D-DD5C-2540-97D4-A4B8831E6221}" type="pres">
      <dgm:prSet presAssocID="{400239C6-58B3-6B40-9ED5-20432F3D2D18}" presName="horz1" presStyleCnt="0"/>
      <dgm:spPr/>
    </dgm:pt>
    <dgm:pt modelId="{3AB8DEB3-2AAC-E340-93BD-1558DEDD8CFD}" type="pres">
      <dgm:prSet presAssocID="{400239C6-58B3-6B40-9ED5-20432F3D2D18}" presName="tx1" presStyleLbl="revTx" presStyleIdx="0" presStyleCnt="7"/>
      <dgm:spPr/>
    </dgm:pt>
    <dgm:pt modelId="{B1D02772-19B9-8A47-9B46-6A532162A430}" type="pres">
      <dgm:prSet presAssocID="{400239C6-58B3-6B40-9ED5-20432F3D2D18}" presName="vert1" presStyleCnt="0"/>
      <dgm:spPr/>
    </dgm:pt>
    <dgm:pt modelId="{A773C182-7DED-254F-9217-4CFC4E3F364B}" type="pres">
      <dgm:prSet presAssocID="{EBC7A070-32E4-9B4A-9884-408E8D3C947B}" presName="vertSpace2a" presStyleCnt="0"/>
      <dgm:spPr/>
    </dgm:pt>
    <dgm:pt modelId="{E9F4AEE1-8628-FC49-9DC5-4C6C476F94D5}" type="pres">
      <dgm:prSet presAssocID="{EBC7A070-32E4-9B4A-9884-408E8D3C947B}" presName="horz2" presStyleCnt="0"/>
      <dgm:spPr/>
    </dgm:pt>
    <dgm:pt modelId="{0F17BD01-2A3B-C946-AC1B-9E660E0A17F0}" type="pres">
      <dgm:prSet presAssocID="{EBC7A070-32E4-9B4A-9884-408E8D3C947B}" presName="horzSpace2" presStyleCnt="0"/>
      <dgm:spPr/>
    </dgm:pt>
    <dgm:pt modelId="{6DC67CF0-B656-3240-853C-C089D750CFA4}" type="pres">
      <dgm:prSet presAssocID="{EBC7A070-32E4-9B4A-9884-408E8D3C947B}" presName="tx2" presStyleLbl="revTx" presStyleIdx="1" presStyleCnt="7"/>
      <dgm:spPr/>
    </dgm:pt>
    <dgm:pt modelId="{34C9B84D-AD1B-6741-BB0D-67F941FAB4BA}" type="pres">
      <dgm:prSet presAssocID="{EBC7A070-32E4-9B4A-9884-408E8D3C947B}" presName="vert2" presStyleCnt="0"/>
      <dgm:spPr/>
    </dgm:pt>
    <dgm:pt modelId="{0210E484-60EF-9C4F-A48D-1AC92E024C01}" type="pres">
      <dgm:prSet presAssocID="{EBC7A070-32E4-9B4A-9884-408E8D3C947B}" presName="thinLine2b" presStyleLbl="callout" presStyleIdx="0" presStyleCnt="6"/>
      <dgm:spPr/>
    </dgm:pt>
    <dgm:pt modelId="{84F6680E-CD47-7945-863E-ACC785F9382F}" type="pres">
      <dgm:prSet presAssocID="{EBC7A070-32E4-9B4A-9884-408E8D3C947B}" presName="vertSpace2b" presStyleCnt="0"/>
      <dgm:spPr/>
    </dgm:pt>
    <dgm:pt modelId="{FF329102-4B7D-1448-AD05-E3DDA4C35AA0}" type="pres">
      <dgm:prSet presAssocID="{7646447A-370F-5348-BDFC-D92F5DC32F74}" presName="horz2" presStyleCnt="0"/>
      <dgm:spPr/>
    </dgm:pt>
    <dgm:pt modelId="{451C78AC-499E-794C-A265-321A5F9F6DD6}" type="pres">
      <dgm:prSet presAssocID="{7646447A-370F-5348-BDFC-D92F5DC32F74}" presName="horzSpace2" presStyleCnt="0"/>
      <dgm:spPr/>
    </dgm:pt>
    <dgm:pt modelId="{CC78B6C7-FA8C-3D44-9CD4-0B393E138793}" type="pres">
      <dgm:prSet presAssocID="{7646447A-370F-5348-BDFC-D92F5DC32F74}" presName="tx2" presStyleLbl="revTx" presStyleIdx="2" presStyleCnt="7"/>
      <dgm:spPr/>
    </dgm:pt>
    <dgm:pt modelId="{E03B040D-76FB-7E40-8E77-FE9F3EAC21A8}" type="pres">
      <dgm:prSet presAssocID="{7646447A-370F-5348-BDFC-D92F5DC32F74}" presName="vert2" presStyleCnt="0"/>
      <dgm:spPr/>
    </dgm:pt>
    <dgm:pt modelId="{89E1C0FF-BB68-BE4D-9581-8B02FAACD85D}" type="pres">
      <dgm:prSet presAssocID="{7646447A-370F-5348-BDFC-D92F5DC32F74}" presName="thinLine2b" presStyleLbl="callout" presStyleIdx="1" presStyleCnt="6"/>
      <dgm:spPr/>
    </dgm:pt>
    <dgm:pt modelId="{10A22F7D-4A07-A84F-A8F6-E865A9FDC5EF}" type="pres">
      <dgm:prSet presAssocID="{7646447A-370F-5348-BDFC-D92F5DC32F74}" presName="vertSpace2b" presStyleCnt="0"/>
      <dgm:spPr/>
    </dgm:pt>
    <dgm:pt modelId="{877CDA42-2B99-5E47-86F9-A05B92F06D77}" type="pres">
      <dgm:prSet presAssocID="{2F9F66C2-F42C-9641-B39C-33BBB4461E20}" presName="horz2" presStyleCnt="0"/>
      <dgm:spPr/>
    </dgm:pt>
    <dgm:pt modelId="{20BE90BC-C523-F84C-89AE-7BBF75C46048}" type="pres">
      <dgm:prSet presAssocID="{2F9F66C2-F42C-9641-B39C-33BBB4461E20}" presName="horzSpace2" presStyleCnt="0"/>
      <dgm:spPr/>
    </dgm:pt>
    <dgm:pt modelId="{72F26796-7D4C-2843-B695-0BE3E032C4FF}" type="pres">
      <dgm:prSet presAssocID="{2F9F66C2-F42C-9641-B39C-33BBB4461E20}" presName="tx2" presStyleLbl="revTx" presStyleIdx="3" presStyleCnt="7"/>
      <dgm:spPr/>
    </dgm:pt>
    <dgm:pt modelId="{14C84816-FE6E-C446-8B0A-B54D9EF5C488}" type="pres">
      <dgm:prSet presAssocID="{2F9F66C2-F42C-9641-B39C-33BBB4461E20}" presName="vert2" presStyleCnt="0"/>
      <dgm:spPr/>
    </dgm:pt>
    <dgm:pt modelId="{5C334CDF-943D-F343-82B9-6F28F821B560}" type="pres">
      <dgm:prSet presAssocID="{2F9F66C2-F42C-9641-B39C-33BBB4461E20}" presName="thinLine2b" presStyleLbl="callout" presStyleIdx="2" presStyleCnt="6"/>
      <dgm:spPr/>
    </dgm:pt>
    <dgm:pt modelId="{C6ACDBAA-5C7D-974C-8282-F9519DB9E799}" type="pres">
      <dgm:prSet presAssocID="{2F9F66C2-F42C-9641-B39C-33BBB4461E20}" presName="vertSpace2b" presStyleCnt="0"/>
      <dgm:spPr/>
    </dgm:pt>
    <dgm:pt modelId="{8FC31BCA-9CE2-A347-8C61-5C8A58C08B09}" type="pres">
      <dgm:prSet presAssocID="{D6664D50-FD42-ED44-9EB9-EAB5562FD438}" presName="horz2" presStyleCnt="0"/>
      <dgm:spPr/>
    </dgm:pt>
    <dgm:pt modelId="{6D4C84A9-CB70-DA45-AE2B-DCCC897F7448}" type="pres">
      <dgm:prSet presAssocID="{D6664D50-FD42-ED44-9EB9-EAB5562FD438}" presName="horzSpace2" presStyleCnt="0"/>
      <dgm:spPr/>
    </dgm:pt>
    <dgm:pt modelId="{4F59F38B-2CB6-3942-890D-258443662C11}" type="pres">
      <dgm:prSet presAssocID="{D6664D50-FD42-ED44-9EB9-EAB5562FD438}" presName="tx2" presStyleLbl="revTx" presStyleIdx="4" presStyleCnt="7"/>
      <dgm:spPr/>
    </dgm:pt>
    <dgm:pt modelId="{0552D82D-6F38-5D44-83EB-CEE18D6E6B62}" type="pres">
      <dgm:prSet presAssocID="{D6664D50-FD42-ED44-9EB9-EAB5562FD438}" presName="vert2" presStyleCnt="0"/>
      <dgm:spPr/>
    </dgm:pt>
    <dgm:pt modelId="{FDD1466F-4AC3-D545-B88F-2A6D51455D81}" type="pres">
      <dgm:prSet presAssocID="{D6664D50-FD42-ED44-9EB9-EAB5562FD438}" presName="thinLine2b" presStyleLbl="callout" presStyleIdx="3" presStyleCnt="6"/>
      <dgm:spPr/>
    </dgm:pt>
    <dgm:pt modelId="{2737C653-B5E1-5341-91EE-9752F817DAFE}" type="pres">
      <dgm:prSet presAssocID="{D6664D50-FD42-ED44-9EB9-EAB5562FD438}" presName="vertSpace2b" presStyleCnt="0"/>
      <dgm:spPr/>
    </dgm:pt>
    <dgm:pt modelId="{E7F762BB-7AB2-C64B-AA67-2D72CE6373BC}" type="pres">
      <dgm:prSet presAssocID="{8A10D323-302F-EC4D-90BA-EE6BB5DD422E}" presName="horz2" presStyleCnt="0"/>
      <dgm:spPr/>
    </dgm:pt>
    <dgm:pt modelId="{E4DC7049-B67C-0046-BF30-D94D5E7E69BA}" type="pres">
      <dgm:prSet presAssocID="{8A10D323-302F-EC4D-90BA-EE6BB5DD422E}" presName="horzSpace2" presStyleCnt="0"/>
      <dgm:spPr/>
    </dgm:pt>
    <dgm:pt modelId="{1BA17EBE-117E-4349-89B6-94DF41CAF862}" type="pres">
      <dgm:prSet presAssocID="{8A10D323-302F-EC4D-90BA-EE6BB5DD422E}" presName="tx2" presStyleLbl="revTx" presStyleIdx="5" presStyleCnt="7"/>
      <dgm:spPr/>
    </dgm:pt>
    <dgm:pt modelId="{B4524F33-074E-CE47-8AB3-6AA33F0FC0B0}" type="pres">
      <dgm:prSet presAssocID="{8A10D323-302F-EC4D-90BA-EE6BB5DD422E}" presName="vert2" presStyleCnt="0"/>
      <dgm:spPr/>
    </dgm:pt>
    <dgm:pt modelId="{5D695F7C-1F84-C34B-84BE-76123204C9D4}" type="pres">
      <dgm:prSet presAssocID="{8A10D323-302F-EC4D-90BA-EE6BB5DD422E}" presName="thinLine2b" presStyleLbl="callout" presStyleIdx="4" presStyleCnt="6"/>
      <dgm:spPr/>
    </dgm:pt>
    <dgm:pt modelId="{F34192A2-1A33-744D-ABB4-B8F44CC5A546}" type="pres">
      <dgm:prSet presAssocID="{8A10D323-302F-EC4D-90BA-EE6BB5DD422E}" presName="vertSpace2b" presStyleCnt="0"/>
      <dgm:spPr/>
    </dgm:pt>
    <dgm:pt modelId="{53B0B097-8DEE-544F-994F-9D420C040049}" type="pres">
      <dgm:prSet presAssocID="{3BD0B9F5-D681-7544-8D8D-5FA90F9B6DFC}" presName="horz2" presStyleCnt="0"/>
      <dgm:spPr/>
    </dgm:pt>
    <dgm:pt modelId="{A94990D3-8780-104B-A2F3-E732E6113AD4}" type="pres">
      <dgm:prSet presAssocID="{3BD0B9F5-D681-7544-8D8D-5FA90F9B6DFC}" presName="horzSpace2" presStyleCnt="0"/>
      <dgm:spPr/>
    </dgm:pt>
    <dgm:pt modelId="{E3B784F5-D22B-824E-95DB-52EB33EF8397}" type="pres">
      <dgm:prSet presAssocID="{3BD0B9F5-D681-7544-8D8D-5FA90F9B6DFC}" presName="tx2" presStyleLbl="revTx" presStyleIdx="6" presStyleCnt="7"/>
      <dgm:spPr/>
    </dgm:pt>
    <dgm:pt modelId="{8053EC74-06A7-DE42-AC09-B997FE2D3669}" type="pres">
      <dgm:prSet presAssocID="{3BD0B9F5-D681-7544-8D8D-5FA90F9B6DFC}" presName="vert2" presStyleCnt="0"/>
      <dgm:spPr/>
    </dgm:pt>
    <dgm:pt modelId="{D421139D-45B7-C541-8312-2A216D35AECC}" type="pres">
      <dgm:prSet presAssocID="{3BD0B9F5-D681-7544-8D8D-5FA90F9B6DFC}" presName="thinLine2b" presStyleLbl="callout" presStyleIdx="5" presStyleCnt="6"/>
      <dgm:spPr/>
    </dgm:pt>
    <dgm:pt modelId="{343D417D-BFA8-F44B-8643-6BE40F581D43}" type="pres">
      <dgm:prSet presAssocID="{3BD0B9F5-D681-7544-8D8D-5FA90F9B6DFC}" presName="vertSpace2b" presStyleCnt="0"/>
      <dgm:spPr/>
    </dgm:pt>
  </dgm:ptLst>
  <dgm:cxnLst>
    <dgm:cxn modelId="{9747B107-46FC-1049-975B-8CA35077B8AC}" type="presOf" srcId="{B40C877A-E4C7-2740-8CAE-B4B50015F7FF}" destId="{97BF1764-9989-DF4C-AED8-4FBABF166AB1}" srcOrd="0" destOrd="0" presId="urn:microsoft.com/office/officeart/2008/layout/LinedList"/>
    <dgm:cxn modelId="{40174B12-1687-EC4C-B470-AEFBD5AF2F4D}" srcId="{400239C6-58B3-6B40-9ED5-20432F3D2D18}" destId="{3BD0B9F5-D681-7544-8D8D-5FA90F9B6DFC}" srcOrd="5" destOrd="0" parTransId="{534D3376-8797-8946-9BCC-65C3B77D493C}" sibTransId="{F42643E0-69E1-A045-A8B4-4BCFEF09EA7C}"/>
    <dgm:cxn modelId="{BE4EC512-E67D-6148-9F52-FB9FCF35A02F}" type="presOf" srcId="{3BD0B9F5-D681-7544-8D8D-5FA90F9B6DFC}" destId="{E3B784F5-D22B-824E-95DB-52EB33EF8397}" srcOrd="0" destOrd="0" presId="urn:microsoft.com/office/officeart/2008/layout/LinedList"/>
    <dgm:cxn modelId="{3C0D9F19-147B-7E47-86E2-12989E216776}" srcId="{B40C877A-E4C7-2740-8CAE-B4B50015F7FF}" destId="{400239C6-58B3-6B40-9ED5-20432F3D2D18}" srcOrd="0" destOrd="0" parTransId="{4AD911B5-AEEC-0B47-9136-90735DA218C2}" sibTransId="{2C487F74-2C95-7840-B550-BE6F68F286F2}"/>
    <dgm:cxn modelId="{97B5F926-10DC-7946-AB0F-CF2A1BC8399D}" type="presOf" srcId="{D6664D50-FD42-ED44-9EB9-EAB5562FD438}" destId="{4F59F38B-2CB6-3942-890D-258443662C11}" srcOrd="0" destOrd="0" presId="urn:microsoft.com/office/officeart/2008/layout/LinedList"/>
    <dgm:cxn modelId="{FA25912C-DF2A-F94F-B197-01AACEBAAE31}" srcId="{400239C6-58B3-6B40-9ED5-20432F3D2D18}" destId="{8A10D323-302F-EC4D-90BA-EE6BB5DD422E}" srcOrd="4" destOrd="0" parTransId="{41A6A526-B8B6-0842-93BF-8DE254E2919D}" sibTransId="{B7496652-E57F-8943-9777-AC952586BFDF}"/>
    <dgm:cxn modelId="{F4AE8630-3BE3-954E-BEEB-69B8897E6B67}" srcId="{400239C6-58B3-6B40-9ED5-20432F3D2D18}" destId="{EBC7A070-32E4-9B4A-9884-408E8D3C947B}" srcOrd="0" destOrd="0" parTransId="{C2706373-FCDC-0847-9B19-EFFC8930E224}" sibTransId="{48D00162-EEFC-5F4C-9B6F-F4AD190D98DB}"/>
    <dgm:cxn modelId="{0C9A5C38-6530-E746-8CD8-708C1C1CA32E}" type="presOf" srcId="{EBC7A070-32E4-9B4A-9884-408E8D3C947B}" destId="{6DC67CF0-B656-3240-853C-C089D750CFA4}" srcOrd="0" destOrd="0" presId="urn:microsoft.com/office/officeart/2008/layout/LinedList"/>
    <dgm:cxn modelId="{979ED83C-56AF-C44B-98D5-A821AD091BA5}" srcId="{400239C6-58B3-6B40-9ED5-20432F3D2D18}" destId="{D6664D50-FD42-ED44-9EB9-EAB5562FD438}" srcOrd="3" destOrd="0" parTransId="{9AC8595B-47CA-F047-8A6D-DAC12969B292}" sibTransId="{5F4C2CB0-8BE1-8547-9CB1-F5D77894FA2B}"/>
    <dgm:cxn modelId="{B8B09A3E-7FC6-6A44-8A4E-BC81BCC69D25}" type="presOf" srcId="{2F9F66C2-F42C-9641-B39C-33BBB4461E20}" destId="{72F26796-7D4C-2843-B695-0BE3E032C4FF}" srcOrd="0" destOrd="0" presId="urn:microsoft.com/office/officeart/2008/layout/LinedList"/>
    <dgm:cxn modelId="{3F203B46-0E60-944D-A311-1163B58F6969}" type="presOf" srcId="{400239C6-58B3-6B40-9ED5-20432F3D2D18}" destId="{3AB8DEB3-2AAC-E340-93BD-1558DEDD8CFD}" srcOrd="0" destOrd="0" presId="urn:microsoft.com/office/officeart/2008/layout/LinedList"/>
    <dgm:cxn modelId="{278C0D4B-4B2E-3742-B5D1-D6FDF0A3BC56}" srcId="{400239C6-58B3-6B40-9ED5-20432F3D2D18}" destId="{2F9F66C2-F42C-9641-B39C-33BBB4461E20}" srcOrd="2" destOrd="0" parTransId="{AD2AEE0A-7188-0841-A7A9-84B2647850B8}" sibTransId="{31A89F01-1D9E-3746-9CFC-7C840F3D89BD}"/>
    <dgm:cxn modelId="{A45B7F53-CDB7-A94D-B411-E06DF1BE88D0}" type="presOf" srcId="{8A10D323-302F-EC4D-90BA-EE6BB5DD422E}" destId="{1BA17EBE-117E-4349-89B6-94DF41CAF862}" srcOrd="0" destOrd="0" presId="urn:microsoft.com/office/officeart/2008/layout/LinedList"/>
    <dgm:cxn modelId="{3FE0A080-AFA2-E44E-8A23-0B1D1476A6E2}" type="presOf" srcId="{7646447A-370F-5348-BDFC-D92F5DC32F74}" destId="{CC78B6C7-FA8C-3D44-9CD4-0B393E138793}" srcOrd="0" destOrd="0" presId="urn:microsoft.com/office/officeart/2008/layout/LinedList"/>
    <dgm:cxn modelId="{0396DE8F-0EBF-474A-B7CF-6BD69D62699B}" srcId="{400239C6-58B3-6B40-9ED5-20432F3D2D18}" destId="{7646447A-370F-5348-BDFC-D92F5DC32F74}" srcOrd="1" destOrd="0" parTransId="{DC4BBF24-D41A-3440-BEA3-F4618183ACD6}" sibTransId="{C5EC2F7F-D9C9-B643-985D-FB8DFB587028}"/>
    <dgm:cxn modelId="{48710546-9EC7-5A4B-B49A-653DBD40885C}" type="presParOf" srcId="{97BF1764-9989-DF4C-AED8-4FBABF166AB1}" destId="{6F319300-2DBD-334D-A583-B1DBC36CF9AB}" srcOrd="0" destOrd="0" presId="urn:microsoft.com/office/officeart/2008/layout/LinedList"/>
    <dgm:cxn modelId="{7FAD7F24-6EF4-094C-B402-636F4B40BCB2}" type="presParOf" srcId="{97BF1764-9989-DF4C-AED8-4FBABF166AB1}" destId="{1FFB855D-DD5C-2540-97D4-A4B8831E6221}" srcOrd="1" destOrd="0" presId="urn:microsoft.com/office/officeart/2008/layout/LinedList"/>
    <dgm:cxn modelId="{ACE367BB-5D68-1A4C-9B10-A3AD7F310A32}" type="presParOf" srcId="{1FFB855D-DD5C-2540-97D4-A4B8831E6221}" destId="{3AB8DEB3-2AAC-E340-93BD-1558DEDD8CFD}" srcOrd="0" destOrd="0" presId="urn:microsoft.com/office/officeart/2008/layout/LinedList"/>
    <dgm:cxn modelId="{62EECAE5-BDD1-3741-B86C-ADD9BB1F926E}" type="presParOf" srcId="{1FFB855D-DD5C-2540-97D4-A4B8831E6221}" destId="{B1D02772-19B9-8A47-9B46-6A532162A430}" srcOrd="1" destOrd="0" presId="urn:microsoft.com/office/officeart/2008/layout/LinedList"/>
    <dgm:cxn modelId="{7CCB2096-028E-DF4A-8110-FE9C970E528E}" type="presParOf" srcId="{B1D02772-19B9-8A47-9B46-6A532162A430}" destId="{A773C182-7DED-254F-9217-4CFC4E3F364B}" srcOrd="0" destOrd="0" presId="urn:microsoft.com/office/officeart/2008/layout/LinedList"/>
    <dgm:cxn modelId="{ECA73AB7-1343-E74F-A0F7-CD913CBB88B9}" type="presParOf" srcId="{B1D02772-19B9-8A47-9B46-6A532162A430}" destId="{E9F4AEE1-8628-FC49-9DC5-4C6C476F94D5}" srcOrd="1" destOrd="0" presId="urn:microsoft.com/office/officeart/2008/layout/LinedList"/>
    <dgm:cxn modelId="{9E60B3AB-373C-7F47-A059-03955AC3C449}" type="presParOf" srcId="{E9F4AEE1-8628-FC49-9DC5-4C6C476F94D5}" destId="{0F17BD01-2A3B-C946-AC1B-9E660E0A17F0}" srcOrd="0" destOrd="0" presId="urn:microsoft.com/office/officeart/2008/layout/LinedList"/>
    <dgm:cxn modelId="{8F8CF4C6-5AA2-A446-871F-47423327CC57}" type="presParOf" srcId="{E9F4AEE1-8628-FC49-9DC5-4C6C476F94D5}" destId="{6DC67CF0-B656-3240-853C-C089D750CFA4}" srcOrd="1" destOrd="0" presId="urn:microsoft.com/office/officeart/2008/layout/LinedList"/>
    <dgm:cxn modelId="{1D44DD23-8D8D-5344-A01B-00DF49D25DD5}" type="presParOf" srcId="{E9F4AEE1-8628-FC49-9DC5-4C6C476F94D5}" destId="{34C9B84D-AD1B-6741-BB0D-67F941FAB4BA}" srcOrd="2" destOrd="0" presId="urn:microsoft.com/office/officeart/2008/layout/LinedList"/>
    <dgm:cxn modelId="{76BA2345-A19B-C540-8370-2AB6C74CC8BF}" type="presParOf" srcId="{B1D02772-19B9-8A47-9B46-6A532162A430}" destId="{0210E484-60EF-9C4F-A48D-1AC92E024C01}" srcOrd="2" destOrd="0" presId="urn:microsoft.com/office/officeart/2008/layout/LinedList"/>
    <dgm:cxn modelId="{A8668436-292C-7A45-BE94-6369FA65EBF8}" type="presParOf" srcId="{B1D02772-19B9-8A47-9B46-6A532162A430}" destId="{84F6680E-CD47-7945-863E-ACC785F9382F}" srcOrd="3" destOrd="0" presId="urn:microsoft.com/office/officeart/2008/layout/LinedList"/>
    <dgm:cxn modelId="{E967C432-6AD5-C346-A9F3-2326C1D180F8}" type="presParOf" srcId="{B1D02772-19B9-8A47-9B46-6A532162A430}" destId="{FF329102-4B7D-1448-AD05-E3DDA4C35AA0}" srcOrd="4" destOrd="0" presId="urn:microsoft.com/office/officeart/2008/layout/LinedList"/>
    <dgm:cxn modelId="{B0859279-FD72-E949-8421-20CE02CCF589}" type="presParOf" srcId="{FF329102-4B7D-1448-AD05-E3DDA4C35AA0}" destId="{451C78AC-499E-794C-A265-321A5F9F6DD6}" srcOrd="0" destOrd="0" presId="urn:microsoft.com/office/officeart/2008/layout/LinedList"/>
    <dgm:cxn modelId="{37D5E1FB-30AD-C543-969A-2C66D46984E6}" type="presParOf" srcId="{FF329102-4B7D-1448-AD05-E3DDA4C35AA0}" destId="{CC78B6C7-FA8C-3D44-9CD4-0B393E138793}" srcOrd="1" destOrd="0" presId="urn:microsoft.com/office/officeart/2008/layout/LinedList"/>
    <dgm:cxn modelId="{C2FBB516-CDAC-D44C-8662-12746868B82F}" type="presParOf" srcId="{FF329102-4B7D-1448-AD05-E3DDA4C35AA0}" destId="{E03B040D-76FB-7E40-8E77-FE9F3EAC21A8}" srcOrd="2" destOrd="0" presId="urn:microsoft.com/office/officeart/2008/layout/LinedList"/>
    <dgm:cxn modelId="{381CEA13-5796-0C44-9A00-7BB70023CDDF}" type="presParOf" srcId="{B1D02772-19B9-8A47-9B46-6A532162A430}" destId="{89E1C0FF-BB68-BE4D-9581-8B02FAACD85D}" srcOrd="5" destOrd="0" presId="urn:microsoft.com/office/officeart/2008/layout/LinedList"/>
    <dgm:cxn modelId="{854D4F23-7D8A-9243-B92A-A3E5A7935B52}" type="presParOf" srcId="{B1D02772-19B9-8A47-9B46-6A532162A430}" destId="{10A22F7D-4A07-A84F-A8F6-E865A9FDC5EF}" srcOrd="6" destOrd="0" presId="urn:microsoft.com/office/officeart/2008/layout/LinedList"/>
    <dgm:cxn modelId="{BEFF0F89-19D3-F949-850E-E0E5C169C60F}" type="presParOf" srcId="{B1D02772-19B9-8A47-9B46-6A532162A430}" destId="{877CDA42-2B99-5E47-86F9-A05B92F06D77}" srcOrd="7" destOrd="0" presId="urn:microsoft.com/office/officeart/2008/layout/LinedList"/>
    <dgm:cxn modelId="{B887A9EA-0296-BA4D-9492-E412AF8C5D32}" type="presParOf" srcId="{877CDA42-2B99-5E47-86F9-A05B92F06D77}" destId="{20BE90BC-C523-F84C-89AE-7BBF75C46048}" srcOrd="0" destOrd="0" presId="urn:microsoft.com/office/officeart/2008/layout/LinedList"/>
    <dgm:cxn modelId="{D5B7C7FF-8F7B-884E-8D00-5B4BE38B82B5}" type="presParOf" srcId="{877CDA42-2B99-5E47-86F9-A05B92F06D77}" destId="{72F26796-7D4C-2843-B695-0BE3E032C4FF}" srcOrd="1" destOrd="0" presId="urn:microsoft.com/office/officeart/2008/layout/LinedList"/>
    <dgm:cxn modelId="{D00FC837-F004-0249-90A1-D7DC5E7E6053}" type="presParOf" srcId="{877CDA42-2B99-5E47-86F9-A05B92F06D77}" destId="{14C84816-FE6E-C446-8B0A-B54D9EF5C488}" srcOrd="2" destOrd="0" presId="urn:microsoft.com/office/officeart/2008/layout/LinedList"/>
    <dgm:cxn modelId="{92D9B772-8703-D544-9988-B18F332C09EC}" type="presParOf" srcId="{B1D02772-19B9-8A47-9B46-6A532162A430}" destId="{5C334CDF-943D-F343-82B9-6F28F821B560}" srcOrd="8" destOrd="0" presId="urn:microsoft.com/office/officeart/2008/layout/LinedList"/>
    <dgm:cxn modelId="{62101755-CB85-C843-9B8B-B31971E3B499}" type="presParOf" srcId="{B1D02772-19B9-8A47-9B46-6A532162A430}" destId="{C6ACDBAA-5C7D-974C-8282-F9519DB9E799}" srcOrd="9" destOrd="0" presId="urn:microsoft.com/office/officeart/2008/layout/LinedList"/>
    <dgm:cxn modelId="{76DFB258-B4BA-7D41-999D-10FB91309484}" type="presParOf" srcId="{B1D02772-19B9-8A47-9B46-6A532162A430}" destId="{8FC31BCA-9CE2-A347-8C61-5C8A58C08B09}" srcOrd="10" destOrd="0" presId="urn:microsoft.com/office/officeart/2008/layout/LinedList"/>
    <dgm:cxn modelId="{740F715C-A949-B34A-95FD-A82391FB851F}" type="presParOf" srcId="{8FC31BCA-9CE2-A347-8C61-5C8A58C08B09}" destId="{6D4C84A9-CB70-DA45-AE2B-DCCC897F7448}" srcOrd="0" destOrd="0" presId="urn:microsoft.com/office/officeart/2008/layout/LinedList"/>
    <dgm:cxn modelId="{FE2D3DC9-0454-DF4C-9DE0-50013FFF853B}" type="presParOf" srcId="{8FC31BCA-9CE2-A347-8C61-5C8A58C08B09}" destId="{4F59F38B-2CB6-3942-890D-258443662C11}" srcOrd="1" destOrd="0" presId="urn:microsoft.com/office/officeart/2008/layout/LinedList"/>
    <dgm:cxn modelId="{D0306AEE-0DC2-0D4A-85F4-D99D24B71E45}" type="presParOf" srcId="{8FC31BCA-9CE2-A347-8C61-5C8A58C08B09}" destId="{0552D82D-6F38-5D44-83EB-CEE18D6E6B62}" srcOrd="2" destOrd="0" presId="urn:microsoft.com/office/officeart/2008/layout/LinedList"/>
    <dgm:cxn modelId="{EEC0D22C-5201-B14B-A12D-A6F0733D1859}" type="presParOf" srcId="{B1D02772-19B9-8A47-9B46-6A532162A430}" destId="{FDD1466F-4AC3-D545-B88F-2A6D51455D81}" srcOrd="11" destOrd="0" presId="urn:microsoft.com/office/officeart/2008/layout/LinedList"/>
    <dgm:cxn modelId="{15A75C76-D322-DA4B-A775-47E8536664F7}" type="presParOf" srcId="{B1D02772-19B9-8A47-9B46-6A532162A430}" destId="{2737C653-B5E1-5341-91EE-9752F817DAFE}" srcOrd="12" destOrd="0" presId="urn:microsoft.com/office/officeart/2008/layout/LinedList"/>
    <dgm:cxn modelId="{AC68D119-DBD5-4746-B3E0-69C6E68C91BF}" type="presParOf" srcId="{B1D02772-19B9-8A47-9B46-6A532162A430}" destId="{E7F762BB-7AB2-C64B-AA67-2D72CE6373BC}" srcOrd="13" destOrd="0" presId="urn:microsoft.com/office/officeart/2008/layout/LinedList"/>
    <dgm:cxn modelId="{D5407CA7-E52C-CA4D-918A-CDCB2FF41D03}" type="presParOf" srcId="{E7F762BB-7AB2-C64B-AA67-2D72CE6373BC}" destId="{E4DC7049-B67C-0046-BF30-D94D5E7E69BA}" srcOrd="0" destOrd="0" presId="urn:microsoft.com/office/officeart/2008/layout/LinedList"/>
    <dgm:cxn modelId="{3DDE3634-DECE-B345-BDB6-B5FE6958D31F}" type="presParOf" srcId="{E7F762BB-7AB2-C64B-AA67-2D72CE6373BC}" destId="{1BA17EBE-117E-4349-89B6-94DF41CAF862}" srcOrd="1" destOrd="0" presId="urn:microsoft.com/office/officeart/2008/layout/LinedList"/>
    <dgm:cxn modelId="{DC2C1EF0-3A83-FE46-A0C8-732C393D6FD1}" type="presParOf" srcId="{E7F762BB-7AB2-C64B-AA67-2D72CE6373BC}" destId="{B4524F33-074E-CE47-8AB3-6AA33F0FC0B0}" srcOrd="2" destOrd="0" presId="urn:microsoft.com/office/officeart/2008/layout/LinedList"/>
    <dgm:cxn modelId="{E0E71552-1FD2-7C4D-878D-24DC82DB2B14}" type="presParOf" srcId="{B1D02772-19B9-8A47-9B46-6A532162A430}" destId="{5D695F7C-1F84-C34B-84BE-76123204C9D4}" srcOrd="14" destOrd="0" presId="urn:microsoft.com/office/officeart/2008/layout/LinedList"/>
    <dgm:cxn modelId="{946D0EAC-D55C-1041-9DA0-FEEDDFA8A529}" type="presParOf" srcId="{B1D02772-19B9-8A47-9B46-6A532162A430}" destId="{F34192A2-1A33-744D-ABB4-B8F44CC5A546}" srcOrd="15" destOrd="0" presId="urn:microsoft.com/office/officeart/2008/layout/LinedList"/>
    <dgm:cxn modelId="{74304AAE-BBA8-F147-BE73-A8DE41A9CCCC}" type="presParOf" srcId="{B1D02772-19B9-8A47-9B46-6A532162A430}" destId="{53B0B097-8DEE-544F-994F-9D420C040049}" srcOrd="16" destOrd="0" presId="urn:microsoft.com/office/officeart/2008/layout/LinedList"/>
    <dgm:cxn modelId="{78B894E5-B183-094F-95D1-A0A911FFF525}" type="presParOf" srcId="{53B0B097-8DEE-544F-994F-9D420C040049}" destId="{A94990D3-8780-104B-A2F3-E732E6113AD4}" srcOrd="0" destOrd="0" presId="urn:microsoft.com/office/officeart/2008/layout/LinedList"/>
    <dgm:cxn modelId="{FB8991D9-F603-474B-9EFB-3D2829761AFD}" type="presParOf" srcId="{53B0B097-8DEE-544F-994F-9D420C040049}" destId="{E3B784F5-D22B-824E-95DB-52EB33EF8397}" srcOrd="1" destOrd="0" presId="urn:microsoft.com/office/officeart/2008/layout/LinedList"/>
    <dgm:cxn modelId="{1E00397E-DE51-8B40-8C56-80842B6143F9}" type="presParOf" srcId="{53B0B097-8DEE-544F-994F-9D420C040049}" destId="{8053EC74-06A7-DE42-AC09-B997FE2D3669}" srcOrd="2" destOrd="0" presId="urn:microsoft.com/office/officeart/2008/layout/LinedList"/>
    <dgm:cxn modelId="{04F379E8-B54F-AC4B-BD66-9DCEC04A31C5}" type="presParOf" srcId="{B1D02772-19B9-8A47-9B46-6A532162A430}" destId="{D421139D-45B7-C541-8312-2A216D35AECC}" srcOrd="17" destOrd="0" presId="urn:microsoft.com/office/officeart/2008/layout/LinedList"/>
    <dgm:cxn modelId="{ACC1A222-4099-DB46-BD86-DD8769F5C567}" type="presParOf" srcId="{B1D02772-19B9-8A47-9B46-6A532162A430}" destId="{343D417D-BFA8-F44B-8643-6BE40F581D43}"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19300-2DBD-334D-A583-B1DBC36CF9AB}">
      <dsp:nvSpPr>
        <dsp:cNvPr id="0" name=""/>
        <dsp:cNvSpPr/>
      </dsp:nvSpPr>
      <dsp:spPr>
        <a:xfrm>
          <a:off x="0" y="0"/>
          <a:ext cx="19468353" cy="0"/>
        </a:xfrm>
        <a:prstGeom prst="lin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3">
          <a:scrgbClr r="0" g="0" b="0"/>
        </a:effectRef>
        <a:fontRef idx="minor">
          <a:schemeClr val="lt1"/>
        </a:fontRef>
      </dsp:style>
    </dsp:sp>
    <dsp:sp modelId="{3AB8DEB3-2AAC-E340-93BD-1558DEDD8CFD}">
      <dsp:nvSpPr>
        <dsp:cNvPr id="0" name=""/>
        <dsp:cNvSpPr/>
      </dsp:nvSpPr>
      <dsp:spPr>
        <a:xfrm>
          <a:off x="0" y="0"/>
          <a:ext cx="3893670" cy="10837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Lower Mainland </a:t>
          </a:r>
          <a:r>
            <a:rPr lang="en-US" sz="3600" kern="1200" dirty="0"/>
            <a:t>Exposure Model</a:t>
          </a:r>
        </a:p>
      </dsp:txBody>
      <dsp:txXfrm>
        <a:off x="0" y="0"/>
        <a:ext cx="3893670" cy="10837333"/>
      </dsp:txXfrm>
    </dsp:sp>
    <dsp:sp modelId="{6DC67CF0-B656-3240-853C-C089D750CFA4}">
      <dsp:nvSpPr>
        <dsp:cNvPr id="0" name=""/>
        <dsp:cNvSpPr/>
      </dsp:nvSpPr>
      <dsp:spPr>
        <a:xfrm>
          <a:off x="4185695" y="85328"/>
          <a:ext cx="15282657" cy="170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Font typeface="Arial" panose="020B0604020202020204" pitchFamily="34" charset="0"/>
            <a:buNone/>
          </a:pPr>
          <a:r>
            <a:rPr lang="en-US" sz="4400" kern="1200" dirty="0"/>
            <a:t>Detailed understanding of the current infrastructure across the Lower Mainland.</a:t>
          </a:r>
        </a:p>
      </dsp:txBody>
      <dsp:txXfrm>
        <a:off x="4185695" y="85328"/>
        <a:ext cx="15282657" cy="1706562"/>
      </dsp:txXfrm>
    </dsp:sp>
    <dsp:sp modelId="{0210E484-60EF-9C4F-A48D-1AC92E024C01}">
      <dsp:nvSpPr>
        <dsp:cNvPr id="0" name=""/>
        <dsp:cNvSpPr/>
      </dsp:nvSpPr>
      <dsp:spPr>
        <a:xfrm>
          <a:off x="3893670" y="1791890"/>
          <a:ext cx="15574682" cy="0"/>
        </a:xfrm>
        <a:prstGeom prst="line">
          <a:avLst/>
        </a:prstGeom>
        <a:noFill/>
        <a:ln w="9525"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CC78B6C7-FA8C-3D44-9CD4-0B393E138793}">
      <dsp:nvSpPr>
        <dsp:cNvPr id="0" name=""/>
        <dsp:cNvSpPr/>
      </dsp:nvSpPr>
      <dsp:spPr>
        <a:xfrm>
          <a:off x="4185695" y="1877218"/>
          <a:ext cx="15282657" cy="170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Font typeface="Arial" panose="020B0604020202020204" pitchFamily="34" charset="0"/>
            <a:buNone/>
          </a:pPr>
          <a:r>
            <a:rPr lang="en-CA" sz="4400" kern="1200" dirty="0"/>
            <a:t>Baseline input for seismic risk modelling and multi-hazard threat assessment (NRCan).</a:t>
          </a:r>
          <a:endParaRPr lang="en-US" sz="4400" kern="1200" dirty="0"/>
        </a:p>
      </dsp:txBody>
      <dsp:txXfrm>
        <a:off x="4185695" y="1877218"/>
        <a:ext cx="15282657" cy="1706562"/>
      </dsp:txXfrm>
    </dsp:sp>
    <dsp:sp modelId="{89E1C0FF-BB68-BE4D-9581-8B02FAACD85D}">
      <dsp:nvSpPr>
        <dsp:cNvPr id="0" name=""/>
        <dsp:cNvSpPr/>
      </dsp:nvSpPr>
      <dsp:spPr>
        <a:xfrm>
          <a:off x="3893670" y="3583781"/>
          <a:ext cx="15574682" cy="0"/>
        </a:xfrm>
        <a:prstGeom prst="line">
          <a:avLst/>
        </a:prstGeom>
        <a:noFill/>
        <a:ln w="9525"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72F26796-7D4C-2843-B695-0BE3E032C4FF}">
      <dsp:nvSpPr>
        <dsp:cNvPr id="0" name=""/>
        <dsp:cNvSpPr/>
      </dsp:nvSpPr>
      <dsp:spPr>
        <a:xfrm>
          <a:off x="4185695" y="3669109"/>
          <a:ext cx="15282657" cy="170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CA" sz="4400" kern="1200" dirty="0"/>
            <a:t>Baseline input for </a:t>
          </a:r>
          <a:r>
            <a:rPr lang="en-CA" sz="4400" kern="1200"/>
            <a:t>critical infrastructure failure and service disruption modelling (UVic and DRDC).</a:t>
          </a:r>
          <a:endParaRPr lang="en-CA" sz="4400" kern="1200" dirty="0"/>
        </a:p>
      </dsp:txBody>
      <dsp:txXfrm>
        <a:off x="4185695" y="3669109"/>
        <a:ext cx="15282657" cy="1706562"/>
      </dsp:txXfrm>
    </dsp:sp>
    <dsp:sp modelId="{5C334CDF-943D-F343-82B9-6F28F821B560}">
      <dsp:nvSpPr>
        <dsp:cNvPr id="0" name=""/>
        <dsp:cNvSpPr/>
      </dsp:nvSpPr>
      <dsp:spPr>
        <a:xfrm>
          <a:off x="3893670" y="5375671"/>
          <a:ext cx="15574682" cy="0"/>
        </a:xfrm>
        <a:prstGeom prst="line">
          <a:avLst/>
        </a:prstGeom>
        <a:noFill/>
        <a:ln w="9525"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4F59F38B-2CB6-3942-890D-258443662C11}">
      <dsp:nvSpPr>
        <dsp:cNvPr id="0" name=""/>
        <dsp:cNvSpPr/>
      </dsp:nvSpPr>
      <dsp:spPr>
        <a:xfrm>
          <a:off x="4185695" y="5460999"/>
          <a:ext cx="15282657" cy="170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CA" sz="4400" kern="1200" dirty="0"/>
            <a:t>Used to support dynamic risk modelling of Metro Vancouver (UBC).</a:t>
          </a:r>
        </a:p>
      </dsp:txBody>
      <dsp:txXfrm>
        <a:off x="4185695" y="5460999"/>
        <a:ext cx="15282657" cy="1706562"/>
      </dsp:txXfrm>
    </dsp:sp>
    <dsp:sp modelId="{FDD1466F-4AC3-D545-B88F-2A6D51455D81}">
      <dsp:nvSpPr>
        <dsp:cNvPr id="0" name=""/>
        <dsp:cNvSpPr/>
      </dsp:nvSpPr>
      <dsp:spPr>
        <a:xfrm>
          <a:off x="3893670" y="7167562"/>
          <a:ext cx="15574682" cy="0"/>
        </a:xfrm>
        <a:prstGeom prst="line">
          <a:avLst/>
        </a:prstGeom>
        <a:noFill/>
        <a:ln w="9525"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1BA17EBE-117E-4349-89B6-94DF41CAF862}">
      <dsp:nvSpPr>
        <dsp:cNvPr id="0" name=""/>
        <dsp:cNvSpPr/>
      </dsp:nvSpPr>
      <dsp:spPr>
        <a:xfrm>
          <a:off x="4185695" y="7252890"/>
          <a:ext cx="15282657" cy="170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CA" sz="4400" kern="1200" dirty="0"/>
            <a:t>Used for flood risk modelling (Fraser Basin Council)</a:t>
          </a:r>
        </a:p>
      </dsp:txBody>
      <dsp:txXfrm>
        <a:off x="4185695" y="7252890"/>
        <a:ext cx="15282657" cy="1706562"/>
      </dsp:txXfrm>
    </dsp:sp>
    <dsp:sp modelId="{5D695F7C-1F84-C34B-84BE-76123204C9D4}">
      <dsp:nvSpPr>
        <dsp:cNvPr id="0" name=""/>
        <dsp:cNvSpPr/>
      </dsp:nvSpPr>
      <dsp:spPr>
        <a:xfrm>
          <a:off x="3893670" y="8959452"/>
          <a:ext cx="15574682" cy="0"/>
        </a:xfrm>
        <a:prstGeom prst="line">
          <a:avLst/>
        </a:prstGeom>
        <a:noFill/>
        <a:ln w="9525"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E3B784F5-D22B-824E-95DB-52EB33EF8397}">
      <dsp:nvSpPr>
        <dsp:cNvPr id="0" name=""/>
        <dsp:cNvSpPr/>
      </dsp:nvSpPr>
      <dsp:spPr>
        <a:xfrm>
          <a:off x="4185695" y="9044780"/>
          <a:ext cx="15282657" cy="170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CA" sz="4400" kern="1200" dirty="0"/>
            <a:t>Methods have been adapted to develop the national exposure model.</a:t>
          </a:r>
        </a:p>
      </dsp:txBody>
      <dsp:txXfrm>
        <a:off x="4185695" y="9044780"/>
        <a:ext cx="15282657" cy="1706562"/>
      </dsp:txXfrm>
    </dsp:sp>
    <dsp:sp modelId="{D421139D-45B7-C541-8312-2A216D35AECC}">
      <dsp:nvSpPr>
        <dsp:cNvPr id="0" name=""/>
        <dsp:cNvSpPr/>
      </dsp:nvSpPr>
      <dsp:spPr>
        <a:xfrm>
          <a:off x="3893670" y="10751343"/>
          <a:ext cx="15574682" cy="0"/>
        </a:xfrm>
        <a:prstGeom prst="line">
          <a:avLst/>
        </a:prstGeom>
        <a:noFill/>
        <a:ln w="9525"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047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11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compilation project was an important predecessor to the DDR work as it identified extensive data gaps and issues at the provincial, regional and municipal scales. Public domain data was sourced for ten CI sectors which prioritized by DND and UVic research teams for further modeling.</a:t>
            </a:r>
          </a:p>
        </p:txBody>
      </p:sp>
    </p:spTree>
    <p:extLst>
      <p:ext uri="{BB962C8B-B14F-4D97-AF65-F5344CB8AC3E}">
        <p14:creationId xmlns:p14="http://schemas.microsoft.com/office/powerpoint/2010/main" val="188781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NRCan</a:t>
            </a:r>
            <a:r>
              <a:rPr lang="en-US" dirty="0"/>
              <a:t> contribution (as I understand): machine learning to attribute construction types; modelling of replacement values (structure, building, contents), modelling of building populations (night-time, day-time, transit)</a:t>
            </a:r>
          </a:p>
        </p:txBody>
      </p:sp>
    </p:spTree>
    <p:extLst>
      <p:ext uri="{BB962C8B-B14F-4D97-AF65-F5344CB8AC3E}">
        <p14:creationId xmlns:p14="http://schemas.microsoft.com/office/powerpoint/2010/main" val="281552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0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51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2" name="Slide Number"/>
          <p:cNvSpPr txBox="1">
            <a:spLocks noGrp="1"/>
          </p:cNvSpPr>
          <p:nvPr>
            <p:ph type="sldNum" sz="quarter" idx="2"/>
          </p:nvPr>
        </p:nvSpPr>
        <p:spPr>
          <a:xfrm>
            <a:off x="11959030" y="13081000"/>
            <a:ext cx="453239" cy="461366"/>
          </a:xfrm>
          <a:prstGeom prst="rect">
            <a:avLst/>
          </a:prstGeom>
        </p:spPr>
        <p:txBody>
          <a:bodyPr anchor="t"/>
          <a:lstStyle>
            <a:lvl1pPr defTabSz="825500">
              <a:defRPr sz="2400"/>
            </a:lvl1pPr>
          </a:lstStyle>
          <a:p>
            <a:fld id="{86CB4B4D-7CA3-9044-876B-883B54F8677D}"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ponsors" preserve="1">
  <p:cSld name="1_Sponsors">
    <p:spTree>
      <p:nvGrpSpPr>
        <p:cNvPr id="1" name="Shape 27"/>
        <p:cNvGrpSpPr/>
        <p:nvPr/>
      </p:nvGrpSpPr>
      <p:grpSpPr>
        <a:xfrm>
          <a:off x="0" y="0"/>
          <a:ext cx="0" cy="0"/>
          <a:chOff x="0" y="0"/>
          <a:chExt cx="0" cy="0"/>
        </a:xfrm>
      </p:grpSpPr>
      <p:pic>
        <p:nvPicPr>
          <p:cNvPr id="2" name="Picture 1">
            <a:extLst>
              <a:ext uri="{FF2B5EF4-FFF2-40B4-BE49-F238E27FC236}">
                <a16:creationId xmlns:a16="http://schemas.microsoft.com/office/drawing/2014/main" id="{40BD442D-A414-FC46-B69E-E0A3E54320A2}"/>
              </a:ext>
            </a:extLst>
          </p:cNvPr>
          <p:cNvPicPr>
            <a:picLocks noChangeAspect="1"/>
          </p:cNvPicPr>
          <p:nvPr userDrawn="1"/>
        </p:nvPicPr>
        <p:blipFill>
          <a:blip r:embed="rId2"/>
          <a:stretch>
            <a:fillRect/>
          </a:stretch>
        </p:blipFill>
        <p:spPr>
          <a:xfrm>
            <a:off x="0" y="0"/>
            <a:ext cx="24384000" cy="3143250"/>
          </a:xfrm>
          <a:prstGeom prst="rect">
            <a:avLst/>
          </a:prstGeom>
        </p:spPr>
      </p:pic>
      <p:sp>
        <p:nvSpPr>
          <p:cNvPr id="28" name="Google Shape;28;p4"/>
          <p:cNvSpPr txBox="1">
            <a:spLocks noGrp="1"/>
          </p:cNvSpPr>
          <p:nvPr>
            <p:ph type="title"/>
          </p:nvPr>
        </p:nvSpPr>
        <p:spPr>
          <a:xfrm>
            <a:off x="1676400" y="730251"/>
            <a:ext cx="21031200" cy="195609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b="0" i="0">
                <a:latin typeface="Helvetica Neue" panose="02000503000000020004" pitchFamily="2" charset="0"/>
                <a:ea typeface="Helvetica Neue" panose="02000503000000020004" pitchFamily="2" charset="0"/>
                <a:cs typeface="Helvetica Neue" panose="02000503000000020004"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9pPr>
          </a:lstStyle>
          <a:p>
            <a:fld id="{00000000-1234-1234-1234-123412341234}" type="slidenum">
              <a:rPr lang="en-CA" smtClean="0"/>
              <a:pPr/>
              <a:t>‹#›</a:t>
            </a:fld>
            <a:endParaRPr lang="en-CA"/>
          </a:p>
        </p:txBody>
      </p:sp>
      <p:pic>
        <p:nvPicPr>
          <p:cNvPr id="32" name="Google Shape;32;p4" descr="A screenshot of a cell phone&#10;&#10;Description automatically generated"/>
          <p:cNvPicPr preferRelativeResize="0"/>
          <p:nvPr/>
        </p:nvPicPr>
        <p:blipFill rotWithShape="1">
          <a:blip r:embed="rId3">
            <a:alphaModFix/>
          </a:blip>
          <a:srcRect/>
          <a:stretch/>
        </p:blipFill>
        <p:spPr>
          <a:xfrm>
            <a:off x="2705100" y="4552376"/>
            <a:ext cx="18973800" cy="6273800"/>
          </a:xfrm>
          <a:prstGeom prst="rect">
            <a:avLst/>
          </a:prstGeom>
          <a:noFill/>
          <a:ln>
            <a:noFill/>
          </a:ln>
        </p:spPr>
      </p:pic>
    </p:spTree>
    <p:extLst>
      <p:ext uri="{BB962C8B-B14F-4D97-AF65-F5344CB8AC3E}">
        <p14:creationId xmlns:p14="http://schemas.microsoft.com/office/powerpoint/2010/main" val="364775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ponsors">
  <p:cSld name="Sponsor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676400" y="730251"/>
            <a:ext cx="21031200" cy="195609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b="0" i="0">
                <a:latin typeface="Helvetica Neue" panose="02000503000000020004" pitchFamily="2" charset="0"/>
                <a:ea typeface="Helvetica Neue" panose="02000503000000020004" pitchFamily="2" charset="0"/>
                <a:cs typeface="Helvetica Neue" panose="02000503000000020004"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9pPr>
          </a:lstStyle>
          <a:p>
            <a:fld id="{00000000-1234-1234-1234-123412341234}" type="slidenum">
              <a:rPr lang="en-CA" smtClean="0"/>
              <a:pPr/>
              <a:t>‹#›</a:t>
            </a:fld>
            <a:endParaRPr lang="en-CA"/>
          </a:p>
        </p:txBody>
      </p:sp>
      <p:pic>
        <p:nvPicPr>
          <p:cNvPr id="32" name="Google Shape;32;p4" descr="A screenshot of a cell phone&#10;&#10;Description automatically generated"/>
          <p:cNvPicPr preferRelativeResize="0"/>
          <p:nvPr/>
        </p:nvPicPr>
        <p:blipFill rotWithShape="1">
          <a:blip r:embed="rId2">
            <a:alphaModFix/>
          </a:blip>
          <a:srcRect/>
          <a:stretch/>
        </p:blipFill>
        <p:spPr>
          <a:xfrm>
            <a:off x="2705100" y="4552376"/>
            <a:ext cx="18973800" cy="6273800"/>
          </a:xfrm>
          <a:prstGeom prst="rect">
            <a:avLst/>
          </a:prstGeom>
          <a:noFill/>
          <a:ln>
            <a:noFill/>
          </a:ln>
        </p:spPr>
      </p:pic>
    </p:spTree>
    <p:extLst>
      <p:ext uri="{BB962C8B-B14F-4D97-AF65-F5344CB8AC3E}">
        <p14:creationId xmlns:p14="http://schemas.microsoft.com/office/powerpoint/2010/main" val="1191335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Text" type="obj">
  <p:cSld name="1_Title and 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676400" y="730251"/>
            <a:ext cx="21031200" cy="195609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b="0" i="0">
                <a:latin typeface="Helvetica Neue" panose="02000503000000020004" pitchFamily="2" charset="0"/>
                <a:ea typeface="Helvetica Neue" panose="02000503000000020004" pitchFamily="2" charset="0"/>
                <a:cs typeface="Helvetica Neue" panose="02000503000000020004"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5"/>
          <p:cNvSpPr txBox="1">
            <a:spLocks noGrp="1"/>
          </p:cNvSpPr>
          <p:nvPr>
            <p:ph type="body" idx="1"/>
          </p:nvPr>
        </p:nvSpPr>
        <p:spPr>
          <a:xfrm>
            <a:off x="1676400" y="3616327"/>
            <a:ext cx="21031200" cy="8715374"/>
          </a:xfrm>
          <a:prstGeom prst="rect">
            <a:avLst/>
          </a:prstGeom>
          <a:noFill/>
          <a:ln>
            <a:noFill/>
          </a:ln>
        </p:spPr>
        <p:txBody>
          <a:bodyPr spcFirstLastPara="1" wrap="square" lIns="91425" tIns="45700" rIns="91425" bIns="45700" anchor="t" anchorCtr="0">
            <a:noAutofit/>
          </a:bodyPr>
          <a:lstStyle>
            <a:lvl1pPr marL="914400" lvl="0" indent="-685800" algn="l">
              <a:lnSpc>
                <a:spcPct val="90000"/>
              </a:lnSpc>
              <a:spcBef>
                <a:spcPts val="2000"/>
              </a:spcBef>
              <a:spcAft>
                <a:spcPts val="0"/>
              </a:spcAft>
              <a:buClr>
                <a:schemeClr val="dk1"/>
              </a:buClr>
              <a:buSzPts val="1800"/>
              <a:buChar char="•"/>
              <a:defRPr b="0" i="0">
                <a:latin typeface="Helvetica Neue" panose="02000503000000020004" pitchFamily="2" charset="0"/>
                <a:ea typeface="Helvetica Neue" panose="02000503000000020004" pitchFamily="2" charset="0"/>
                <a:cs typeface="Helvetica Neue" panose="02000503000000020004" pitchFamily="2" charset="0"/>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dirty="0"/>
          </a:p>
        </p:txBody>
      </p:sp>
      <p:sp>
        <p:nvSpPr>
          <p:cNvPr id="36" name="Google Shape;36;p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3600" b="0" i="0" u="none" strike="noStrike" cap="none">
                <a:solidFill>
                  <a:schemeClr val="dk1"/>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32568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576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609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2759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58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3509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130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6748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1362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9391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90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7109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275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0563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9958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9729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52" name="Slide Number"/>
          <p:cNvSpPr txBox="1">
            <a:spLocks noGrp="1"/>
          </p:cNvSpPr>
          <p:nvPr>
            <p:ph type="sldNum" sz="quarter" idx="2"/>
          </p:nvPr>
        </p:nvSpPr>
        <p:spPr>
          <a:xfrm>
            <a:off x="11959030" y="13081000"/>
            <a:ext cx="453239" cy="461366"/>
          </a:xfrm>
          <a:prstGeom prst="rect">
            <a:avLst/>
          </a:prstGeom>
        </p:spPr>
        <p:txBody>
          <a:bodyPr anchor="t"/>
          <a:lstStyle>
            <a:lvl1pPr defTabSz="825500">
              <a:defRPr sz="2400"/>
            </a:lvl1pPr>
          </a:lstStyle>
          <a:p>
            <a:fld id="{86CB4B4D-7CA3-9044-876B-883B54F8677D}" type="slidenum">
              <a:t>‹#›</a:t>
            </a:fld>
            <a:endParaRPr/>
          </a:p>
        </p:txBody>
      </p:sp>
      <p:pic>
        <p:nvPicPr>
          <p:cNvPr id="7" name="Image" descr="Image">
            <a:extLst>
              <a:ext uri="{FF2B5EF4-FFF2-40B4-BE49-F238E27FC236}">
                <a16:creationId xmlns:a16="http://schemas.microsoft.com/office/drawing/2014/main" id="{258B74E2-3C19-8A42-825B-7D4A65CABA67}"/>
              </a:ext>
            </a:extLst>
          </p:cNvPr>
          <p:cNvPicPr>
            <a:picLocks noChangeAspect="1"/>
          </p:cNvPicPr>
          <p:nvPr userDrawn="1"/>
        </p:nvPicPr>
        <p:blipFill>
          <a:blip r:embed="rId2"/>
          <a:stretch>
            <a:fillRect/>
          </a:stretch>
        </p:blipFill>
        <p:spPr>
          <a:xfrm>
            <a:off x="205201" y="0"/>
            <a:ext cx="1422401" cy="1409701"/>
          </a:xfrm>
          <a:prstGeom prst="rect">
            <a:avLst/>
          </a:prstGeom>
          <a:ln w="12700">
            <a:miter lim="400000"/>
          </a:ln>
        </p:spPr>
      </p:pic>
      <p:sp>
        <p:nvSpPr>
          <p:cNvPr id="2" name="TextBox 1">
            <a:extLst>
              <a:ext uri="{FF2B5EF4-FFF2-40B4-BE49-F238E27FC236}">
                <a16:creationId xmlns:a16="http://schemas.microsoft.com/office/drawing/2014/main" id="{0551B9C3-7A8C-9C45-8DE8-2DBC5EFE44A8}"/>
              </a:ext>
            </a:extLst>
          </p:cNvPr>
          <p:cNvSpPr txBox="1"/>
          <p:nvPr userDrawn="1"/>
        </p:nvSpPr>
        <p:spPr>
          <a:xfrm>
            <a:off x="172543" y="1263445"/>
            <a:ext cx="14224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latin typeface="+mn-lt"/>
                <a:ea typeface="+mn-ea"/>
                <a:cs typeface="+mn-cs"/>
                <a:sym typeface="Helvetica Neue"/>
              </a:rPr>
              <a:t>PATHWAYS</a:t>
            </a:r>
          </a:p>
        </p:txBody>
      </p:sp>
    </p:spTree>
    <p:extLst>
      <p:ext uri="{BB962C8B-B14F-4D97-AF65-F5344CB8AC3E}">
        <p14:creationId xmlns:p14="http://schemas.microsoft.com/office/powerpoint/2010/main" val="289257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B4861"/>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8" r:id="rId17"/>
    <p:sldLayoutId id="2147483667" r:id="rId18"/>
    <p:sldLayoutId id="2147483672" r:id="rId19"/>
  </p:sldLayoutIdLst>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B4861"/>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extLst>
      <p:ext uri="{BB962C8B-B14F-4D97-AF65-F5344CB8AC3E}">
        <p14:creationId xmlns:p14="http://schemas.microsoft.com/office/powerpoint/2010/main" val="3008071185"/>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philip.lesueur@canada.ca" TargetMode="External"/><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mailto:jeff.clark@spatialvisiongroup.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jpeg"/><Relationship Id="rId7"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1.tiff"/><Relationship Id="rId5" Type="http://schemas.openxmlformats.org/officeDocument/2006/relationships/image" Target="../media/image10.tiff"/><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ti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4.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tif"/><Relationship Id="rId2" Type="http://schemas.openxmlformats.org/officeDocument/2006/relationships/image" Target="../media/image9.jpeg"/><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eamstime_35855992.png" descr="dreamstime_35855992.png">
            <a:extLst>
              <a:ext uri="{FF2B5EF4-FFF2-40B4-BE49-F238E27FC236}">
                <a16:creationId xmlns:a16="http://schemas.microsoft.com/office/drawing/2014/main" id="{FAAF28DD-D519-2C4D-B1E1-D86CC6BC8E48}"/>
              </a:ext>
            </a:extLst>
          </p:cNvPr>
          <p:cNvPicPr>
            <a:picLocks noChangeAspect="1"/>
          </p:cNvPicPr>
          <p:nvPr/>
        </p:nvPicPr>
        <p:blipFill>
          <a:blip r:embed="rId3">
            <a:alphaModFix amt="70000"/>
          </a:blip>
          <a:srcRect t="17620" b="34645"/>
          <a:stretch>
            <a:fillRect/>
          </a:stretch>
        </p:blipFill>
        <p:spPr>
          <a:xfrm>
            <a:off x="-16275" y="-37260"/>
            <a:ext cx="24416942" cy="6388528"/>
          </a:xfrm>
          <a:prstGeom prst="rect">
            <a:avLst/>
          </a:prstGeom>
          <a:ln w="12700">
            <a:miter lim="400000"/>
          </a:ln>
          <a:effectLst>
            <a:reflection stA="50000" endPos="40000" dir="5400000" sy="-100000" algn="bl" rotWithShape="0"/>
          </a:effectLst>
        </p:spPr>
      </p:pic>
      <p:sp>
        <p:nvSpPr>
          <p:cNvPr id="6" name="A Profile of Earthquake Risk in Canada:…">
            <a:extLst>
              <a:ext uri="{FF2B5EF4-FFF2-40B4-BE49-F238E27FC236}">
                <a16:creationId xmlns:a16="http://schemas.microsoft.com/office/drawing/2014/main" id="{2802D35A-E70C-3741-952E-67CED7FC13C8}"/>
              </a:ext>
            </a:extLst>
          </p:cNvPr>
          <p:cNvSpPr txBox="1"/>
          <p:nvPr/>
        </p:nvSpPr>
        <p:spPr>
          <a:xfrm>
            <a:off x="2704630" y="644041"/>
            <a:ext cx="15013242" cy="1181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a:spAutoFit/>
          </a:bodyPr>
          <a:lstStyle/>
          <a:p>
            <a:pPr algn="l">
              <a:lnSpc>
                <a:spcPct val="90000"/>
              </a:lnSpc>
              <a:defRPr sz="8000">
                <a:solidFill>
                  <a:srgbClr val="FFFFFF"/>
                </a:solidFill>
                <a:latin typeface="Helvetica Neue"/>
                <a:ea typeface="Helvetica Neue"/>
                <a:cs typeface="Helvetica Neue"/>
                <a:sym typeface="Helvetica Neue"/>
              </a:defRPr>
            </a:pPr>
            <a:r>
              <a:rPr lang="en-CA" sz="7200" dirty="0"/>
              <a:t>DRR-Pathways Project</a:t>
            </a:r>
            <a:endParaRPr sz="7200" dirty="0"/>
          </a:p>
        </p:txBody>
      </p:sp>
      <p:pic>
        <p:nvPicPr>
          <p:cNvPr id="9" name="Picture 2" descr="Picture 2">
            <a:extLst>
              <a:ext uri="{FF2B5EF4-FFF2-40B4-BE49-F238E27FC236}">
                <a16:creationId xmlns:a16="http://schemas.microsoft.com/office/drawing/2014/main" id="{F22FC4E1-280D-A34B-9746-4018DAEC8D9E}"/>
              </a:ext>
            </a:extLst>
          </p:cNvPr>
          <p:cNvPicPr>
            <a:picLocks noChangeAspect="1"/>
          </p:cNvPicPr>
          <p:nvPr/>
        </p:nvPicPr>
        <p:blipFill>
          <a:blip r:embed="rId4"/>
          <a:stretch>
            <a:fillRect/>
          </a:stretch>
        </p:blipFill>
        <p:spPr>
          <a:xfrm>
            <a:off x="312574" y="-37259"/>
            <a:ext cx="2837728" cy="2837730"/>
          </a:xfrm>
          <a:prstGeom prst="rect">
            <a:avLst/>
          </a:prstGeom>
          <a:ln w="12700" cap="flat">
            <a:noFill/>
            <a:miter lim="400000"/>
          </a:ln>
          <a:effectLst/>
        </p:spPr>
      </p:pic>
      <p:pic>
        <p:nvPicPr>
          <p:cNvPr id="13" name="Image" descr="Image">
            <a:extLst>
              <a:ext uri="{FF2B5EF4-FFF2-40B4-BE49-F238E27FC236}">
                <a16:creationId xmlns:a16="http://schemas.microsoft.com/office/drawing/2014/main" id="{B7C8F33B-F351-F243-A9DE-5D2FA3AC32E8}"/>
              </a:ext>
            </a:extLst>
          </p:cNvPr>
          <p:cNvPicPr>
            <a:picLocks noChangeAspect="1"/>
          </p:cNvPicPr>
          <p:nvPr/>
        </p:nvPicPr>
        <p:blipFill>
          <a:blip r:embed="rId5"/>
          <a:stretch>
            <a:fillRect/>
          </a:stretch>
        </p:blipFill>
        <p:spPr>
          <a:xfrm>
            <a:off x="857203" y="583569"/>
            <a:ext cx="1302798" cy="1302798"/>
          </a:xfrm>
          <a:prstGeom prst="rect">
            <a:avLst/>
          </a:prstGeom>
          <a:ln w="12700" cap="flat">
            <a:noFill/>
            <a:miter lim="400000"/>
          </a:ln>
          <a:effectLst/>
        </p:spPr>
      </p:pic>
      <p:sp>
        <p:nvSpPr>
          <p:cNvPr id="10" name="TextBox 9">
            <a:extLst>
              <a:ext uri="{FF2B5EF4-FFF2-40B4-BE49-F238E27FC236}">
                <a16:creationId xmlns:a16="http://schemas.microsoft.com/office/drawing/2014/main" id="{C62491D5-E677-8E4A-A0F7-B241DED74F36}"/>
              </a:ext>
            </a:extLst>
          </p:cNvPr>
          <p:cNvSpPr txBox="1"/>
          <p:nvPr/>
        </p:nvSpPr>
        <p:spPr>
          <a:xfrm>
            <a:off x="6411365" y="6551851"/>
            <a:ext cx="12156694" cy="2062103"/>
          </a:xfrm>
          <a:prstGeom prst="rect">
            <a:avLst/>
          </a:prstGeom>
          <a:noFill/>
        </p:spPr>
        <p:txBody>
          <a:bodyPr wrap="square" rtlCol="0">
            <a:spAutoFit/>
          </a:bodyPr>
          <a:lstStyle/>
          <a:p>
            <a:r>
              <a:rPr lang="en-US" sz="6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An Urban Exposure Model for the Lower Mainland</a:t>
            </a:r>
          </a:p>
        </p:txBody>
      </p:sp>
      <p:sp>
        <p:nvSpPr>
          <p:cNvPr id="7" name="TextBox 6">
            <a:extLst>
              <a:ext uri="{FF2B5EF4-FFF2-40B4-BE49-F238E27FC236}">
                <a16:creationId xmlns:a16="http://schemas.microsoft.com/office/drawing/2014/main" id="{B0C4D0EA-CA7C-E544-8476-203E44E24DD9}"/>
              </a:ext>
            </a:extLst>
          </p:cNvPr>
          <p:cNvSpPr txBox="1"/>
          <p:nvPr/>
        </p:nvSpPr>
        <p:spPr>
          <a:xfrm>
            <a:off x="303533" y="11378105"/>
            <a:ext cx="23210082" cy="1754326"/>
          </a:xfrm>
          <a:prstGeom prst="rect">
            <a:avLst/>
          </a:prstGeom>
          <a:noFill/>
        </p:spPr>
        <p:txBody>
          <a:bodyPr wrap="square" rtlCol="0">
            <a:spAutoFit/>
          </a:bodyPr>
          <a:lstStyle/>
          <a:p>
            <a:pPr algn="l"/>
            <a:r>
              <a:rPr lang="en-US" sz="3600" dirty="0">
                <a:solidFill>
                  <a:srgbClr val="FFFF00"/>
                </a:solidFill>
                <a:latin typeface="Helvetica Neue Medium" panose="02000503000000020004" pitchFamily="2" charset="0"/>
                <a:ea typeface="Helvetica Neue Medium" panose="02000503000000020004" pitchFamily="2" charset="0"/>
                <a:cs typeface="Helvetica Neue Medium" panose="02000503000000020004" pitchFamily="2" charset="0"/>
              </a:rPr>
              <a:t>Presenters: </a:t>
            </a:r>
            <a:br>
              <a:rPr lang="en-US" sz="36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Philip </a:t>
            </a:r>
            <a:r>
              <a:rPr lang="en-US" sz="3600" i="1"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LeSueur</a:t>
            </a:r>
            <a: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 M.Sc., P.Eng., </a:t>
            </a:r>
            <a:r>
              <a:rPr lang="en-US" sz="3600" i="1"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P.Geo</a:t>
            </a:r>
            <a: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 - Natural Resources Canada</a:t>
            </a:r>
            <a:b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Jeff Clark, B.Sc., </a:t>
            </a:r>
            <a:r>
              <a:rPr lang="en-US" sz="3600" i="1"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A.D.Tech</a:t>
            </a:r>
            <a:r>
              <a:rPr lang="en-US" sz="3600" i="1"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 GIS - Spatial Vision Group</a:t>
            </a:r>
          </a:p>
        </p:txBody>
      </p:sp>
      <p:pic>
        <p:nvPicPr>
          <p:cNvPr id="2" name="Picture 1">
            <a:extLst>
              <a:ext uri="{FF2B5EF4-FFF2-40B4-BE49-F238E27FC236}">
                <a16:creationId xmlns:a16="http://schemas.microsoft.com/office/drawing/2014/main" id="{78934B8A-469E-764C-9492-CA3CD28F0EC2}"/>
              </a:ext>
            </a:extLst>
          </p:cNvPr>
          <p:cNvPicPr>
            <a:picLocks noChangeAspect="1"/>
          </p:cNvPicPr>
          <p:nvPr/>
        </p:nvPicPr>
        <p:blipFill>
          <a:blip r:embed="rId6"/>
          <a:stretch>
            <a:fillRect/>
          </a:stretch>
        </p:blipFill>
        <p:spPr>
          <a:xfrm>
            <a:off x="21442680" y="12099585"/>
            <a:ext cx="2425700" cy="1319866"/>
          </a:xfrm>
          <a:prstGeom prst="rect">
            <a:avLst/>
          </a:prstGeom>
        </p:spPr>
      </p:pic>
      <p:pic>
        <p:nvPicPr>
          <p:cNvPr id="11" name="Picture 10">
            <a:extLst>
              <a:ext uri="{FF2B5EF4-FFF2-40B4-BE49-F238E27FC236}">
                <a16:creationId xmlns:a16="http://schemas.microsoft.com/office/drawing/2014/main" id="{8DADDF3D-B6AC-BD4A-ACF4-466B0540198E}"/>
              </a:ext>
            </a:extLst>
          </p:cNvPr>
          <p:cNvPicPr>
            <a:picLocks noChangeAspect="1"/>
          </p:cNvPicPr>
          <p:nvPr/>
        </p:nvPicPr>
        <p:blipFill>
          <a:blip r:embed="rId7"/>
          <a:stretch>
            <a:fillRect/>
          </a:stretch>
        </p:blipFill>
        <p:spPr>
          <a:xfrm>
            <a:off x="17313561" y="12099585"/>
            <a:ext cx="3774354" cy="1319866"/>
          </a:xfrm>
          <a:prstGeom prst="rect">
            <a:avLst/>
          </a:prstGeom>
        </p:spPr>
      </p:pic>
    </p:spTree>
    <p:extLst>
      <p:ext uri="{BB962C8B-B14F-4D97-AF65-F5344CB8AC3E}">
        <p14:creationId xmlns:p14="http://schemas.microsoft.com/office/powerpoint/2010/main" val="185503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84147"/>
            <a:ext cx="24384000" cy="12766883"/>
          </a:xfrm>
          <a:prstGeom prst="rect">
            <a:avLst/>
          </a:prstGeom>
          <a:ln w="12700">
            <a:miter lim="400000"/>
          </a:ln>
        </p:spPr>
      </p:pic>
      <p:sp>
        <p:nvSpPr>
          <p:cNvPr id="211" name="Rectangle"/>
          <p:cNvSpPr/>
          <p:nvPr/>
        </p:nvSpPr>
        <p:spPr>
          <a:xfrm>
            <a:off x="19391289" y="12700"/>
            <a:ext cx="4992711" cy="6239863"/>
          </a:xfrm>
          <a:prstGeom prst="rect">
            <a:avLst/>
          </a:prstGeom>
          <a:solidFill>
            <a:srgbClr val="FFFFFF">
              <a:alpha val="64970"/>
            </a:srgbClr>
          </a:solidFill>
          <a:ln w="12700">
            <a:solidFill>
              <a:srgbClr val="000000">
                <a:alpha val="64970"/>
              </a:srgbClr>
            </a:solidFill>
          </a:ln>
        </p:spPr>
        <p:txBody>
          <a:bodyPr lIns="50800" tIns="50800" rIns="50800" bIns="50800" anchor="ctr"/>
          <a:lstStyle/>
          <a:p>
            <a:endParaRPr/>
          </a:p>
        </p:txBody>
      </p:sp>
      <p:grpSp>
        <p:nvGrpSpPr>
          <p:cNvPr id="219" name="Group"/>
          <p:cNvGrpSpPr/>
          <p:nvPr/>
        </p:nvGrpSpPr>
        <p:grpSpPr>
          <a:xfrm>
            <a:off x="20148374" y="949587"/>
            <a:ext cx="1919312" cy="2645388"/>
            <a:chOff x="0" y="0"/>
            <a:chExt cx="1919310" cy="2645386"/>
          </a:xfrm>
        </p:grpSpPr>
        <p:sp>
          <p:nvSpPr>
            <p:cNvPr id="212" name="Oval"/>
            <p:cNvSpPr/>
            <p:nvPr/>
          </p:nvSpPr>
          <p:spPr>
            <a:xfrm>
              <a:off x="171625" y="633338"/>
              <a:ext cx="283069" cy="290298"/>
            </a:xfrm>
            <a:prstGeom prst="ellipse">
              <a:avLst/>
            </a:prstGeom>
            <a:solidFill>
              <a:srgbClr val="E6D41D">
                <a:alpha val="69660"/>
              </a:srgbClr>
            </a:solidFill>
            <a:ln w="9525" cap="flat">
              <a:solidFill>
                <a:srgbClr val="535353">
                  <a:alpha val="69660"/>
                </a:srgbClr>
              </a:solidFill>
              <a:prstDash val="solid"/>
              <a:round/>
            </a:ln>
            <a:effectLst/>
          </p:spPr>
          <p:txBody>
            <a:bodyPr wrap="square" lIns="50800" tIns="50800" rIns="50800" bIns="50800" numCol="1" anchor="ctr">
              <a:noAutofit/>
            </a:bodyPr>
            <a:lstStyle/>
            <a:p>
              <a:endParaRPr>
                <a:solidFill>
                  <a:schemeClr val="bg1"/>
                </a:solidFill>
              </a:endParaRPr>
            </a:p>
          </p:txBody>
        </p:sp>
        <p:sp>
          <p:nvSpPr>
            <p:cNvPr id="213" name="Oval"/>
            <p:cNvSpPr/>
            <p:nvPr/>
          </p:nvSpPr>
          <p:spPr>
            <a:xfrm>
              <a:off x="171625" y="1027038"/>
              <a:ext cx="283069" cy="290298"/>
            </a:xfrm>
            <a:prstGeom prst="ellipse">
              <a:avLst/>
            </a:prstGeom>
            <a:solidFill>
              <a:srgbClr val="688815">
                <a:alpha val="69660"/>
              </a:srgbClr>
            </a:solidFill>
            <a:ln w="9525" cap="flat">
              <a:solidFill>
                <a:srgbClr val="535353">
                  <a:alpha val="69660"/>
                </a:srgbClr>
              </a:solidFill>
              <a:prstDash val="solid"/>
              <a:round/>
            </a:ln>
            <a:effectLst/>
          </p:spPr>
          <p:txBody>
            <a:bodyPr wrap="square" lIns="50800" tIns="50800" rIns="50800" bIns="50800" numCol="1" anchor="ctr">
              <a:noAutofit/>
            </a:bodyPr>
            <a:lstStyle/>
            <a:p>
              <a:endParaRPr>
                <a:solidFill>
                  <a:schemeClr val="bg1"/>
                </a:solidFill>
              </a:endParaRPr>
            </a:p>
          </p:txBody>
        </p:sp>
        <p:sp>
          <p:nvSpPr>
            <p:cNvPr id="214" name="Oval"/>
            <p:cNvSpPr/>
            <p:nvPr/>
          </p:nvSpPr>
          <p:spPr>
            <a:xfrm>
              <a:off x="171625" y="1420738"/>
              <a:ext cx="283069" cy="290298"/>
            </a:xfrm>
            <a:prstGeom prst="ellipse">
              <a:avLst/>
            </a:prstGeom>
            <a:solidFill>
              <a:srgbClr val="C73EAD">
                <a:alpha val="69660"/>
              </a:srgbClr>
            </a:solidFill>
            <a:ln w="9525" cap="flat">
              <a:solidFill>
                <a:srgbClr val="535353">
                  <a:alpha val="69660"/>
                </a:srgbClr>
              </a:solidFill>
              <a:prstDash val="solid"/>
              <a:round/>
            </a:ln>
            <a:effectLst/>
          </p:spPr>
          <p:txBody>
            <a:bodyPr wrap="square" lIns="50800" tIns="50800" rIns="50800" bIns="50800" numCol="1" anchor="ctr">
              <a:noAutofit/>
            </a:bodyPr>
            <a:lstStyle/>
            <a:p>
              <a:endParaRPr>
                <a:solidFill>
                  <a:schemeClr val="bg1"/>
                </a:solidFill>
              </a:endParaRPr>
            </a:p>
          </p:txBody>
        </p:sp>
        <p:sp>
          <p:nvSpPr>
            <p:cNvPr id="215" name="Oval"/>
            <p:cNvSpPr/>
            <p:nvPr/>
          </p:nvSpPr>
          <p:spPr>
            <a:xfrm>
              <a:off x="171625" y="1814438"/>
              <a:ext cx="283069" cy="290298"/>
            </a:xfrm>
            <a:prstGeom prst="ellipse">
              <a:avLst/>
            </a:prstGeom>
            <a:solidFill>
              <a:srgbClr val="C0DBD3">
                <a:alpha val="69660"/>
              </a:srgbClr>
            </a:solidFill>
            <a:ln w="9525" cap="flat">
              <a:solidFill>
                <a:srgbClr val="535353">
                  <a:alpha val="69660"/>
                </a:srgbClr>
              </a:solidFill>
              <a:prstDash val="solid"/>
              <a:round/>
            </a:ln>
            <a:effectLst/>
          </p:spPr>
          <p:txBody>
            <a:bodyPr wrap="square" lIns="50800" tIns="50800" rIns="50800" bIns="50800" numCol="1" anchor="ctr">
              <a:noAutofit/>
            </a:bodyPr>
            <a:lstStyle/>
            <a:p>
              <a:endParaRPr>
                <a:solidFill>
                  <a:schemeClr val="bg1"/>
                </a:solidFill>
              </a:endParaRPr>
            </a:p>
          </p:txBody>
        </p:sp>
        <p:sp>
          <p:nvSpPr>
            <p:cNvPr id="216" name="Buildings  (460,000)"/>
            <p:cNvSpPr/>
            <p:nvPr/>
          </p:nvSpPr>
          <p:spPr>
            <a:xfrm>
              <a:off x="649310" y="25697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2600">
                  <a:solidFill>
                    <a:schemeClr val="accent1"/>
                  </a:solidFill>
                  <a:latin typeface="Helvetica Neue Medium"/>
                  <a:ea typeface="Helvetica Neue Medium"/>
                  <a:cs typeface="Helvetica Neue Medium"/>
                  <a:sym typeface="Helvetica Neue Medium"/>
                </a:defRPr>
              </a:pPr>
              <a:r>
                <a:rPr>
                  <a:solidFill>
                    <a:schemeClr val="bg1"/>
                  </a:solidFill>
                </a:rPr>
                <a:t>Buildings  </a:t>
              </a:r>
              <a:r>
                <a:rPr sz="2100">
                  <a:solidFill>
                    <a:schemeClr val="bg1"/>
                  </a:solidFill>
                </a:rPr>
                <a:t>(460,000)</a:t>
              </a:r>
            </a:p>
          </p:txBody>
        </p:sp>
        <p:pic>
          <p:nvPicPr>
            <p:cNvPr id="217"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26319" cy="513825"/>
            </a:xfrm>
            <a:prstGeom prst="rect">
              <a:avLst/>
            </a:prstGeom>
            <a:ln w="12700" cap="flat">
              <a:noFill/>
              <a:miter lim="400000"/>
            </a:ln>
            <a:effectLst/>
          </p:spPr>
        </p:pic>
        <p:sp>
          <p:nvSpPr>
            <p:cNvPr id="218" name="Industrial…"/>
            <p:cNvSpPr/>
            <p:nvPr/>
          </p:nvSpPr>
          <p:spPr>
            <a:xfrm>
              <a:off x="615998" y="137538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spcBef>
                  <a:spcPts val="600"/>
                </a:spcBef>
                <a:defRPr sz="2000">
                  <a:latin typeface="Helvetica Neue Light"/>
                  <a:ea typeface="Helvetica Neue Light"/>
                  <a:cs typeface="Helvetica Neue Light"/>
                  <a:sym typeface="Helvetica Neue Light"/>
                </a:defRPr>
              </a:pPr>
              <a:r>
                <a:rPr dirty="0">
                  <a:solidFill>
                    <a:schemeClr val="bg1"/>
                  </a:solidFill>
                </a:rPr>
                <a:t>Industrial</a:t>
              </a:r>
            </a:p>
            <a:p>
              <a:pPr algn="l">
                <a:spcBef>
                  <a:spcPts val="600"/>
                </a:spcBef>
                <a:defRPr sz="2000">
                  <a:latin typeface="Helvetica Neue Light"/>
                  <a:ea typeface="Helvetica Neue Light"/>
                  <a:cs typeface="Helvetica Neue Light"/>
                  <a:sym typeface="Helvetica Neue Light"/>
                </a:defRPr>
              </a:pPr>
              <a:r>
                <a:rPr dirty="0">
                  <a:solidFill>
                    <a:schemeClr val="bg1"/>
                  </a:solidFill>
                </a:rPr>
                <a:t>Commercial</a:t>
              </a:r>
            </a:p>
            <a:p>
              <a:pPr algn="l">
                <a:spcBef>
                  <a:spcPts val="600"/>
                </a:spcBef>
                <a:defRPr sz="2000">
                  <a:latin typeface="Helvetica Neue Light"/>
                  <a:ea typeface="Helvetica Neue Light"/>
                  <a:cs typeface="Helvetica Neue Light"/>
                  <a:sym typeface="Helvetica Neue Light"/>
                </a:defRPr>
              </a:pPr>
              <a:r>
                <a:rPr dirty="0">
                  <a:solidFill>
                    <a:schemeClr val="bg1"/>
                  </a:solidFill>
                </a:rPr>
                <a:t>Residential-HD</a:t>
              </a:r>
            </a:p>
            <a:p>
              <a:pPr algn="l">
                <a:spcBef>
                  <a:spcPts val="600"/>
                </a:spcBef>
                <a:defRPr sz="2000">
                  <a:latin typeface="Helvetica Neue Light"/>
                  <a:ea typeface="Helvetica Neue Light"/>
                  <a:cs typeface="Helvetica Neue Light"/>
                  <a:sym typeface="Helvetica Neue Light"/>
                </a:defRPr>
              </a:pPr>
              <a:r>
                <a:rPr dirty="0">
                  <a:solidFill>
                    <a:schemeClr val="bg1"/>
                  </a:solidFill>
                </a:rPr>
                <a:t>Residential-LD</a:t>
              </a:r>
            </a:p>
          </p:txBody>
        </p:sp>
      </p:grpSp>
      <p:sp>
        <p:nvSpPr>
          <p:cNvPr id="228" name="LEGEND"/>
          <p:cNvSpPr txBox="1"/>
          <p:nvPr/>
        </p:nvSpPr>
        <p:spPr>
          <a:xfrm>
            <a:off x="20805096" y="115317"/>
            <a:ext cx="2165097" cy="709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rgbClr val="535353"/>
                </a:solidFill>
                <a:latin typeface="Helvetica Neue Medium"/>
                <a:ea typeface="Helvetica Neue Medium"/>
                <a:cs typeface="Helvetica Neue Medium"/>
                <a:sym typeface="Helvetica Neue Medium"/>
              </a:defRPr>
            </a:lvl1pPr>
          </a:lstStyle>
          <a:p>
            <a:r>
              <a:t>LEGEND</a:t>
            </a:r>
          </a:p>
        </p:txBody>
      </p:sp>
      <p:sp>
        <p:nvSpPr>
          <p:cNvPr id="24" name="Rectangle 23">
            <a:extLst>
              <a:ext uri="{FF2B5EF4-FFF2-40B4-BE49-F238E27FC236}">
                <a16:creationId xmlns:a16="http://schemas.microsoft.com/office/drawing/2014/main" id="{92AAA3E3-85AF-6D43-AED6-AB6531498CDD}"/>
              </a:ext>
            </a:extLst>
          </p:cNvPr>
          <p:cNvSpPr/>
          <p:nvPr/>
        </p:nvSpPr>
        <p:spPr>
          <a:xfrm>
            <a:off x="11457628" y="12904596"/>
            <a:ext cx="1784463" cy="584775"/>
          </a:xfrm>
          <a:prstGeom prst="rect">
            <a:avLst/>
          </a:prstGeom>
        </p:spPr>
        <p:txBody>
          <a:bodyPr wrap="none">
            <a:spAutoFit/>
          </a:bodyPr>
          <a:lstStyle/>
          <a:p>
            <a:r>
              <a:rPr lang="en-CA" sz="3200" dirty="0">
                <a:solidFill>
                  <a:schemeClr val="tx1"/>
                </a:solidFill>
                <a:latin typeface="Helvetica Neue Light"/>
                <a:ea typeface="Helvetica Neue Light"/>
                <a:cs typeface="Helvetica Neue Light"/>
                <a:sym typeface="Helvetica Neue Light"/>
              </a:rPr>
              <a:t>Buildings</a:t>
            </a:r>
            <a:endParaRPr lang="en-US" sz="3200" dirty="0"/>
          </a:p>
        </p:txBody>
      </p:sp>
      <p:sp>
        <p:nvSpPr>
          <p:cNvPr id="2" name="Oval 1">
            <a:extLst>
              <a:ext uri="{FF2B5EF4-FFF2-40B4-BE49-F238E27FC236}">
                <a16:creationId xmlns:a16="http://schemas.microsoft.com/office/drawing/2014/main" id="{71EBEA9E-2DF9-1E4B-B6EE-25EB1FA3803C}"/>
              </a:ext>
            </a:extLst>
          </p:cNvPr>
          <p:cNvSpPr/>
          <p:nvPr/>
        </p:nvSpPr>
        <p:spPr>
          <a:xfrm>
            <a:off x="20328274" y="1978963"/>
            <a:ext cx="283069" cy="290298"/>
          </a:xfrm>
          <a:prstGeom prst="ellipse">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7" name="Oval 26">
            <a:extLst>
              <a:ext uri="{FF2B5EF4-FFF2-40B4-BE49-F238E27FC236}">
                <a16:creationId xmlns:a16="http://schemas.microsoft.com/office/drawing/2014/main" id="{9C0573EB-5CA4-4C43-A54C-A87DE96327B9}"/>
              </a:ext>
            </a:extLst>
          </p:cNvPr>
          <p:cNvSpPr/>
          <p:nvPr/>
        </p:nvSpPr>
        <p:spPr>
          <a:xfrm>
            <a:off x="20309115" y="1994978"/>
            <a:ext cx="283069" cy="290298"/>
          </a:xfrm>
          <a:prstGeom prst="ellipse">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8" name="Oval 27">
            <a:extLst>
              <a:ext uri="{FF2B5EF4-FFF2-40B4-BE49-F238E27FC236}">
                <a16:creationId xmlns:a16="http://schemas.microsoft.com/office/drawing/2014/main" id="{554C764C-F7C9-F94B-BD7C-E4F723B2135E}"/>
              </a:ext>
            </a:extLst>
          </p:cNvPr>
          <p:cNvSpPr/>
          <p:nvPr/>
        </p:nvSpPr>
        <p:spPr>
          <a:xfrm>
            <a:off x="20329137" y="2368582"/>
            <a:ext cx="283069" cy="290298"/>
          </a:xfrm>
          <a:prstGeom prst="ellipse">
            <a:avLst/>
          </a:prstGeom>
          <a:solidFill>
            <a:srgbClr val="6FD1C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9" name="Oval 28">
            <a:extLst>
              <a:ext uri="{FF2B5EF4-FFF2-40B4-BE49-F238E27FC236}">
                <a16:creationId xmlns:a16="http://schemas.microsoft.com/office/drawing/2014/main" id="{ADABF20B-E2D2-8A46-9C40-1EA1675D0B90}"/>
              </a:ext>
            </a:extLst>
          </p:cNvPr>
          <p:cNvSpPr/>
          <p:nvPr/>
        </p:nvSpPr>
        <p:spPr>
          <a:xfrm>
            <a:off x="20322605" y="2754068"/>
            <a:ext cx="305067" cy="300255"/>
          </a:xfrm>
          <a:prstGeom prst="ellipse">
            <a:avLst/>
          </a:prstGeom>
          <a:solidFill>
            <a:schemeClr val="accent6">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71400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untain-landscape-2031539_1920.jpg" descr="mountain-landscape-2031539_1920.jpg">
            <a:extLst>
              <a:ext uri="{FF2B5EF4-FFF2-40B4-BE49-F238E27FC236}">
                <a16:creationId xmlns:a16="http://schemas.microsoft.com/office/drawing/2014/main" id="{A0370830-BB4D-B54E-9260-DDABB455C59D}"/>
              </a:ext>
            </a:extLst>
          </p:cNvPr>
          <p:cNvPicPr>
            <a:picLocks noChangeAspect="1"/>
          </p:cNvPicPr>
          <p:nvPr/>
        </p:nvPicPr>
        <p:blipFill>
          <a:blip r:embed="rId2"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graphicFrame>
        <p:nvGraphicFramePr>
          <p:cNvPr id="5" name="Diagram 4">
            <a:extLst>
              <a:ext uri="{FF2B5EF4-FFF2-40B4-BE49-F238E27FC236}">
                <a16:creationId xmlns:a16="http://schemas.microsoft.com/office/drawing/2014/main" id="{C388530A-B008-A649-9AD0-77D7AF1131B5}"/>
              </a:ext>
            </a:extLst>
          </p:cNvPr>
          <p:cNvGraphicFramePr/>
          <p:nvPr>
            <p:extLst>
              <p:ext uri="{D42A27DB-BD31-4B8C-83A1-F6EECF244321}">
                <p14:modId xmlns:p14="http://schemas.microsoft.com/office/powerpoint/2010/main" val="4032106171"/>
              </p:ext>
            </p:extLst>
          </p:nvPr>
        </p:nvGraphicFramePr>
        <p:xfrm>
          <a:off x="2457823" y="2273051"/>
          <a:ext cx="19468353" cy="1083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 Profile of Earthquake Risk in Canada:…">
            <a:extLst>
              <a:ext uri="{FF2B5EF4-FFF2-40B4-BE49-F238E27FC236}">
                <a16:creationId xmlns:a16="http://schemas.microsoft.com/office/drawing/2014/main" id="{34B5EB8C-F995-2B4A-86A4-37E1DC49AE64}"/>
              </a:ext>
            </a:extLst>
          </p:cNvPr>
          <p:cNvSpPr txBox="1"/>
          <p:nvPr/>
        </p:nvSpPr>
        <p:spPr>
          <a:xfrm>
            <a:off x="2165975" y="251463"/>
            <a:ext cx="22218025" cy="946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kumimoji="0" lang="en-CA"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rPr>
              <a:t>Outcomes and Impact</a:t>
            </a:r>
            <a:endParaRPr kumimoji="0"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444403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untain-landscape-2031539_1920.jpg" descr="mountain-landscape-2031539_1920.jpg">
            <a:extLst>
              <a:ext uri="{FF2B5EF4-FFF2-40B4-BE49-F238E27FC236}">
                <a16:creationId xmlns:a16="http://schemas.microsoft.com/office/drawing/2014/main" id="{AB11D107-D508-2C4A-88BE-C0661EA6B354}"/>
              </a:ext>
            </a:extLst>
          </p:cNvPr>
          <p:cNvPicPr>
            <a:picLocks noChangeAspect="1"/>
          </p:cNvPicPr>
          <p:nvPr/>
        </p:nvPicPr>
        <p:blipFill>
          <a:blip r:embed="rId2"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2" name="A Profile of Earthquake Risk in Canada:…">
            <a:extLst>
              <a:ext uri="{FF2B5EF4-FFF2-40B4-BE49-F238E27FC236}">
                <a16:creationId xmlns:a16="http://schemas.microsoft.com/office/drawing/2014/main" id="{3AAA6767-8A03-DF4A-97AC-19C79E9BB5CB}"/>
              </a:ext>
            </a:extLst>
          </p:cNvPr>
          <p:cNvSpPr txBox="1"/>
          <p:nvPr/>
        </p:nvSpPr>
        <p:spPr>
          <a:xfrm>
            <a:off x="10395575" y="5431535"/>
            <a:ext cx="22218025" cy="946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lang="en-CA" sz="5500" dirty="0">
                <a:solidFill>
                  <a:schemeClr val="tx1"/>
                </a:solidFill>
                <a:latin typeface="Helvetica Neue Light"/>
                <a:ea typeface="Helvetica Neue Light"/>
                <a:cs typeface="Helvetica Neue Light"/>
                <a:sym typeface="Helvetica Neue Light"/>
              </a:rPr>
              <a:t>Thanks</a:t>
            </a:r>
            <a:endParaRPr kumimoji="0"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sp>
        <p:nvSpPr>
          <p:cNvPr id="3" name="A Profile of Earthquake Risk in Canada:…">
            <a:extLst>
              <a:ext uri="{FF2B5EF4-FFF2-40B4-BE49-F238E27FC236}">
                <a16:creationId xmlns:a16="http://schemas.microsoft.com/office/drawing/2014/main" id="{4A16437E-2ACC-3841-8637-866E6CAE6CE1}"/>
              </a:ext>
            </a:extLst>
          </p:cNvPr>
          <p:cNvSpPr txBox="1"/>
          <p:nvPr/>
        </p:nvSpPr>
        <p:spPr>
          <a:xfrm>
            <a:off x="1289675" y="9913623"/>
            <a:ext cx="7762885" cy="2677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lang="en-CA" sz="3600" dirty="0">
                <a:solidFill>
                  <a:schemeClr val="tx1"/>
                </a:solidFill>
                <a:latin typeface="Helvetica Neue Light"/>
                <a:ea typeface="Helvetica Neue Light"/>
                <a:cs typeface="Helvetica Neue Light"/>
                <a:sym typeface="Helvetica Neue Light"/>
              </a:rPr>
              <a:t>Philip </a:t>
            </a:r>
            <a:r>
              <a:rPr lang="en-CA" sz="3600" dirty="0" err="1">
                <a:solidFill>
                  <a:schemeClr val="tx1"/>
                </a:solidFill>
                <a:latin typeface="Helvetica Neue Light"/>
                <a:ea typeface="Helvetica Neue Light"/>
                <a:cs typeface="Helvetica Neue Light"/>
                <a:sym typeface="Helvetica Neue Light"/>
              </a:rPr>
              <a:t>LeSueur</a:t>
            </a:r>
            <a:r>
              <a:rPr lang="en-CA" sz="3600" dirty="0">
                <a:solidFill>
                  <a:schemeClr val="tx1"/>
                </a:solidFill>
                <a:latin typeface="Helvetica Neue Light"/>
                <a:ea typeface="Helvetica Neue Light"/>
                <a:cs typeface="Helvetica Neue Light"/>
                <a:sym typeface="Helvetica Neue Light"/>
              </a:rPr>
              <a:t>, M.Sc., P.Eng., </a:t>
            </a:r>
            <a:r>
              <a:rPr lang="en-CA" sz="3600" dirty="0" err="1">
                <a:solidFill>
                  <a:schemeClr val="tx1"/>
                </a:solidFill>
                <a:latin typeface="Helvetica Neue Light"/>
                <a:ea typeface="Helvetica Neue Light"/>
                <a:cs typeface="Helvetica Neue Light"/>
                <a:sym typeface="Helvetica Neue Light"/>
              </a:rPr>
              <a:t>P.Geo</a:t>
            </a:r>
            <a:r>
              <a:rPr lang="en-CA" sz="3600" dirty="0">
                <a:solidFill>
                  <a:schemeClr val="tx1"/>
                </a:solidFill>
                <a:latin typeface="Helvetica Neue Light"/>
                <a:ea typeface="Helvetica Neue Light"/>
                <a:cs typeface="Helvetica Neue Light"/>
                <a:sym typeface="Helvetica Neue Light"/>
              </a:rPr>
              <a:t>.</a:t>
            </a:r>
            <a:br>
              <a:rPr lang="en-CA" sz="3600" dirty="0">
                <a:solidFill>
                  <a:schemeClr val="tx1"/>
                </a:solidFill>
                <a:latin typeface="Helvetica Neue Light"/>
                <a:ea typeface="Helvetica Neue Light"/>
                <a:cs typeface="Helvetica Neue Light"/>
                <a:sym typeface="Helvetica Neue Light"/>
              </a:rPr>
            </a:br>
            <a:r>
              <a:rPr lang="en-CA" sz="3600" dirty="0">
                <a:solidFill>
                  <a:schemeClr val="tx1"/>
                </a:solidFill>
                <a:latin typeface="Helvetica Neue Light"/>
                <a:ea typeface="Helvetica Neue Light"/>
                <a:cs typeface="Helvetica Neue Light"/>
                <a:sym typeface="Helvetica Neue Light"/>
              </a:rPr>
              <a:t>Research Scientist</a:t>
            </a:r>
          </a:p>
          <a:p>
            <a:pPr marL="0" marR="0" lvl="0" indent="0" algn="l" defTabSz="1828800" rtl="0" eaLnBrk="1" fontAlgn="auto" latinLnBrk="0" hangingPunct="0">
              <a:lnSpc>
                <a:spcPct val="90000"/>
              </a:lnSpc>
              <a:spcBef>
                <a:spcPts val="0"/>
              </a:spcBef>
              <a:spcAft>
                <a:spcPts val="0"/>
              </a:spcAft>
              <a:buClrTx/>
              <a:buSzTx/>
              <a:buFontTx/>
              <a:buNone/>
              <a:tabLst/>
              <a:defRPr sz="7200"/>
            </a:pPr>
            <a:r>
              <a:rPr lang="en-CA" sz="3600" dirty="0">
                <a:solidFill>
                  <a:schemeClr val="tx1"/>
                </a:solidFill>
                <a:latin typeface="Helvetica Neue Light"/>
                <a:ea typeface="Helvetica Neue Light"/>
                <a:cs typeface="Helvetica Neue Light"/>
                <a:sym typeface="Helvetica Neue Light"/>
              </a:rPr>
              <a:t>Natural Resources Canada</a:t>
            </a:r>
          </a:p>
          <a:p>
            <a:pPr marL="0" marR="0" lvl="0" indent="0" algn="l" defTabSz="1828800" rtl="0" eaLnBrk="1" fontAlgn="auto" latinLnBrk="0" hangingPunct="0">
              <a:lnSpc>
                <a:spcPct val="90000"/>
              </a:lnSpc>
              <a:spcBef>
                <a:spcPts val="0"/>
              </a:spcBef>
              <a:spcAft>
                <a:spcPts val="0"/>
              </a:spcAft>
              <a:buClrTx/>
              <a:buSzTx/>
              <a:buFontTx/>
              <a:buNone/>
              <a:tabLst/>
              <a:defRPr sz="7200"/>
            </a:pPr>
            <a:endParaRPr kumimoji="0" lang="en-CA" sz="36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a:p>
            <a:pPr marL="0" marR="0" lvl="0" indent="0" algn="l" defTabSz="1828800" rtl="0" eaLnBrk="1" fontAlgn="auto" latinLnBrk="0" hangingPunct="0">
              <a:lnSpc>
                <a:spcPct val="90000"/>
              </a:lnSpc>
              <a:spcBef>
                <a:spcPts val="0"/>
              </a:spcBef>
              <a:spcAft>
                <a:spcPts val="0"/>
              </a:spcAft>
              <a:buClrTx/>
              <a:buSzTx/>
              <a:buFontTx/>
              <a:buNone/>
              <a:tabLst/>
              <a:defRPr sz="7200"/>
            </a:pPr>
            <a:r>
              <a:rPr lang="en-CA" sz="3600" dirty="0">
                <a:solidFill>
                  <a:schemeClr val="tx1"/>
                </a:solidFill>
                <a:latin typeface="Helvetica Neue Light"/>
                <a:ea typeface="Helvetica Neue Light"/>
                <a:cs typeface="Helvetica Neue Light"/>
                <a:sym typeface="Helvetica Neue Light"/>
                <a:hlinkClick r:id="rId3">
                  <a:extLst>
                    <a:ext uri="{A12FA001-AC4F-418D-AE19-62706E023703}">
                      <ahyp:hlinkClr xmlns:ahyp="http://schemas.microsoft.com/office/drawing/2018/hyperlinkcolor" val="tx"/>
                    </a:ext>
                  </a:extLst>
                </a:hlinkClick>
              </a:rPr>
              <a:t>philip.lesueur@canada.ca</a:t>
            </a:r>
            <a:endParaRPr kumimoji="0" sz="36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sp>
        <p:nvSpPr>
          <p:cNvPr id="4" name="A Profile of Earthquake Risk in Canada:…">
            <a:extLst>
              <a:ext uri="{FF2B5EF4-FFF2-40B4-BE49-F238E27FC236}">
                <a16:creationId xmlns:a16="http://schemas.microsoft.com/office/drawing/2014/main" id="{20CC437C-F68B-3F45-8FE1-D139427675B6}"/>
              </a:ext>
            </a:extLst>
          </p:cNvPr>
          <p:cNvSpPr txBox="1"/>
          <p:nvPr/>
        </p:nvSpPr>
        <p:spPr>
          <a:xfrm>
            <a:off x="14586575" y="9913623"/>
            <a:ext cx="7762885" cy="2677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a:spAutoFit/>
          </a:bodyPr>
          <a:lstStyle/>
          <a:p>
            <a:pPr lvl="0" algn="l" defTabSz="1828800">
              <a:lnSpc>
                <a:spcPct val="90000"/>
              </a:lnSpc>
              <a:defRPr sz="7200"/>
            </a:pPr>
            <a:r>
              <a:rPr lang="en-CA" sz="3600" dirty="0">
                <a:solidFill>
                  <a:schemeClr val="tx1"/>
                </a:solidFill>
                <a:latin typeface="Helvetica Neue Light"/>
                <a:ea typeface="Helvetica Neue Light"/>
                <a:cs typeface="Helvetica Neue Light"/>
                <a:sym typeface="Helvetica Neue Light"/>
              </a:rPr>
              <a:t>Jeff Clark, B.Sc., </a:t>
            </a:r>
            <a:r>
              <a:rPr lang="en-CA" sz="3600" dirty="0" err="1">
                <a:solidFill>
                  <a:schemeClr val="tx1"/>
                </a:solidFill>
                <a:latin typeface="Helvetica Neue Light"/>
                <a:ea typeface="Helvetica Neue Light"/>
                <a:cs typeface="Helvetica Neue Light"/>
                <a:sym typeface="Helvetica Neue Light"/>
              </a:rPr>
              <a:t>A.D.Tech</a:t>
            </a:r>
            <a:r>
              <a:rPr lang="en-CA" sz="3600" dirty="0">
                <a:solidFill>
                  <a:schemeClr val="tx1"/>
                </a:solidFill>
                <a:latin typeface="Helvetica Neue Light"/>
                <a:ea typeface="Helvetica Neue Light"/>
                <a:cs typeface="Helvetica Neue Light"/>
                <a:sym typeface="Helvetica Neue Light"/>
              </a:rPr>
              <a:t>. GIS</a:t>
            </a:r>
            <a:br>
              <a:rPr lang="en-CA" sz="3600" dirty="0">
                <a:solidFill>
                  <a:schemeClr val="tx1"/>
                </a:solidFill>
                <a:latin typeface="Helvetica Neue Light"/>
                <a:ea typeface="Helvetica Neue Light"/>
                <a:cs typeface="Helvetica Neue Light"/>
                <a:sym typeface="Helvetica Neue Light"/>
              </a:rPr>
            </a:br>
            <a:r>
              <a:rPr lang="en-CA" sz="3600" dirty="0">
                <a:solidFill>
                  <a:schemeClr val="tx1"/>
                </a:solidFill>
                <a:latin typeface="Helvetica Neue Light"/>
                <a:ea typeface="Helvetica Neue Light"/>
                <a:cs typeface="Helvetica Neue Light"/>
                <a:sym typeface="Helvetica Neue Light"/>
              </a:rPr>
              <a:t>Partner</a:t>
            </a:r>
          </a:p>
          <a:p>
            <a:pPr lvl="0" algn="l" defTabSz="1828800">
              <a:lnSpc>
                <a:spcPct val="90000"/>
              </a:lnSpc>
              <a:defRPr sz="7200"/>
            </a:pPr>
            <a:r>
              <a:rPr lang="en-CA" sz="3600" dirty="0">
                <a:solidFill>
                  <a:schemeClr val="tx1"/>
                </a:solidFill>
                <a:latin typeface="Helvetica Neue Light"/>
                <a:ea typeface="Helvetica Neue Light"/>
                <a:cs typeface="Helvetica Neue Light"/>
                <a:sym typeface="Helvetica Neue Light"/>
              </a:rPr>
              <a:t>Spatial Vision Group</a:t>
            </a:r>
            <a:br>
              <a:rPr lang="en-CA" sz="3600" dirty="0">
                <a:solidFill>
                  <a:schemeClr val="tx1"/>
                </a:solidFill>
                <a:latin typeface="Helvetica Neue Light"/>
                <a:ea typeface="Helvetica Neue Light"/>
                <a:cs typeface="Helvetica Neue Light"/>
                <a:sym typeface="Helvetica Neue Light"/>
              </a:rPr>
            </a:br>
            <a:br>
              <a:rPr lang="en-CA" sz="3600" dirty="0">
                <a:solidFill>
                  <a:schemeClr val="tx1"/>
                </a:solidFill>
                <a:latin typeface="Helvetica Neue Light"/>
                <a:ea typeface="Helvetica Neue Light"/>
                <a:cs typeface="Helvetica Neue Light"/>
                <a:sym typeface="Helvetica Neue Light"/>
              </a:rPr>
            </a:br>
            <a:r>
              <a:rPr lang="en-CA" sz="3600" dirty="0">
                <a:solidFill>
                  <a:schemeClr val="tx1"/>
                </a:solidFill>
                <a:latin typeface="Helvetica Neue Light"/>
                <a:ea typeface="Helvetica Neue Light"/>
                <a:cs typeface="Helvetica Neue Light"/>
                <a:sym typeface="Helvetica Neue Light"/>
                <a:hlinkClick r:id="rId4">
                  <a:extLst>
                    <a:ext uri="{A12FA001-AC4F-418D-AE19-62706E023703}">
                      <ahyp:hlinkClr xmlns:ahyp="http://schemas.microsoft.com/office/drawing/2018/hyperlinkcolor" val="tx"/>
                    </a:ext>
                  </a:extLst>
                </a:hlinkClick>
              </a:rPr>
              <a:t>jeff.clark@spatialvisiongroup.com</a:t>
            </a:r>
            <a:endParaRPr lang="en-CA" sz="3600" dirty="0">
              <a:solidFill>
                <a:schemeClr val="tx1"/>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206948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mountain-landscape-2031539_1920.jpg" descr="mountain-landscape-2031539_1920.jpg">
            <a:extLst>
              <a:ext uri="{FF2B5EF4-FFF2-40B4-BE49-F238E27FC236}">
                <a16:creationId xmlns:a16="http://schemas.microsoft.com/office/drawing/2014/main" id="{1C06AB00-F314-3441-B38B-BC556515A735}"/>
              </a:ext>
            </a:extLst>
          </p:cNvPr>
          <p:cNvPicPr>
            <a:picLocks noChangeAspect="1"/>
          </p:cNvPicPr>
          <p:nvPr/>
        </p:nvPicPr>
        <p:blipFill>
          <a:blip r:embed="rId3"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579" name="A Profile of Earthquake Risk in Canada:…"/>
          <p:cNvSpPr txBox="1"/>
          <p:nvPr/>
        </p:nvSpPr>
        <p:spPr>
          <a:xfrm>
            <a:off x="1743861" y="169497"/>
            <a:ext cx="22218025" cy="1204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algn="l" defTabSz="1828754">
              <a:lnSpc>
                <a:spcPct val="90000"/>
              </a:lnSpc>
              <a:defRPr sz="7200"/>
            </a:pPr>
            <a:r>
              <a:rPr sz="7200" dirty="0">
                <a:solidFill>
                  <a:srgbClr val="FFFFFF"/>
                </a:solidFill>
                <a:latin typeface="Avenir Book" panose="02000503020000020003" pitchFamily="2" charset="0"/>
                <a:ea typeface="Helvetica Neue"/>
                <a:cs typeface="Helvetica Neue"/>
              </a:rPr>
              <a:t>DRR-Pathways </a:t>
            </a:r>
            <a:r>
              <a:rPr lang="en-CA" sz="7200" dirty="0">
                <a:solidFill>
                  <a:srgbClr val="FFFFFF"/>
                </a:solidFill>
                <a:latin typeface="Avenir Book" panose="02000503020000020003" pitchFamily="2" charset="0"/>
                <a:ea typeface="Helvetica Neue"/>
                <a:cs typeface="Helvetica Neue"/>
              </a:rPr>
              <a:t>- </a:t>
            </a:r>
            <a:r>
              <a:rPr sz="5500" i="1" dirty="0">
                <a:solidFill>
                  <a:srgbClr val="D5D5D5"/>
                </a:solidFill>
                <a:latin typeface="Avenir Light" panose="020B0402020203020204" pitchFamily="34" charset="77"/>
                <a:ea typeface="Helvetica Neue Light"/>
                <a:cs typeface="Helvetica Neue Light"/>
                <a:sym typeface="Helvetica Neue Light"/>
              </a:rPr>
              <a:t>Functional Recovery Planning</a:t>
            </a:r>
          </a:p>
        </p:txBody>
      </p:sp>
      <p:pic>
        <p:nvPicPr>
          <p:cNvPr id="580" name="Image" descr="Image"/>
          <p:cNvPicPr>
            <a:picLocks noChangeAspect="1"/>
          </p:cNvPicPr>
          <p:nvPr/>
        </p:nvPicPr>
        <p:blipFill>
          <a:blip r:embed="rId4"/>
          <a:stretch>
            <a:fillRect/>
          </a:stretch>
        </p:blipFill>
        <p:spPr>
          <a:xfrm>
            <a:off x="172545" y="89380"/>
            <a:ext cx="1422401" cy="1409701"/>
          </a:xfrm>
          <a:prstGeom prst="rect">
            <a:avLst/>
          </a:prstGeom>
          <a:ln w="12700">
            <a:miter lim="400000"/>
          </a:ln>
        </p:spPr>
      </p:pic>
      <p:grpSp>
        <p:nvGrpSpPr>
          <p:cNvPr id="6" name="Group 5">
            <a:extLst>
              <a:ext uri="{FF2B5EF4-FFF2-40B4-BE49-F238E27FC236}">
                <a16:creationId xmlns:a16="http://schemas.microsoft.com/office/drawing/2014/main" id="{874C13C7-0C81-7649-9385-DACA26286000}"/>
              </a:ext>
            </a:extLst>
          </p:cNvPr>
          <p:cNvGrpSpPr/>
          <p:nvPr/>
        </p:nvGrpSpPr>
        <p:grpSpPr>
          <a:xfrm>
            <a:off x="2325737" y="1008442"/>
            <a:ext cx="21082903" cy="11920651"/>
            <a:chOff x="2384419" y="1421850"/>
            <a:chExt cx="19639558" cy="10804984"/>
          </a:xfrm>
        </p:grpSpPr>
        <p:grpSp>
          <p:nvGrpSpPr>
            <p:cNvPr id="5" name="Group 4">
              <a:extLst>
                <a:ext uri="{FF2B5EF4-FFF2-40B4-BE49-F238E27FC236}">
                  <a16:creationId xmlns:a16="http://schemas.microsoft.com/office/drawing/2014/main" id="{7ED98990-FFD9-974E-94A8-CC948619EB31}"/>
                </a:ext>
              </a:extLst>
            </p:cNvPr>
            <p:cNvGrpSpPr/>
            <p:nvPr/>
          </p:nvGrpSpPr>
          <p:grpSpPr>
            <a:xfrm>
              <a:off x="3238716" y="2328560"/>
              <a:ext cx="18785261" cy="9898274"/>
              <a:chOff x="3176884" y="2331931"/>
              <a:chExt cx="20381886" cy="10586829"/>
            </a:xfrm>
          </p:grpSpPr>
          <p:pic>
            <p:nvPicPr>
              <p:cNvPr id="581"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4103698" y="7951140"/>
                <a:ext cx="1422401" cy="1422401"/>
              </a:xfrm>
              <a:prstGeom prst="rect">
                <a:avLst/>
              </a:prstGeom>
              <a:ln w="12700">
                <a:miter lim="400000"/>
              </a:ln>
            </p:spPr>
          </p:pic>
          <p:pic>
            <p:nvPicPr>
              <p:cNvPr id="582"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4103698" y="9821613"/>
                <a:ext cx="1422401" cy="1422401"/>
              </a:xfrm>
              <a:prstGeom prst="rect">
                <a:avLst/>
              </a:prstGeom>
              <a:ln w="12700">
                <a:miter lim="400000"/>
              </a:ln>
            </p:spPr>
          </p:pic>
          <p:pic>
            <p:nvPicPr>
              <p:cNvPr id="583"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103698" y="6080665"/>
                <a:ext cx="1422401" cy="1422401"/>
              </a:xfrm>
              <a:prstGeom prst="rect">
                <a:avLst/>
              </a:prstGeom>
              <a:ln w="12700">
                <a:miter lim="400000"/>
              </a:ln>
            </p:spPr>
          </p:pic>
          <p:pic>
            <p:nvPicPr>
              <p:cNvPr id="584"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4103698" y="4210192"/>
                <a:ext cx="1422401" cy="1422401"/>
              </a:xfrm>
              <a:prstGeom prst="rect">
                <a:avLst/>
              </a:prstGeom>
              <a:ln w="12700">
                <a:miter lim="400000"/>
              </a:ln>
            </p:spPr>
          </p:pic>
          <p:sp>
            <p:nvSpPr>
              <p:cNvPr id="596" name="Line"/>
              <p:cNvSpPr/>
              <p:nvPr/>
            </p:nvSpPr>
            <p:spPr>
              <a:xfrm flipV="1">
                <a:off x="6350614" y="3474951"/>
                <a:ext cx="1" cy="8173855"/>
              </a:xfrm>
              <a:prstGeom prst="line">
                <a:avLst/>
              </a:prstGeom>
              <a:ln w="25400">
                <a:solidFill>
                  <a:srgbClr val="D5D5D5"/>
                </a:solidFill>
                <a:custDash>
                  <a:ds d="200000" sp="200000"/>
                </a:custDash>
                <a:miter lim="400000"/>
              </a:ln>
            </p:spPr>
            <p:txBody>
              <a:bodyPr lIns="50800" tIns="50800" rIns="50800" bIns="50800" anchor="ctr"/>
              <a:lstStyle/>
              <a:p>
                <a:pPr defTabSz="825479">
                  <a:defRPr>
                    <a:solidFill>
                      <a:srgbClr val="929292"/>
                    </a:solidFill>
                  </a:defRPr>
                </a:pPr>
                <a:endParaRPr>
                  <a:solidFill>
                    <a:srgbClr val="929292"/>
                  </a:solidFill>
                  <a:latin typeface="Helvetica Neue"/>
                  <a:ea typeface="Helvetica Neue"/>
                  <a:cs typeface="Helvetica Neue"/>
                </a:endParaRPr>
              </a:p>
            </p:txBody>
          </p:sp>
          <p:sp>
            <p:nvSpPr>
              <p:cNvPr id="597" name="TextBox 20"/>
              <p:cNvSpPr txBox="1"/>
              <p:nvPr/>
            </p:nvSpPr>
            <p:spPr>
              <a:xfrm>
                <a:off x="3570535" y="2855187"/>
                <a:ext cx="2488724" cy="1594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l" defTabSz="1828800">
                  <a:lnSpc>
                    <a:spcPct val="130000"/>
                  </a:lnSpc>
                  <a:defRPr sz="3600">
                    <a:solidFill>
                      <a:srgbClr val="D5D5D5"/>
                    </a:solidFill>
                    <a:latin typeface="HelveticaNeueLT Std Bold"/>
                    <a:ea typeface="HelveticaNeueLT Std Bold"/>
                    <a:cs typeface="HelveticaNeueLT Std Bold"/>
                    <a:sym typeface="HelveticaNeueLT Std Bold"/>
                  </a:defRPr>
                </a:lvl1pPr>
              </a:lstStyle>
              <a:p>
                <a:pPr defTabSz="1828754"/>
                <a:r>
                  <a:rPr sz="2800" dirty="0">
                    <a:latin typeface="Arial" panose="020B0604020202020204" pitchFamily="34" charset="0"/>
                    <a:cs typeface="Arial" panose="020B0604020202020204" pitchFamily="34" charset="0"/>
                  </a:rPr>
                  <a:t>Baseline Conditions</a:t>
                </a:r>
              </a:p>
            </p:txBody>
          </p:sp>
          <p:sp>
            <p:nvSpPr>
              <p:cNvPr id="598" name="Line"/>
              <p:cNvSpPr/>
              <p:nvPr/>
            </p:nvSpPr>
            <p:spPr>
              <a:xfrm>
                <a:off x="3213715" y="3513053"/>
                <a:ext cx="3198556" cy="1"/>
              </a:xfrm>
              <a:prstGeom prst="line">
                <a:avLst/>
              </a:prstGeom>
              <a:ln w="152400">
                <a:solidFill>
                  <a:schemeClr val="accent1">
                    <a:lumOff val="13575"/>
                  </a:schemeClr>
                </a:solidFill>
                <a:miter lim="400000"/>
              </a:ln>
            </p:spPr>
            <p:txBody>
              <a:bodyPr lIns="50800" tIns="50800" rIns="50800" bIns="50800" anchor="ctr"/>
              <a:lstStyle/>
              <a:p>
                <a:pPr defTabSz="825479">
                  <a:defRPr>
                    <a:solidFill>
                      <a:srgbClr val="929292"/>
                    </a:solidFill>
                  </a:defRPr>
                </a:pPr>
                <a:endParaRPr>
                  <a:solidFill>
                    <a:srgbClr val="929292"/>
                  </a:solidFill>
                  <a:latin typeface="Helvetica Neue"/>
                  <a:ea typeface="Helvetica Neue"/>
                  <a:cs typeface="Helvetica Neue"/>
                </a:endParaRPr>
              </a:p>
            </p:txBody>
          </p:sp>
          <p:pic>
            <p:nvPicPr>
              <p:cNvPr id="599" name="Image" descr="Image"/>
              <p:cNvPicPr>
                <a:picLocks noChangeAspect="1"/>
              </p:cNvPicPr>
              <p:nvPr/>
            </p:nvPicPr>
            <p:blipFill>
              <a:blip r:embed="rId9"/>
              <a:stretch>
                <a:fillRect/>
              </a:stretch>
            </p:blipFill>
            <p:spPr>
              <a:xfrm rot="16200000">
                <a:off x="5366364" y="3542685"/>
                <a:ext cx="1917701" cy="1447801"/>
              </a:xfrm>
              <a:prstGeom prst="rect">
                <a:avLst/>
              </a:prstGeom>
              <a:ln w="12700">
                <a:miter lim="400000"/>
              </a:ln>
            </p:spPr>
          </p:pic>
          <p:sp>
            <p:nvSpPr>
              <p:cNvPr id="600" name="Shape"/>
              <p:cNvSpPr/>
              <p:nvPr/>
            </p:nvSpPr>
            <p:spPr>
              <a:xfrm>
                <a:off x="6361907" y="3552627"/>
                <a:ext cx="11929468" cy="7427517"/>
              </a:xfrm>
              <a:custGeom>
                <a:avLst/>
                <a:gdLst/>
                <a:ahLst/>
                <a:cxnLst>
                  <a:cxn ang="0">
                    <a:pos x="wd2" y="hd2"/>
                  </a:cxn>
                  <a:cxn ang="5400000">
                    <a:pos x="wd2" y="hd2"/>
                  </a:cxn>
                  <a:cxn ang="10800000">
                    <a:pos x="wd2" y="hd2"/>
                  </a:cxn>
                  <a:cxn ang="16200000">
                    <a:pos x="wd2" y="hd2"/>
                  </a:cxn>
                </a:cxnLst>
                <a:rect l="0" t="0" r="r" b="b"/>
                <a:pathLst>
                  <a:path w="21600" h="21600" extrusionOk="0">
                    <a:moveTo>
                      <a:pt x="0" y="8122"/>
                    </a:moveTo>
                    <a:lnTo>
                      <a:pt x="452" y="6708"/>
                    </a:lnTo>
                    <a:lnTo>
                      <a:pt x="2035" y="3399"/>
                    </a:lnTo>
                    <a:lnTo>
                      <a:pt x="8517" y="31"/>
                    </a:lnTo>
                    <a:lnTo>
                      <a:pt x="21600" y="0"/>
                    </a:lnTo>
                    <a:lnTo>
                      <a:pt x="5118" y="10078"/>
                    </a:lnTo>
                    <a:lnTo>
                      <a:pt x="1131" y="17769"/>
                    </a:lnTo>
                    <a:lnTo>
                      <a:pt x="13" y="21600"/>
                    </a:lnTo>
                    <a:lnTo>
                      <a:pt x="0" y="8122"/>
                    </a:lnTo>
                    <a:close/>
                  </a:path>
                </a:pathLst>
              </a:custGeom>
              <a:gradFill>
                <a:gsLst>
                  <a:gs pos="0">
                    <a:schemeClr val="accent1">
                      <a:lumOff val="13575"/>
                      <a:alpha val="36198"/>
                    </a:schemeClr>
                  </a:gs>
                  <a:gs pos="100000">
                    <a:srgbClr val="ED7D30">
                      <a:alpha val="36198"/>
                    </a:srgbClr>
                  </a:gs>
                </a:gsLst>
                <a:lin ang="5874058"/>
              </a:gradFill>
              <a:ln w="12700">
                <a:miter lim="400000"/>
              </a:ln>
            </p:spPr>
            <p:txBody>
              <a:bodyPr lIns="50800" tIns="50800" rIns="50800" bIns="50800" anchor="ctr"/>
              <a:lstStyle/>
              <a:p>
                <a:pPr defTabSz="457189">
                  <a:defRPr sz="3200">
                    <a:solidFill>
                      <a:srgbClr val="000000"/>
                    </a:solidFill>
                    <a:latin typeface="Helvetica Neue Medium"/>
                    <a:ea typeface="Helvetica Neue Medium"/>
                    <a:cs typeface="Helvetica Neue Medium"/>
                    <a:sym typeface="Helvetica Neue Medium"/>
                  </a:defRPr>
                </a:pPr>
                <a:endParaRPr sz="3200">
                  <a:latin typeface="Helvetica Neue Medium"/>
                  <a:ea typeface="Helvetica Neue Medium"/>
                  <a:cs typeface="Helvetica Neue Medium"/>
                  <a:sym typeface="Helvetica Neue Medium"/>
                </a:endParaRPr>
              </a:p>
            </p:txBody>
          </p:sp>
          <p:grpSp>
            <p:nvGrpSpPr>
              <p:cNvPr id="595" name="Group"/>
              <p:cNvGrpSpPr/>
              <p:nvPr/>
            </p:nvGrpSpPr>
            <p:grpSpPr>
              <a:xfrm>
                <a:off x="3204784" y="11222407"/>
                <a:ext cx="20353986" cy="1696353"/>
                <a:chOff x="921484" y="8945241"/>
                <a:chExt cx="20353983" cy="1696353"/>
              </a:xfrm>
            </p:grpSpPr>
            <p:sp>
              <p:nvSpPr>
                <p:cNvPr id="585" name="TextBox 19"/>
                <p:cNvSpPr txBox="1"/>
                <p:nvPr/>
              </p:nvSpPr>
              <p:spPr>
                <a:xfrm>
                  <a:off x="19393264" y="8945241"/>
                  <a:ext cx="1882203" cy="11483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algn="l" defTabSz="1828800">
                    <a:defRPr sz="4200">
                      <a:solidFill>
                        <a:srgbClr val="D5D5D5"/>
                      </a:solidFill>
                      <a:latin typeface="HelveticaNeueLT Std Bold"/>
                      <a:ea typeface="HelveticaNeueLT Std Bold"/>
                      <a:cs typeface="HelveticaNeueLT Std Bold"/>
                      <a:sym typeface="HelveticaNeueLT Std Bold"/>
                    </a:defRPr>
                  </a:lvl1pPr>
                </a:lstStyle>
                <a:p>
                  <a:pPr defTabSz="1828754"/>
                  <a:r>
                    <a:rPr dirty="0">
                      <a:latin typeface="Arial" panose="020B0604020202020204" pitchFamily="34" charset="0"/>
                      <a:cs typeface="Arial" panose="020B0604020202020204" pitchFamily="34" charset="0"/>
                    </a:rPr>
                    <a:t>Time</a:t>
                  </a:r>
                </a:p>
              </p:txBody>
            </p:sp>
            <p:sp>
              <p:nvSpPr>
                <p:cNvPr id="587" name="TextBox 4"/>
                <p:cNvSpPr txBox="1"/>
                <p:nvPr/>
              </p:nvSpPr>
              <p:spPr>
                <a:xfrm>
                  <a:off x="3861372" y="9425666"/>
                  <a:ext cx="774691" cy="12159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algn="l" defTabSz="1828754">
                    <a:defRPr sz="4600">
                      <a:solidFill>
                        <a:srgbClr val="D5D5D5"/>
                      </a:solidFill>
                      <a:latin typeface="HelveticaNeueLT Std Bold"/>
                      <a:ea typeface="HelveticaNeueLT Std Bold"/>
                      <a:cs typeface="HelveticaNeueLT Std Bold"/>
                      <a:sym typeface="HelveticaNeueLT Std Bold"/>
                    </a:defRPr>
                  </a:pPr>
                  <a:r>
                    <a:rPr sz="4600" dirty="0">
                      <a:solidFill>
                        <a:srgbClr val="D5D5D5"/>
                      </a:solidFill>
                      <a:latin typeface="Arial" panose="020B0604020202020204" pitchFamily="34" charset="0"/>
                      <a:cs typeface="Arial" panose="020B0604020202020204" pitchFamily="34" charset="0"/>
                      <a:sym typeface="HelveticaNeueLT Std Bold"/>
                    </a:rPr>
                    <a:t>t</a:t>
                  </a:r>
                  <a:r>
                    <a:rPr sz="4600" baseline="-13434" dirty="0">
                      <a:solidFill>
                        <a:srgbClr val="D5D5D5"/>
                      </a:solidFill>
                      <a:latin typeface="Arial" panose="020B0604020202020204" pitchFamily="34" charset="0"/>
                      <a:cs typeface="Arial" panose="020B0604020202020204" pitchFamily="34" charset="0"/>
                      <a:sym typeface="HelveticaNeueLT Std Bold"/>
                    </a:rPr>
                    <a:t>o</a:t>
                  </a:r>
                </a:p>
              </p:txBody>
            </p:sp>
            <p:sp>
              <p:nvSpPr>
                <p:cNvPr id="588" name="Line"/>
                <p:cNvSpPr/>
                <p:nvPr/>
              </p:nvSpPr>
              <p:spPr>
                <a:xfrm>
                  <a:off x="921484" y="9435063"/>
                  <a:ext cx="18083135" cy="1"/>
                </a:xfrm>
                <a:prstGeom prst="line">
                  <a:avLst/>
                </a:prstGeom>
                <a:noFill/>
                <a:ln w="63500" cap="flat">
                  <a:solidFill>
                    <a:srgbClr val="FFFFFF"/>
                  </a:solidFill>
                  <a:prstDash val="solid"/>
                  <a:miter lim="400000"/>
                  <a:tailEnd type="triangle" w="med" len="med"/>
                </a:ln>
                <a:effectLst/>
              </p:spPr>
              <p:txBody>
                <a:bodyPr wrap="square" lIns="50800" tIns="50800" rIns="50800" bIns="50800" numCol="1" anchor="ctr">
                  <a:noAutofit/>
                </a:bodyPr>
                <a:lstStyle/>
                <a:p>
                  <a:pPr defTabSz="825479">
                    <a:defRPr>
                      <a:solidFill>
                        <a:srgbClr val="929292"/>
                      </a:solidFill>
                    </a:defRPr>
                  </a:pPr>
                  <a:endParaRPr>
                    <a:solidFill>
                      <a:srgbClr val="929292"/>
                    </a:solidFill>
                    <a:latin typeface="Helvetica Neue"/>
                    <a:ea typeface="Helvetica Neue"/>
                    <a:cs typeface="Helvetica Neue"/>
                  </a:endParaRPr>
                </a:p>
              </p:txBody>
            </p:sp>
            <p:sp>
              <p:nvSpPr>
                <p:cNvPr id="591" name="TextBox 4"/>
                <p:cNvSpPr txBox="1"/>
                <p:nvPr/>
              </p:nvSpPr>
              <p:spPr>
                <a:xfrm>
                  <a:off x="16154970" y="9425666"/>
                  <a:ext cx="774692" cy="12159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algn="l" defTabSz="1828754">
                    <a:defRPr sz="4600">
                      <a:solidFill>
                        <a:srgbClr val="D5D5D5"/>
                      </a:solidFill>
                      <a:latin typeface="HelveticaNeueLT Std Bold"/>
                      <a:ea typeface="HelveticaNeueLT Std Bold"/>
                      <a:cs typeface="HelveticaNeueLT Std Bold"/>
                      <a:sym typeface="HelveticaNeueLT Std Bold"/>
                    </a:defRPr>
                  </a:pPr>
                  <a:r>
                    <a:rPr sz="4600" dirty="0">
                      <a:solidFill>
                        <a:srgbClr val="D5D5D5"/>
                      </a:solidFill>
                      <a:latin typeface="Arial" panose="020B0604020202020204" pitchFamily="34" charset="0"/>
                      <a:cs typeface="Arial" panose="020B0604020202020204" pitchFamily="34" charset="0"/>
                      <a:sym typeface="HelveticaNeueLT Std Bold"/>
                    </a:rPr>
                    <a:t>t</a:t>
                  </a:r>
                  <a:r>
                    <a:rPr sz="4600" baseline="-13434" dirty="0">
                      <a:solidFill>
                        <a:srgbClr val="D5D5D5"/>
                      </a:solidFill>
                      <a:latin typeface="Arial" panose="020B0604020202020204" pitchFamily="34" charset="0"/>
                      <a:cs typeface="Arial" panose="020B0604020202020204" pitchFamily="34" charset="0"/>
                      <a:sym typeface="HelveticaNeueLT Std Bold"/>
                    </a:rPr>
                    <a:t>1</a:t>
                  </a:r>
                </a:p>
              </p:txBody>
            </p:sp>
            <p:sp>
              <p:nvSpPr>
                <p:cNvPr id="592" name="days"/>
                <p:cNvSpPr/>
                <p:nvPr/>
              </p:nvSpPr>
              <p:spPr>
                <a:xfrm>
                  <a:off x="4956334" y="9562146"/>
                  <a:ext cx="1353338" cy="50270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600" i="1">
                      <a:solidFill>
                        <a:srgbClr val="D5D5D5"/>
                      </a:solidFill>
                    </a:defRPr>
                  </a:lvl1pPr>
                </a:lstStyle>
                <a:p>
                  <a:pPr defTabSz="825479"/>
                  <a:r>
                    <a:rPr dirty="0">
                      <a:latin typeface="Arial" panose="020B0604020202020204" pitchFamily="34" charset="0"/>
                      <a:ea typeface="Helvetica Neue"/>
                      <a:cs typeface="Arial" panose="020B0604020202020204" pitchFamily="34" charset="0"/>
                    </a:rPr>
                    <a:t>days</a:t>
                  </a:r>
                </a:p>
              </p:txBody>
            </p:sp>
            <p:sp>
              <p:nvSpPr>
                <p:cNvPr id="593" name="months"/>
                <p:cNvSpPr/>
                <p:nvPr/>
              </p:nvSpPr>
              <p:spPr>
                <a:xfrm>
                  <a:off x="10555652" y="9562146"/>
                  <a:ext cx="1353338" cy="50270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600" i="1">
                      <a:solidFill>
                        <a:srgbClr val="D5D5D5"/>
                      </a:solidFill>
                    </a:defRPr>
                  </a:lvl1pPr>
                </a:lstStyle>
                <a:p>
                  <a:pPr defTabSz="825479"/>
                  <a:r>
                    <a:rPr dirty="0">
                      <a:latin typeface="Arial" panose="020B0604020202020204" pitchFamily="34" charset="0"/>
                      <a:ea typeface="Helvetica Neue"/>
                      <a:cs typeface="Arial" panose="020B0604020202020204" pitchFamily="34" charset="0"/>
                    </a:rPr>
                    <a:t>months</a:t>
                  </a:r>
                </a:p>
              </p:txBody>
            </p:sp>
            <p:sp>
              <p:nvSpPr>
                <p:cNvPr id="594" name="years"/>
                <p:cNvSpPr/>
                <p:nvPr/>
              </p:nvSpPr>
              <p:spPr>
                <a:xfrm>
                  <a:off x="17138634" y="9562146"/>
                  <a:ext cx="1353338" cy="50270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600" i="1">
                      <a:solidFill>
                        <a:srgbClr val="D5D5D5"/>
                      </a:solidFill>
                    </a:defRPr>
                  </a:lvl1pPr>
                </a:lstStyle>
                <a:p>
                  <a:pPr defTabSz="825479"/>
                  <a:r>
                    <a:rPr dirty="0">
                      <a:latin typeface="Arial" panose="020B0604020202020204" pitchFamily="34" charset="0"/>
                      <a:ea typeface="Helvetica Neue"/>
                      <a:cs typeface="Arial" panose="020B0604020202020204" pitchFamily="34" charset="0"/>
                    </a:rPr>
                    <a:t>years</a:t>
                  </a:r>
                </a:p>
              </p:txBody>
            </p:sp>
          </p:grpSp>
          <p:sp>
            <p:nvSpPr>
              <p:cNvPr id="602" name="Freeform 94"/>
              <p:cNvSpPr/>
              <p:nvPr/>
            </p:nvSpPr>
            <p:spPr>
              <a:xfrm>
                <a:off x="6325430" y="3524538"/>
                <a:ext cx="15589380" cy="28983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9" y="20936"/>
                      <a:pt x="97" y="20273"/>
                      <a:pt x="145" y="19610"/>
                    </a:cubicBezTo>
                    <a:cubicBezTo>
                      <a:pt x="194" y="18946"/>
                      <a:pt x="242" y="18283"/>
                      <a:pt x="291" y="17619"/>
                    </a:cubicBezTo>
                    <a:lnTo>
                      <a:pt x="1489" y="9871"/>
                    </a:lnTo>
                    <a:lnTo>
                      <a:pt x="6522" y="186"/>
                    </a:lnTo>
                    <a:lnTo>
                      <a:pt x="21600" y="0"/>
                    </a:lnTo>
                  </a:path>
                </a:pathLst>
              </a:custGeom>
              <a:noFill/>
              <a:ln w="114300" cap="flat">
                <a:solidFill>
                  <a:schemeClr val="accent1">
                    <a:lumOff val="13575"/>
                  </a:schemeClr>
                </a:solidFill>
                <a:prstDash val="solid"/>
                <a:round/>
                <a:tailEnd type="triangle" w="med" len="med"/>
              </a:ln>
              <a:effectLst/>
            </p:spPr>
            <p:txBody>
              <a:bodyPr wrap="square" lIns="91439" tIns="91439" rIns="91439" bIns="91439" numCol="1" anchor="t">
                <a:noAutofit/>
              </a:bodyPr>
              <a:lstStyle/>
              <a:p>
                <a:pPr algn="l" defTabSz="1828754">
                  <a:defRPr sz="3600">
                    <a:solidFill>
                      <a:srgbClr val="000000"/>
                    </a:solidFill>
                    <a:latin typeface="Calibri"/>
                    <a:ea typeface="Calibri"/>
                    <a:cs typeface="Calibri"/>
                    <a:sym typeface="Calibri"/>
                  </a:defRPr>
                </a:pPr>
                <a:endParaRPr sz="3600">
                  <a:latin typeface="Calibri"/>
                  <a:cs typeface="Calibri"/>
                  <a:sym typeface="Calibri"/>
                </a:endParaRPr>
              </a:p>
            </p:txBody>
          </p:sp>
          <p:sp>
            <p:nvSpPr>
              <p:cNvPr id="603" name="Line"/>
              <p:cNvSpPr/>
              <p:nvPr/>
            </p:nvSpPr>
            <p:spPr>
              <a:xfrm>
                <a:off x="3176884" y="11694393"/>
                <a:ext cx="18083136" cy="1"/>
              </a:xfrm>
              <a:prstGeom prst="line">
                <a:avLst/>
              </a:prstGeom>
              <a:noFill/>
              <a:ln w="63500" cap="flat">
                <a:solidFill>
                  <a:srgbClr val="FFFFFF"/>
                </a:solidFill>
                <a:prstDash val="solid"/>
                <a:miter lim="400000"/>
                <a:tailEnd type="triangle" w="med" len="med"/>
              </a:ln>
              <a:effectLst/>
            </p:spPr>
            <p:txBody>
              <a:bodyPr wrap="square" lIns="50800" tIns="50800" rIns="50800" bIns="50800" numCol="1" anchor="ctr">
                <a:noAutofit/>
              </a:bodyPr>
              <a:lstStyle/>
              <a:p>
                <a:pPr defTabSz="825479">
                  <a:defRPr>
                    <a:solidFill>
                      <a:srgbClr val="929292"/>
                    </a:solidFill>
                  </a:defRPr>
                </a:pPr>
                <a:endParaRPr>
                  <a:solidFill>
                    <a:srgbClr val="929292"/>
                  </a:solidFill>
                  <a:latin typeface="Helvetica Neue"/>
                  <a:ea typeface="Helvetica Neue"/>
                  <a:cs typeface="Helvetica Neue"/>
                </a:endParaRPr>
              </a:p>
            </p:txBody>
          </p:sp>
          <p:pic>
            <p:nvPicPr>
              <p:cNvPr id="610" name="Image" descr="Image"/>
              <p:cNvPicPr>
                <a:picLocks/>
              </p:cNvPicPr>
              <p:nvPr/>
            </p:nvPicPr>
            <p:blipFill>
              <a:blip r:embed="rId10" cstate="screen">
                <a:extLst>
                  <a:ext uri="{28A0092B-C50C-407E-A947-70E740481C1C}">
                    <a14:useLocalDpi xmlns:a14="http://schemas.microsoft.com/office/drawing/2010/main"/>
                  </a:ext>
                </a:extLst>
              </a:blip>
              <a:srcRect/>
              <a:stretch>
                <a:fillRect/>
              </a:stretch>
            </p:blipFill>
            <p:spPr>
              <a:xfrm rot="15060000">
                <a:off x="9323179" y="4087303"/>
                <a:ext cx="2309832" cy="2021412"/>
              </a:xfrm>
              <a:prstGeom prst="rect">
                <a:avLst/>
              </a:prstGeom>
              <a:ln w="12700">
                <a:miter lim="400000"/>
              </a:ln>
            </p:spPr>
          </p:pic>
          <p:sp>
            <p:nvSpPr>
              <p:cNvPr id="611" name="Freeform 94"/>
              <p:cNvSpPr/>
              <p:nvPr/>
            </p:nvSpPr>
            <p:spPr>
              <a:xfrm>
                <a:off x="6350804" y="3515900"/>
                <a:ext cx="1" cy="7421720"/>
              </a:xfrm>
              <a:prstGeom prst="line">
                <a:avLst/>
              </a:prstGeom>
              <a:ln w="127000">
                <a:solidFill>
                  <a:schemeClr val="accent4">
                    <a:hueOff val="-1109407"/>
                    <a:satOff val="-1495"/>
                    <a:lumOff val="-6330"/>
                  </a:schemeClr>
                </a:solidFill>
                <a:tailEnd type="oval"/>
              </a:ln>
            </p:spPr>
            <p:txBody>
              <a:bodyPr tIns="91439" bIns="91439"/>
              <a:lstStyle/>
              <a:p>
                <a:pPr algn="l" defTabSz="1828754">
                  <a:defRPr sz="3600">
                    <a:solidFill>
                      <a:srgbClr val="000000"/>
                    </a:solidFill>
                    <a:latin typeface="Calibri"/>
                    <a:ea typeface="Calibri"/>
                    <a:cs typeface="Calibri"/>
                    <a:sym typeface="Calibri"/>
                  </a:defRPr>
                </a:pPr>
                <a:endParaRPr sz="3600">
                  <a:latin typeface="Calibri"/>
                  <a:cs typeface="Calibri"/>
                  <a:sym typeface="Calibri"/>
                </a:endParaRPr>
              </a:p>
            </p:txBody>
          </p:sp>
          <p:sp>
            <p:nvSpPr>
              <p:cNvPr id="612" name="Line"/>
              <p:cNvSpPr/>
              <p:nvPr/>
            </p:nvSpPr>
            <p:spPr>
              <a:xfrm flipV="1">
                <a:off x="18389600" y="2331931"/>
                <a:ext cx="0" cy="1249471"/>
              </a:xfrm>
              <a:prstGeom prst="line">
                <a:avLst/>
              </a:prstGeom>
              <a:ln w="25400">
                <a:solidFill>
                  <a:srgbClr val="FFFFFF"/>
                </a:solidFill>
                <a:miter lim="400000"/>
              </a:ln>
            </p:spPr>
            <p:txBody>
              <a:bodyPr lIns="50800" tIns="50800" rIns="50800" bIns="50800" anchor="ctr"/>
              <a:lstStyle/>
              <a:p>
                <a:pPr defTabSz="2438278"/>
                <a:endParaRPr>
                  <a:solidFill>
                    <a:srgbClr val="FFFFFF"/>
                  </a:solidFill>
                  <a:latin typeface="Helvetica Neue"/>
                  <a:ea typeface="Helvetica Neue"/>
                  <a:cs typeface="Helvetica Neue"/>
                </a:endParaRPr>
              </a:p>
            </p:txBody>
          </p:sp>
          <p:sp>
            <p:nvSpPr>
              <p:cNvPr id="613" name="Line"/>
              <p:cNvSpPr/>
              <p:nvPr/>
            </p:nvSpPr>
            <p:spPr>
              <a:xfrm flipV="1">
                <a:off x="11023601" y="2331932"/>
                <a:ext cx="1" cy="1249469"/>
              </a:xfrm>
              <a:prstGeom prst="line">
                <a:avLst/>
              </a:prstGeom>
              <a:ln w="25400">
                <a:solidFill>
                  <a:srgbClr val="FFFFFF"/>
                </a:solidFill>
                <a:miter lim="400000"/>
              </a:ln>
            </p:spPr>
            <p:txBody>
              <a:bodyPr lIns="50800" tIns="50800" rIns="50800" bIns="50800" anchor="ctr"/>
              <a:lstStyle/>
              <a:p>
                <a:pPr defTabSz="2438278"/>
                <a:endParaRPr>
                  <a:solidFill>
                    <a:srgbClr val="FFFFFF"/>
                  </a:solidFill>
                  <a:latin typeface="Helvetica Neue"/>
                  <a:ea typeface="Helvetica Neue"/>
                  <a:cs typeface="Helvetica Neue"/>
                </a:endParaRPr>
              </a:p>
            </p:txBody>
          </p:sp>
          <p:sp>
            <p:nvSpPr>
              <p:cNvPr id="614" name="Service resilience gap"/>
              <p:cNvSpPr txBox="1"/>
              <p:nvPr/>
            </p:nvSpPr>
            <p:spPr>
              <a:xfrm>
                <a:off x="12764234" y="2720704"/>
                <a:ext cx="3117841"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lumOff val="13575"/>
                      </a:schemeClr>
                    </a:solidFill>
                  </a:defRPr>
                </a:lvl1pPr>
              </a:lstStyle>
              <a:p>
                <a:pPr defTabSz="2438278"/>
                <a:r>
                  <a:rPr sz="2400" dirty="0">
                    <a:solidFill>
                      <a:srgbClr val="EE220D">
                        <a:lumMod val="20000"/>
                        <a:lumOff val="80000"/>
                      </a:srgbClr>
                    </a:solidFill>
                    <a:latin typeface="Arial" panose="020B0604020202020204" pitchFamily="34" charset="0"/>
                    <a:ea typeface="Helvetica Neue"/>
                    <a:cs typeface="Arial" panose="020B0604020202020204" pitchFamily="34" charset="0"/>
                  </a:rPr>
                  <a:t>Service resilience gap</a:t>
                </a:r>
              </a:p>
            </p:txBody>
          </p:sp>
          <p:sp>
            <p:nvSpPr>
              <p:cNvPr id="615" name="Line"/>
              <p:cNvSpPr/>
              <p:nvPr/>
            </p:nvSpPr>
            <p:spPr>
              <a:xfrm>
                <a:off x="16324921" y="2956666"/>
                <a:ext cx="1966455" cy="1"/>
              </a:xfrm>
              <a:prstGeom prst="line">
                <a:avLst/>
              </a:prstGeom>
              <a:ln w="25400">
                <a:solidFill>
                  <a:srgbClr val="FFFFFF"/>
                </a:solidFill>
                <a:miter lim="400000"/>
                <a:tailEnd type="triangle"/>
              </a:ln>
            </p:spPr>
            <p:txBody>
              <a:bodyPr lIns="50800" tIns="50800" rIns="50800" bIns="50800" anchor="ctr"/>
              <a:lstStyle/>
              <a:p>
                <a:pPr defTabSz="2438278"/>
                <a:endParaRPr>
                  <a:solidFill>
                    <a:srgbClr val="FFFFFF"/>
                  </a:solidFill>
                  <a:latin typeface="Helvetica Neue"/>
                  <a:ea typeface="Helvetica Neue"/>
                  <a:cs typeface="Helvetica Neue"/>
                </a:endParaRPr>
              </a:p>
            </p:txBody>
          </p:sp>
          <p:sp>
            <p:nvSpPr>
              <p:cNvPr id="616" name="Line"/>
              <p:cNvSpPr/>
              <p:nvPr/>
            </p:nvSpPr>
            <p:spPr>
              <a:xfrm flipH="1">
                <a:off x="10993915" y="2956666"/>
                <a:ext cx="1327475" cy="1"/>
              </a:xfrm>
              <a:prstGeom prst="line">
                <a:avLst/>
              </a:prstGeom>
              <a:ln w="25400">
                <a:solidFill>
                  <a:srgbClr val="FFFFFF"/>
                </a:solidFill>
                <a:miter lim="400000"/>
                <a:tailEnd type="triangle"/>
              </a:ln>
            </p:spPr>
            <p:txBody>
              <a:bodyPr lIns="50800" tIns="50800" rIns="50800" bIns="50800" anchor="ctr"/>
              <a:lstStyle/>
              <a:p>
                <a:pPr defTabSz="2438278"/>
                <a:endParaRPr>
                  <a:solidFill>
                    <a:srgbClr val="FFFFFF"/>
                  </a:solidFill>
                  <a:latin typeface="Helvetica Neue"/>
                  <a:ea typeface="Helvetica Neue"/>
                  <a:cs typeface="Helvetica Neue"/>
                </a:endParaRPr>
              </a:p>
            </p:txBody>
          </p:sp>
          <p:sp>
            <p:nvSpPr>
              <p:cNvPr id="43" name="Service resilience gap">
                <a:extLst>
                  <a:ext uri="{FF2B5EF4-FFF2-40B4-BE49-F238E27FC236}">
                    <a16:creationId xmlns:a16="http://schemas.microsoft.com/office/drawing/2014/main" id="{0E19B5F4-1627-5141-96D0-89C8610B3B57}"/>
                  </a:ext>
                </a:extLst>
              </p:cNvPr>
              <p:cNvSpPr txBox="1"/>
              <p:nvPr/>
            </p:nvSpPr>
            <p:spPr>
              <a:xfrm rot="20417657">
                <a:off x="7537467" y="3576736"/>
                <a:ext cx="291906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lumOff val="13575"/>
                      </a:schemeClr>
                    </a:solidFill>
                  </a:defRPr>
                </a:lvl1pPr>
              </a:lstStyle>
              <a:p>
                <a:pPr defTabSz="2438278"/>
                <a:r>
                  <a:rPr lang="en-CA" sz="2400" dirty="0">
                    <a:solidFill>
                      <a:srgbClr val="0076BA">
                        <a:lumMod val="20000"/>
                        <a:lumOff val="80000"/>
                      </a:srgbClr>
                    </a:solidFill>
                    <a:latin typeface="Helvetica Neue"/>
                    <a:ea typeface="Helvetica Neue"/>
                    <a:cs typeface="Helvetica Neue"/>
                  </a:rPr>
                  <a:t>Ideal </a:t>
                </a:r>
                <a:r>
                  <a:rPr lang="en-CA" sz="2400" dirty="0">
                    <a:solidFill>
                      <a:srgbClr val="0076BA">
                        <a:lumMod val="20000"/>
                        <a:lumOff val="80000"/>
                      </a:srgbClr>
                    </a:solidFill>
                    <a:latin typeface="Arial" panose="020B0604020202020204" pitchFamily="34" charset="0"/>
                    <a:ea typeface="Helvetica Neue"/>
                    <a:cs typeface="Arial" panose="020B0604020202020204" pitchFamily="34" charset="0"/>
                  </a:rPr>
                  <a:t>restoration</a:t>
                </a:r>
                <a:r>
                  <a:rPr lang="en-CA" sz="2400" dirty="0">
                    <a:solidFill>
                      <a:srgbClr val="0076BA">
                        <a:lumMod val="20000"/>
                        <a:lumOff val="80000"/>
                      </a:srgbClr>
                    </a:solidFill>
                    <a:latin typeface="Helvetica Neue"/>
                    <a:ea typeface="Helvetica Neue"/>
                    <a:cs typeface="Helvetica Neue"/>
                  </a:rPr>
                  <a:t> rate</a:t>
                </a:r>
                <a:endParaRPr sz="2400" dirty="0">
                  <a:solidFill>
                    <a:srgbClr val="0076BA">
                      <a:lumMod val="20000"/>
                      <a:lumOff val="80000"/>
                    </a:srgbClr>
                  </a:solidFill>
                  <a:latin typeface="Helvetica Neue"/>
                  <a:ea typeface="Helvetica Neue"/>
                  <a:cs typeface="Helvetica Neue"/>
                </a:endParaRPr>
              </a:p>
            </p:txBody>
          </p:sp>
          <p:sp>
            <p:nvSpPr>
              <p:cNvPr id="44" name="Service resilience gap">
                <a:extLst>
                  <a:ext uri="{FF2B5EF4-FFF2-40B4-BE49-F238E27FC236}">
                    <a16:creationId xmlns:a16="http://schemas.microsoft.com/office/drawing/2014/main" id="{41E64D38-028E-8240-8AFE-804453321C56}"/>
                  </a:ext>
                </a:extLst>
              </p:cNvPr>
              <p:cNvSpPr txBox="1"/>
              <p:nvPr/>
            </p:nvSpPr>
            <p:spPr>
              <a:xfrm rot="20387526">
                <a:off x="9901515" y="6356658"/>
                <a:ext cx="304730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1">
                        <a:lumOff val="13575"/>
                      </a:schemeClr>
                    </a:solidFill>
                  </a:defRPr>
                </a:lvl1pPr>
              </a:lstStyle>
              <a:p>
                <a:pPr defTabSz="2438278"/>
                <a:r>
                  <a:rPr lang="en-CA" sz="2400" dirty="0">
                    <a:solidFill>
                      <a:srgbClr val="F9B900"/>
                    </a:solidFill>
                    <a:latin typeface="Arial" panose="020B0604020202020204" pitchFamily="34" charset="0"/>
                    <a:ea typeface="Helvetica Neue"/>
                    <a:cs typeface="Arial" panose="020B0604020202020204" pitchFamily="34" charset="0"/>
                  </a:rPr>
                  <a:t>Likely restoration rate</a:t>
                </a:r>
                <a:endParaRPr sz="2400" dirty="0">
                  <a:solidFill>
                    <a:srgbClr val="F9B900"/>
                  </a:solidFill>
                  <a:latin typeface="Arial" panose="020B0604020202020204" pitchFamily="34" charset="0"/>
                  <a:ea typeface="Helvetica Neue"/>
                  <a:cs typeface="Arial" panose="020B0604020202020204" pitchFamily="34" charset="0"/>
                </a:endParaRPr>
              </a:p>
            </p:txBody>
          </p:sp>
        </p:grpSp>
        <p:sp>
          <p:nvSpPr>
            <p:cNvPr id="45" name="TextBox 15">
              <a:extLst>
                <a:ext uri="{FF2B5EF4-FFF2-40B4-BE49-F238E27FC236}">
                  <a16:creationId xmlns:a16="http://schemas.microsoft.com/office/drawing/2014/main" id="{D51F2776-4044-4A48-8CB3-F1D8310FB54B}"/>
                </a:ext>
              </a:extLst>
            </p:cNvPr>
            <p:cNvSpPr txBox="1"/>
            <p:nvPr/>
          </p:nvSpPr>
          <p:spPr>
            <a:xfrm rot="16200000">
              <a:off x="894356" y="2911913"/>
              <a:ext cx="4096025" cy="11158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algn="l" defTabSz="1828800">
                <a:defRPr sz="3600">
                  <a:solidFill>
                    <a:srgbClr val="D5D5D5"/>
                  </a:solidFill>
                  <a:latin typeface="HelveticaNeueLT Std Bold"/>
                  <a:ea typeface="HelveticaNeueLT Std Bold"/>
                  <a:cs typeface="HelveticaNeueLT Std Bold"/>
                  <a:sym typeface="HelveticaNeueLT Std Bold"/>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dirty="0">
                  <a:ln>
                    <a:noFill/>
                  </a:ln>
                  <a:solidFill>
                    <a:srgbClr val="D5D5D5"/>
                  </a:solidFill>
                  <a:effectLst/>
                  <a:uLnTx/>
                  <a:uFillTx/>
                  <a:latin typeface="HelveticaNeueLT Std Bold"/>
                  <a:sym typeface="HelveticaNeueLT Std Bold"/>
                </a:rPr>
                <a:t>Service Capacity</a:t>
              </a:r>
            </a:p>
          </p:txBody>
        </p:sp>
        <p:sp>
          <p:nvSpPr>
            <p:cNvPr id="46" name="Line">
              <a:extLst>
                <a:ext uri="{FF2B5EF4-FFF2-40B4-BE49-F238E27FC236}">
                  <a16:creationId xmlns:a16="http://schemas.microsoft.com/office/drawing/2014/main" id="{98FCACE6-6BA3-3346-A6AB-DAD19DF78E09}"/>
                </a:ext>
              </a:extLst>
            </p:cNvPr>
            <p:cNvSpPr/>
            <p:nvPr/>
          </p:nvSpPr>
          <p:spPr>
            <a:xfrm flipV="1">
              <a:off x="3204782" y="2281197"/>
              <a:ext cx="0" cy="8823674"/>
            </a:xfrm>
            <a:prstGeom prst="line">
              <a:avLst/>
            </a:prstGeom>
            <a:noFill/>
            <a:ln w="63500" cap="flat">
              <a:solidFill>
                <a:srgbClr val="FFFFFF"/>
              </a:solidFill>
              <a:prstDash val="solid"/>
              <a:miter lim="400000"/>
              <a:tailEnd type="triangle" w="med" len="med"/>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solidFill>
                    <a:srgbClr val="929292"/>
                  </a:solidFill>
                </a:defRPr>
              </a:pPr>
              <a:endParaRPr kumimoji="0" sz="2000" b="0" i="0" u="none" strike="noStrike" kern="0" cap="none" spc="0" normalizeH="0" baseline="0" noProof="0">
                <a:ln>
                  <a:noFill/>
                </a:ln>
                <a:solidFill>
                  <a:srgbClr val="929292"/>
                </a:solidFill>
                <a:effectLst/>
                <a:uLnTx/>
                <a:uFillTx/>
                <a:latin typeface="Helvetica Neue"/>
                <a:ea typeface="Helvetica Neue"/>
                <a:cs typeface="Helvetica Neue"/>
                <a:sym typeface="Helvetica Neue"/>
              </a:endParaRPr>
            </a:p>
          </p:txBody>
        </p:sp>
      </p:grpSp>
    </p:spTree>
    <p:extLst>
      <p:ext uri="{BB962C8B-B14F-4D97-AF65-F5344CB8AC3E}">
        <p14:creationId xmlns:p14="http://schemas.microsoft.com/office/powerpoint/2010/main" val="123285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6623B8-504D-E948-A8A9-298C8A5A9C94}"/>
              </a:ext>
            </a:extLst>
          </p:cNvPr>
          <p:cNvSpPr/>
          <p:nvPr/>
        </p:nvSpPr>
        <p:spPr>
          <a:xfrm>
            <a:off x="0" y="0"/>
            <a:ext cx="24384000" cy="137160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grpSp>
        <p:nvGrpSpPr>
          <p:cNvPr id="3" name="Group 2">
            <a:extLst>
              <a:ext uri="{FF2B5EF4-FFF2-40B4-BE49-F238E27FC236}">
                <a16:creationId xmlns:a16="http://schemas.microsoft.com/office/drawing/2014/main" id="{EE02F2D6-CA6D-5A4C-BBDE-F4AD7814FA2D}"/>
              </a:ext>
            </a:extLst>
          </p:cNvPr>
          <p:cNvGrpSpPr/>
          <p:nvPr/>
        </p:nvGrpSpPr>
        <p:grpSpPr>
          <a:xfrm>
            <a:off x="2959101" y="7720695"/>
            <a:ext cx="18330531" cy="5860006"/>
            <a:chOff x="3026734" y="2339163"/>
            <a:chExt cx="18330531" cy="5860006"/>
          </a:xfrm>
        </p:grpSpPr>
        <p:pic>
          <p:nvPicPr>
            <p:cNvPr id="2050" name="Picture 2" descr="Transportation Network Icon High Res Stock Images | Shutterstock">
              <a:extLst>
                <a:ext uri="{FF2B5EF4-FFF2-40B4-BE49-F238E27FC236}">
                  <a16:creationId xmlns:a16="http://schemas.microsoft.com/office/drawing/2014/main" id="{AD25C8C7-2F95-FA40-944F-22AA92D86D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31"/>
            <a:stretch/>
          </p:blipFill>
          <p:spPr bwMode="auto">
            <a:xfrm>
              <a:off x="3026734" y="2339163"/>
              <a:ext cx="18330531" cy="586000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descr="Image">
              <a:extLst>
                <a:ext uri="{FF2B5EF4-FFF2-40B4-BE49-F238E27FC236}">
                  <a16:creationId xmlns:a16="http://schemas.microsoft.com/office/drawing/2014/main" id="{EFD21D0F-F13A-FD4A-ACFF-D1C3A57B20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424398" y="4291600"/>
              <a:ext cx="801754" cy="801754"/>
            </a:xfrm>
            <a:prstGeom prst="rect">
              <a:avLst/>
            </a:prstGeom>
            <a:solidFill>
              <a:srgbClr val="002060"/>
            </a:solidFill>
            <a:ln w="12700">
              <a:miter lim="400000"/>
            </a:ln>
          </p:spPr>
        </p:pic>
        <p:pic>
          <p:nvPicPr>
            <p:cNvPr id="5" name="Image" descr="Image">
              <a:extLst>
                <a:ext uri="{FF2B5EF4-FFF2-40B4-BE49-F238E27FC236}">
                  <a16:creationId xmlns:a16="http://schemas.microsoft.com/office/drawing/2014/main" id="{B3C26A15-10F2-344C-900C-BD33C19D2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1910946" y="4532246"/>
              <a:ext cx="801754" cy="801754"/>
            </a:xfrm>
            <a:prstGeom prst="rect">
              <a:avLst/>
            </a:prstGeom>
            <a:solidFill>
              <a:schemeClr val="tx1"/>
            </a:solidFill>
            <a:ln w="12700">
              <a:miter lim="400000"/>
            </a:ln>
          </p:spPr>
        </p:pic>
        <p:pic>
          <p:nvPicPr>
            <p:cNvPr id="6" name="Image" descr="Image">
              <a:extLst>
                <a:ext uri="{FF2B5EF4-FFF2-40B4-BE49-F238E27FC236}">
                  <a16:creationId xmlns:a16="http://schemas.microsoft.com/office/drawing/2014/main" id="{D79D61DC-0F6D-5841-8449-50FFD392EE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835339" y="4888500"/>
              <a:ext cx="660461" cy="660461"/>
            </a:xfrm>
            <a:prstGeom prst="rect">
              <a:avLst/>
            </a:prstGeom>
            <a:solidFill>
              <a:srgbClr val="002060"/>
            </a:solidFill>
            <a:ln w="12700">
              <a:miter lim="400000"/>
            </a:ln>
          </p:spPr>
        </p:pic>
      </p:grpSp>
      <p:pic>
        <p:nvPicPr>
          <p:cNvPr id="8" name="Picture 7">
            <a:extLst>
              <a:ext uri="{FF2B5EF4-FFF2-40B4-BE49-F238E27FC236}">
                <a16:creationId xmlns:a16="http://schemas.microsoft.com/office/drawing/2014/main" id="{B43E5C76-3C6B-BE43-9A82-4E68B07C9575}"/>
              </a:ext>
            </a:extLst>
          </p:cNvPr>
          <p:cNvPicPr>
            <a:picLocks noChangeAspect="1"/>
          </p:cNvPicPr>
          <p:nvPr/>
        </p:nvPicPr>
        <p:blipFill rotWithShape="1">
          <a:blip r:embed="rId6"/>
          <a:srcRect t="15536"/>
          <a:stretch/>
        </p:blipFill>
        <p:spPr>
          <a:xfrm>
            <a:off x="2434267" y="120315"/>
            <a:ext cx="19380200" cy="7229953"/>
          </a:xfrm>
          <a:prstGeom prst="rect">
            <a:avLst/>
          </a:prstGeom>
          <a:ln>
            <a:solidFill>
              <a:schemeClr val="bg1"/>
            </a:solidFill>
          </a:ln>
        </p:spPr>
      </p:pic>
    </p:spTree>
    <p:extLst>
      <p:ext uri="{BB962C8B-B14F-4D97-AF65-F5344CB8AC3E}">
        <p14:creationId xmlns:p14="http://schemas.microsoft.com/office/powerpoint/2010/main" val="1283665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mountain-landscape-2031539_1920.jpg" descr="mountain-landscape-2031539_1920.jpg"/>
          <p:cNvPicPr>
            <a:picLocks noChangeAspect="1"/>
          </p:cNvPicPr>
          <p:nvPr/>
        </p:nvPicPr>
        <p:blipFill>
          <a:blip r:embed="rId2"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477" name="Slide Number Placeholder 1"/>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86CB4B4D-7CA3-9044-876B-883B54F8677D}" type="slidenum">
              <a:rPr kumimoji="0" sz="2400" b="0" i="0" u="none" strike="noStrike" kern="0" cap="none" spc="0" normalizeH="0" baseline="0" noProof="0">
                <a:ln>
                  <a:noFill/>
                </a:ln>
                <a:solidFill>
                  <a:srgbClr val="FFFFFF"/>
                </a:solidFill>
                <a:effectLst/>
                <a:uLnTx/>
                <a:uFillTx/>
                <a:latin typeface="Helvetica Neue"/>
                <a:ea typeface="Helvetica Neue"/>
                <a:cs typeface="Helvetica Neue"/>
                <a:sym typeface="Helvetica Neue"/>
              </a:rPr>
              <a:pPr marL="0" marR="0" lvl="0" indent="0" algn="ctr" defTabSz="825500" rtl="0" eaLnBrk="1" fontAlgn="auto" latinLnBrk="0" hangingPunct="0">
                <a:lnSpc>
                  <a:spcPct val="100000"/>
                </a:lnSpc>
                <a:spcBef>
                  <a:spcPts val="0"/>
                </a:spcBef>
                <a:spcAft>
                  <a:spcPts val="0"/>
                </a:spcAft>
                <a:buClrTx/>
                <a:buSzTx/>
                <a:buFontTx/>
                <a:buNone/>
                <a:tabLst/>
                <a:defRPr/>
              </a:pPr>
              <a:t>4</a:t>
            </a:fld>
            <a:endParaRPr kumimoji="0" sz="24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pic>
        <p:nvPicPr>
          <p:cNvPr id="479"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103697" y="7951138"/>
            <a:ext cx="1422401" cy="1422401"/>
          </a:xfrm>
          <a:prstGeom prst="rect">
            <a:avLst/>
          </a:prstGeom>
          <a:ln w="12700">
            <a:miter lim="400000"/>
          </a:ln>
        </p:spPr>
      </p:pic>
      <p:pic>
        <p:nvPicPr>
          <p:cNvPr id="480"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103697" y="9821612"/>
            <a:ext cx="1422401" cy="1422401"/>
          </a:xfrm>
          <a:prstGeom prst="rect">
            <a:avLst/>
          </a:prstGeom>
          <a:ln w="12700">
            <a:miter lim="400000"/>
          </a:ln>
        </p:spPr>
      </p:pic>
      <p:pic>
        <p:nvPicPr>
          <p:cNvPr id="481"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103697" y="6080664"/>
            <a:ext cx="1422401" cy="1422401"/>
          </a:xfrm>
          <a:prstGeom prst="rect">
            <a:avLst/>
          </a:prstGeom>
          <a:ln w="12700">
            <a:miter lim="400000"/>
          </a:ln>
        </p:spPr>
      </p:pic>
      <p:pic>
        <p:nvPicPr>
          <p:cNvPr id="482"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103697" y="4210190"/>
            <a:ext cx="1422401" cy="1422401"/>
          </a:xfrm>
          <a:prstGeom prst="rect">
            <a:avLst/>
          </a:prstGeom>
          <a:ln w="12700">
            <a:miter lim="400000"/>
          </a:ln>
        </p:spPr>
      </p:pic>
      <p:grpSp>
        <p:nvGrpSpPr>
          <p:cNvPr id="493" name="Group"/>
          <p:cNvGrpSpPr/>
          <p:nvPr/>
        </p:nvGrpSpPr>
        <p:grpSpPr>
          <a:xfrm>
            <a:off x="2046233" y="2241778"/>
            <a:ext cx="21512535" cy="10641594"/>
            <a:chOff x="0" y="0"/>
            <a:chExt cx="21512533" cy="10641593"/>
          </a:xfrm>
        </p:grpSpPr>
        <p:sp>
          <p:nvSpPr>
            <p:cNvPr id="483" name="TextBox 19"/>
            <p:cNvSpPr txBox="1"/>
            <p:nvPr/>
          </p:nvSpPr>
          <p:spPr>
            <a:xfrm>
              <a:off x="19630331" y="8945241"/>
              <a:ext cx="1882203" cy="11483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algn="l" defTabSz="1828800">
                <a:defRPr sz="4200">
                  <a:solidFill>
                    <a:srgbClr val="D5D5D5"/>
                  </a:solidFill>
                  <a:latin typeface="HelveticaNeueLT Std Bold"/>
                  <a:ea typeface="HelveticaNeueLT Std Bold"/>
                  <a:cs typeface="HelveticaNeueLT Std Bold"/>
                  <a:sym typeface="HelveticaNeueLT Std Bold"/>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dirty="0">
                  <a:ln>
                    <a:noFill/>
                  </a:ln>
                  <a:solidFill>
                    <a:srgbClr val="D5D5D5"/>
                  </a:solidFill>
                  <a:effectLst/>
                  <a:uLnTx/>
                  <a:uFillTx/>
                  <a:latin typeface="HelveticaNeueLT Std Bold"/>
                  <a:sym typeface="HelveticaNeueLT Std Bold"/>
                </a:rPr>
                <a:t>Time</a:t>
              </a:r>
            </a:p>
          </p:txBody>
        </p:sp>
        <p:sp>
          <p:nvSpPr>
            <p:cNvPr id="484" name="TextBox 15"/>
            <p:cNvSpPr txBox="1"/>
            <p:nvPr/>
          </p:nvSpPr>
          <p:spPr>
            <a:xfrm rot="16200000">
              <a:off x="-1327684" y="1422758"/>
              <a:ext cx="3649661" cy="994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algn="l" defTabSz="1828800">
                <a:defRPr sz="3600">
                  <a:solidFill>
                    <a:srgbClr val="D5D5D5"/>
                  </a:solidFill>
                  <a:latin typeface="HelveticaNeueLT Std Bold"/>
                  <a:ea typeface="HelveticaNeueLT Std Bold"/>
                  <a:cs typeface="HelveticaNeueLT Std Bold"/>
                  <a:sym typeface="HelveticaNeueLT Std Bold"/>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D5D5D5"/>
                  </a:solidFill>
                  <a:effectLst/>
                  <a:uLnTx/>
                  <a:uFillTx/>
                  <a:latin typeface="HelveticaNeueLT Std Bold"/>
                  <a:sym typeface="HelveticaNeueLT Std Bold"/>
                </a:rPr>
                <a:t>Service Capacity</a:t>
              </a:r>
            </a:p>
          </p:txBody>
        </p:sp>
        <p:sp>
          <p:nvSpPr>
            <p:cNvPr id="485" name="TextBox 4"/>
            <p:cNvSpPr txBox="1"/>
            <p:nvPr/>
          </p:nvSpPr>
          <p:spPr>
            <a:xfrm>
              <a:off x="4098438" y="9425666"/>
              <a:ext cx="774692" cy="12159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marL="0" marR="0" lvl="0" indent="0" algn="l" defTabSz="1828800" rtl="0" eaLnBrk="1" fontAlgn="auto" latinLnBrk="0" hangingPunct="0">
                <a:lnSpc>
                  <a:spcPct val="100000"/>
                </a:lnSpc>
                <a:spcBef>
                  <a:spcPts val="0"/>
                </a:spcBef>
                <a:spcAft>
                  <a:spcPts val="0"/>
                </a:spcAft>
                <a:buClrTx/>
                <a:buSzTx/>
                <a:buFontTx/>
                <a:buNone/>
                <a:tabLst/>
                <a:defRPr sz="4600">
                  <a:solidFill>
                    <a:srgbClr val="D5D5D5"/>
                  </a:solidFill>
                  <a:latin typeface="HelveticaNeueLT Std Bold"/>
                  <a:ea typeface="HelveticaNeueLT Std Bold"/>
                  <a:cs typeface="HelveticaNeueLT Std Bold"/>
                  <a:sym typeface="HelveticaNeueLT Std Bold"/>
                </a:defRPr>
              </a:pPr>
              <a:r>
                <a:rPr kumimoji="0" sz="4600" b="0" i="0" u="none" strike="noStrike" kern="0" cap="none" spc="0" normalizeH="0" baseline="0" noProof="0" dirty="0">
                  <a:ln>
                    <a:noFill/>
                  </a:ln>
                  <a:solidFill>
                    <a:srgbClr val="D5D5D5"/>
                  </a:solidFill>
                  <a:effectLst/>
                  <a:uLnTx/>
                  <a:uFillTx/>
                  <a:latin typeface="HelveticaNeueLT Std Bold"/>
                  <a:sym typeface="HelveticaNeueLT Std Bold"/>
                </a:rPr>
                <a:t>t</a:t>
              </a:r>
              <a:r>
                <a:rPr kumimoji="0" sz="4600" b="0" i="0" u="none" strike="noStrike" kern="0" cap="none" spc="0" normalizeH="0" baseline="-13434" noProof="0" dirty="0">
                  <a:ln>
                    <a:noFill/>
                  </a:ln>
                  <a:solidFill>
                    <a:srgbClr val="D5D5D5"/>
                  </a:solidFill>
                  <a:effectLst/>
                  <a:uLnTx/>
                  <a:uFillTx/>
                  <a:latin typeface="HelveticaNeueLT Std Bold"/>
                  <a:sym typeface="HelveticaNeueLT Std Bold"/>
                </a:rPr>
                <a:t>o</a:t>
              </a:r>
            </a:p>
          </p:txBody>
        </p:sp>
        <p:grpSp>
          <p:nvGrpSpPr>
            <p:cNvPr id="488" name="Group"/>
            <p:cNvGrpSpPr/>
            <p:nvPr/>
          </p:nvGrpSpPr>
          <p:grpSpPr>
            <a:xfrm>
              <a:off x="1158550" y="-1"/>
              <a:ext cx="18083135" cy="9459098"/>
              <a:chOff x="0" y="0"/>
              <a:chExt cx="18083133" cy="9459097"/>
            </a:xfrm>
          </p:grpSpPr>
          <p:sp>
            <p:nvSpPr>
              <p:cNvPr id="486" name="Line"/>
              <p:cNvSpPr/>
              <p:nvPr/>
            </p:nvSpPr>
            <p:spPr>
              <a:xfrm>
                <a:off x="0" y="9435063"/>
                <a:ext cx="18083134" cy="1"/>
              </a:xfrm>
              <a:prstGeom prst="line">
                <a:avLst/>
              </a:prstGeom>
              <a:noFill/>
              <a:ln w="63500" cap="flat">
                <a:solidFill>
                  <a:srgbClr val="FFFFFF"/>
                </a:solidFill>
                <a:prstDash val="solid"/>
                <a:miter lim="400000"/>
                <a:tailEnd type="triangle" w="med" len="med"/>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solidFill>
                      <a:srgbClr val="929292"/>
                    </a:solidFill>
                  </a:defRPr>
                </a:pPr>
                <a:endParaRPr kumimoji="0" sz="2400" b="0" i="0" u="none" strike="noStrike" kern="0" cap="none" spc="0" normalizeH="0" baseline="0" noProof="0">
                  <a:ln>
                    <a:noFill/>
                  </a:ln>
                  <a:solidFill>
                    <a:srgbClr val="929292"/>
                  </a:solidFill>
                  <a:effectLst/>
                  <a:uLnTx/>
                  <a:uFillTx/>
                  <a:latin typeface="Helvetica Neue"/>
                  <a:ea typeface="Helvetica Neue"/>
                  <a:cs typeface="Helvetica Neue"/>
                  <a:sym typeface="Helvetica Neue"/>
                </a:endParaRPr>
              </a:p>
            </p:txBody>
          </p:sp>
          <p:sp>
            <p:nvSpPr>
              <p:cNvPr id="487" name="Line"/>
              <p:cNvSpPr/>
              <p:nvPr/>
            </p:nvSpPr>
            <p:spPr>
              <a:xfrm flipV="1">
                <a:off x="-1" y="-1"/>
                <a:ext cx="2" cy="9459099"/>
              </a:xfrm>
              <a:prstGeom prst="line">
                <a:avLst/>
              </a:prstGeom>
              <a:noFill/>
              <a:ln w="63500" cap="flat">
                <a:solidFill>
                  <a:srgbClr val="FFFFFF"/>
                </a:solidFill>
                <a:prstDash val="solid"/>
                <a:miter lim="400000"/>
                <a:tailEnd type="triangle" w="med" len="med"/>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solidFill>
                      <a:srgbClr val="929292"/>
                    </a:solidFill>
                  </a:defRPr>
                </a:pPr>
                <a:endParaRPr kumimoji="0" sz="2400" b="0" i="0" u="none" strike="noStrike" kern="0" cap="none" spc="0" normalizeH="0" baseline="0" noProof="0">
                  <a:ln>
                    <a:noFill/>
                  </a:ln>
                  <a:solidFill>
                    <a:srgbClr val="929292"/>
                  </a:solidFill>
                  <a:effectLst/>
                  <a:uLnTx/>
                  <a:uFillTx/>
                  <a:latin typeface="Helvetica Neue"/>
                  <a:ea typeface="Helvetica Neue"/>
                  <a:cs typeface="Helvetica Neue"/>
                  <a:sym typeface="Helvetica Neue"/>
                </a:endParaRPr>
              </a:p>
            </p:txBody>
          </p:sp>
        </p:grpSp>
        <p:sp>
          <p:nvSpPr>
            <p:cNvPr id="489" name="TextBox 4"/>
            <p:cNvSpPr txBox="1"/>
            <p:nvPr/>
          </p:nvSpPr>
          <p:spPr>
            <a:xfrm>
              <a:off x="16392037" y="9425666"/>
              <a:ext cx="774691" cy="12159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p>
              <a:pPr marL="0" marR="0" lvl="0" indent="0" algn="l" defTabSz="1828800" rtl="0" eaLnBrk="1" fontAlgn="auto" latinLnBrk="0" hangingPunct="0">
                <a:lnSpc>
                  <a:spcPct val="100000"/>
                </a:lnSpc>
                <a:spcBef>
                  <a:spcPts val="0"/>
                </a:spcBef>
                <a:spcAft>
                  <a:spcPts val="0"/>
                </a:spcAft>
                <a:buClrTx/>
                <a:buSzTx/>
                <a:buFontTx/>
                <a:buNone/>
                <a:tabLst/>
                <a:defRPr sz="4600">
                  <a:solidFill>
                    <a:srgbClr val="D5D5D5"/>
                  </a:solidFill>
                  <a:latin typeface="HelveticaNeueLT Std Bold"/>
                  <a:ea typeface="HelveticaNeueLT Std Bold"/>
                  <a:cs typeface="HelveticaNeueLT Std Bold"/>
                  <a:sym typeface="HelveticaNeueLT Std Bold"/>
                </a:defRPr>
              </a:pPr>
              <a:r>
                <a:rPr kumimoji="0" sz="4600" b="0" i="0" u="none" strike="noStrike" kern="0" cap="none" spc="0" normalizeH="0" baseline="0" noProof="0" dirty="0">
                  <a:ln>
                    <a:noFill/>
                  </a:ln>
                  <a:solidFill>
                    <a:srgbClr val="D5D5D5"/>
                  </a:solidFill>
                  <a:effectLst/>
                  <a:uLnTx/>
                  <a:uFillTx/>
                  <a:latin typeface="HelveticaNeueLT Std Bold"/>
                  <a:sym typeface="HelveticaNeueLT Std Bold"/>
                </a:rPr>
                <a:t>t</a:t>
              </a:r>
              <a:r>
                <a:rPr kumimoji="0" sz="4600" b="0" i="0" u="none" strike="noStrike" kern="0" cap="none" spc="0" normalizeH="0" baseline="-13434" noProof="0" dirty="0">
                  <a:ln>
                    <a:noFill/>
                  </a:ln>
                  <a:solidFill>
                    <a:srgbClr val="D5D5D5"/>
                  </a:solidFill>
                  <a:effectLst/>
                  <a:uLnTx/>
                  <a:uFillTx/>
                  <a:latin typeface="HelveticaNeueLT Std Bold"/>
                  <a:sym typeface="HelveticaNeueLT Std Bold"/>
                </a:rPr>
                <a:t>1</a:t>
              </a:r>
            </a:p>
          </p:txBody>
        </p:sp>
        <p:sp>
          <p:nvSpPr>
            <p:cNvPr id="490" name="days"/>
            <p:cNvSpPr/>
            <p:nvPr/>
          </p:nvSpPr>
          <p:spPr>
            <a:xfrm>
              <a:off x="5193401" y="9813496"/>
              <a:ext cx="13533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600" i="1">
                  <a:solidFill>
                    <a:srgbClr val="D5D5D5"/>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2600" b="0" i="1" u="none" strike="noStrike" kern="0" cap="none" spc="0" normalizeH="0" baseline="0" noProof="0" dirty="0">
                  <a:ln>
                    <a:noFill/>
                  </a:ln>
                  <a:solidFill>
                    <a:srgbClr val="D5D5D5"/>
                  </a:solidFill>
                  <a:effectLst/>
                  <a:uLnTx/>
                  <a:uFillTx/>
                  <a:latin typeface="Helvetica Neue"/>
                  <a:ea typeface="Helvetica Neue"/>
                  <a:cs typeface="Helvetica Neue"/>
                  <a:sym typeface="Helvetica Neue"/>
                </a:rPr>
                <a:t>days</a:t>
              </a:r>
            </a:p>
          </p:txBody>
        </p:sp>
        <p:sp>
          <p:nvSpPr>
            <p:cNvPr id="491" name="months"/>
            <p:cNvSpPr/>
            <p:nvPr/>
          </p:nvSpPr>
          <p:spPr>
            <a:xfrm>
              <a:off x="10792720" y="9813496"/>
              <a:ext cx="13533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600" i="1">
                  <a:solidFill>
                    <a:srgbClr val="D5D5D5"/>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2600" b="0" i="1" u="none" strike="noStrike" kern="0" cap="none" spc="0" normalizeH="0" baseline="0" noProof="0" dirty="0">
                  <a:ln>
                    <a:noFill/>
                  </a:ln>
                  <a:solidFill>
                    <a:srgbClr val="D5D5D5"/>
                  </a:solidFill>
                  <a:effectLst/>
                  <a:uLnTx/>
                  <a:uFillTx/>
                  <a:latin typeface="Helvetica Neue"/>
                  <a:ea typeface="Helvetica Neue"/>
                  <a:cs typeface="Helvetica Neue"/>
                  <a:sym typeface="Helvetica Neue"/>
                </a:rPr>
                <a:t>months</a:t>
              </a:r>
            </a:p>
          </p:txBody>
        </p:sp>
        <p:sp>
          <p:nvSpPr>
            <p:cNvPr id="492" name="years"/>
            <p:cNvSpPr/>
            <p:nvPr/>
          </p:nvSpPr>
          <p:spPr>
            <a:xfrm>
              <a:off x="17375701" y="9813496"/>
              <a:ext cx="13533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600" i="1">
                  <a:solidFill>
                    <a:srgbClr val="D5D5D5"/>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2600" b="0" i="1" u="none" strike="noStrike" kern="0" cap="none" spc="0" normalizeH="0" baseline="0" noProof="0">
                  <a:ln>
                    <a:noFill/>
                  </a:ln>
                  <a:solidFill>
                    <a:srgbClr val="D5D5D5"/>
                  </a:solidFill>
                  <a:effectLst/>
                  <a:uLnTx/>
                  <a:uFillTx/>
                  <a:latin typeface="Helvetica Neue"/>
                  <a:ea typeface="Helvetica Neue"/>
                  <a:cs typeface="Helvetica Neue"/>
                  <a:sym typeface="Helvetica Neue"/>
                </a:rPr>
                <a:t>years</a:t>
              </a:r>
            </a:p>
          </p:txBody>
        </p:sp>
      </p:grpSp>
      <p:sp>
        <p:nvSpPr>
          <p:cNvPr id="494" name="Line"/>
          <p:cNvSpPr/>
          <p:nvPr/>
        </p:nvSpPr>
        <p:spPr>
          <a:xfrm flipV="1">
            <a:off x="6350613" y="3474951"/>
            <a:ext cx="1" cy="8173854"/>
          </a:xfrm>
          <a:prstGeom prst="line">
            <a:avLst/>
          </a:prstGeom>
          <a:ln w="25400">
            <a:solidFill>
              <a:srgbClr val="D5D5D5"/>
            </a:solidFill>
            <a:custDash>
              <a:ds d="200000" sp="200000"/>
            </a:custDash>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solidFill>
                  <a:srgbClr val="929292"/>
                </a:solidFill>
              </a:defRPr>
            </a:pPr>
            <a:endParaRPr kumimoji="0" sz="2400" b="0" i="0" u="none" strike="noStrike" kern="0" cap="none" spc="0" normalizeH="0" baseline="0" noProof="0">
              <a:ln>
                <a:noFill/>
              </a:ln>
              <a:solidFill>
                <a:srgbClr val="929292"/>
              </a:solidFill>
              <a:effectLst/>
              <a:uLnTx/>
              <a:uFillTx/>
              <a:latin typeface="Helvetica Neue"/>
              <a:ea typeface="Helvetica Neue"/>
              <a:cs typeface="Helvetica Neue"/>
              <a:sym typeface="Helvetica Neue"/>
            </a:endParaRPr>
          </a:p>
        </p:txBody>
      </p:sp>
      <p:sp>
        <p:nvSpPr>
          <p:cNvPr id="495" name="TextBox 20"/>
          <p:cNvSpPr txBox="1"/>
          <p:nvPr/>
        </p:nvSpPr>
        <p:spPr>
          <a:xfrm>
            <a:off x="3570535" y="2743411"/>
            <a:ext cx="2488724" cy="1594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l" defTabSz="1828800">
              <a:lnSpc>
                <a:spcPct val="130000"/>
              </a:lnSpc>
              <a:defRPr sz="3600">
                <a:solidFill>
                  <a:srgbClr val="D5D5D5"/>
                </a:solidFill>
                <a:latin typeface="HelveticaNeueLT Std Bold"/>
                <a:ea typeface="HelveticaNeueLT Std Bold"/>
                <a:cs typeface="HelveticaNeueLT Std Bold"/>
                <a:sym typeface="HelveticaNeueLT Std Bold"/>
              </a:defRPr>
            </a:lvl1pPr>
          </a:lstStyle>
          <a:p>
            <a:pPr marL="0" marR="0" lvl="0" indent="0" algn="l" defTabSz="1828800" rtl="0" eaLnBrk="1" fontAlgn="auto" latinLnBrk="0" hangingPunct="0">
              <a:lnSpc>
                <a:spcPct val="130000"/>
              </a:lnSpc>
              <a:spcBef>
                <a:spcPts val="0"/>
              </a:spcBef>
              <a:spcAft>
                <a:spcPts val="0"/>
              </a:spcAft>
              <a:buClrTx/>
              <a:buSzTx/>
              <a:buFontTx/>
              <a:buNone/>
              <a:tabLst/>
              <a:defRPr/>
            </a:pPr>
            <a:r>
              <a:rPr kumimoji="0" sz="3600" b="0" i="0" u="none" strike="noStrike" kern="0" cap="none" spc="0" normalizeH="0" baseline="0" noProof="0">
                <a:ln>
                  <a:noFill/>
                </a:ln>
                <a:solidFill>
                  <a:srgbClr val="D5D5D5"/>
                </a:solidFill>
                <a:effectLst/>
                <a:uLnTx/>
                <a:uFillTx/>
                <a:latin typeface="HelveticaNeueLT Std Bold"/>
                <a:sym typeface="HelveticaNeueLT Std Bold"/>
              </a:rPr>
              <a:t>Baseline Conditions</a:t>
            </a:r>
          </a:p>
        </p:txBody>
      </p:sp>
      <p:sp>
        <p:nvSpPr>
          <p:cNvPr id="496" name="Line"/>
          <p:cNvSpPr/>
          <p:nvPr/>
        </p:nvSpPr>
        <p:spPr>
          <a:xfrm>
            <a:off x="3213714" y="3513051"/>
            <a:ext cx="3198556" cy="1"/>
          </a:xfrm>
          <a:prstGeom prst="line">
            <a:avLst/>
          </a:prstGeom>
          <a:ln w="152400">
            <a:solidFill>
              <a:schemeClr val="accent1">
                <a:lumOff val="13575"/>
              </a:schemeClr>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solidFill>
                  <a:srgbClr val="929292"/>
                </a:solidFill>
              </a:defRPr>
            </a:pPr>
            <a:endParaRPr kumimoji="0" sz="2400" b="0" i="0" u="none" strike="noStrike" kern="0" cap="none" spc="0" normalizeH="0" baseline="0" noProof="0">
              <a:ln>
                <a:noFill/>
              </a:ln>
              <a:solidFill>
                <a:srgbClr val="929292"/>
              </a:solidFill>
              <a:effectLst/>
              <a:uLnTx/>
              <a:uFillTx/>
              <a:latin typeface="Helvetica Neue"/>
              <a:ea typeface="Helvetica Neue"/>
              <a:cs typeface="Helvetica Neue"/>
              <a:sym typeface="Helvetica Neue"/>
            </a:endParaRPr>
          </a:p>
        </p:txBody>
      </p:sp>
      <p:sp>
        <p:nvSpPr>
          <p:cNvPr id="497" name="Freeform 94"/>
          <p:cNvSpPr/>
          <p:nvPr/>
        </p:nvSpPr>
        <p:spPr>
          <a:xfrm>
            <a:off x="6363502" y="3515900"/>
            <a:ext cx="1" cy="7421720"/>
          </a:xfrm>
          <a:prstGeom prst="line">
            <a:avLst/>
          </a:prstGeom>
          <a:ln w="127000">
            <a:solidFill>
              <a:schemeClr val="accent4">
                <a:hueOff val="-1109407"/>
                <a:satOff val="-1495"/>
                <a:lumOff val="-6330"/>
              </a:schemeClr>
            </a:solidFill>
            <a:tailEnd type="oval"/>
          </a:ln>
        </p:spPr>
        <p:txBody>
          <a:bodyPr tIns="91439" bIns="91439"/>
          <a:lstStyle/>
          <a:p>
            <a:pPr marL="0" marR="0" lvl="0" indent="0" algn="l" defTabSz="1828800" rtl="0" eaLnBrk="1" fontAlgn="auto" latinLnBrk="0" hangingPunct="0">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0" cap="none" spc="0" normalizeH="0" baseline="0" noProof="0">
              <a:ln>
                <a:noFill/>
              </a:ln>
              <a:solidFill>
                <a:srgbClr val="000000"/>
              </a:solidFill>
              <a:effectLst/>
              <a:uLnTx/>
              <a:uFillTx/>
              <a:latin typeface="Calibri"/>
              <a:cs typeface="Calibri"/>
              <a:sym typeface="Calibri"/>
            </a:endParaRPr>
          </a:p>
        </p:txBody>
      </p:sp>
      <p:pic>
        <p:nvPicPr>
          <p:cNvPr id="498" name="Image" descr="Image"/>
          <p:cNvPicPr>
            <a:picLocks noChangeAspect="1"/>
          </p:cNvPicPr>
          <p:nvPr/>
        </p:nvPicPr>
        <p:blipFill>
          <a:blip r:embed="rId7"/>
          <a:stretch>
            <a:fillRect/>
          </a:stretch>
        </p:blipFill>
        <p:spPr>
          <a:xfrm rot="16200000">
            <a:off x="5366363" y="3542684"/>
            <a:ext cx="1917701" cy="1447801"/>
          </a:xfrm>
          <a:prstGeom prst="rect">
            <a:avLst/>
          </a:prstGeom>
          <a:ln w="12700">
            <a:miter lim="400000"/>
          </a:ln>
        </p:spPr>
      </p:pic>
      <p:sp>
        <p:nvSpPr>
          <p:cNvPr id="499" name="Water &amp; Wastewater Systems…"/>
          <p:cNvSpPr txBox="1"/>
          <p:nvPr/>
        </p:nvSpPr>
        <p:spPr>
          <a:xfrm>
            <a:off x="6925978" y="6649582"/>
            <a:ext cx="14000971" cy="134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900" b="1"/>
            </a:pPr>
            <a:r>
              <a:rPr kumimoji="0" sz="29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Water &amp; Wastewater Systems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potable water supply and related treatment-transmission and distribution sub-systems;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wastewater collection and related conveyance-treatment-disposal subsystems</a:t>
            </a:r>
          </a:p>
        </p:txBody>
      </p:sp>
      <p:sp>
        <p:nvSpPr>
          <p:cNvPr id="500" name="Energy &amp; Communication Systems…"/>
          <p:cNvSpPr txBox="1"/>
          <p:nvPr/>
        </p:nvSpPr>
        <p:spPr>
          <a:xfrm>
            <a:off x="6925978" y="8417244"/>
            <a:ext cx="14000971" cy="134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900" b="1"/>
            </a:pPr>
            <a:r>
              <a:rPr kumimoji="0" sz="29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Energy &amp; Communication Systems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power plants and related transmission-distribution sub-systems for electricity, oil and natural gas;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technical facilities and related landline-satellite and wireless transmission sub-systems</a:t>
            </a:r>
          </a:p>
        </p:txBody>
      </p:sp>
      <p:sp>
        <p:nvSpPr>
          <p:cNvPr id="501" name="Transportation Systems…"/>
          <p:cNvSpPr txBox="1"/>
          <p:nvPr/>
        </p:nvSpPr>
        <p:spPr>
          <a:xfrm>
            <a:off x="6956331" y="9989249"/>
            <a:ext cx="14000971" cy="134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900" b="1"/>
            </a:pPr>
            <a:r>
              <a:rPr kumimoji="0" sz="29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Transportation Systems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highways, roads, railways and associated bridges-tunnels connections;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mass transit, marine and airport facilities and related sub-systems</a:t>
            </a:r>
          </a:p>
        </p:txBody>
      </p:sp>
      <p:sp>
        <p:nvSpPr>
          <p:cNvPr id="502" name="Business Systems…"/>
          <p:cNvSpPr txBox="1"/>
          <p:nvPr/>
        </p:nvSpPr>
        <p:spPr>
          <a:xfrm>
            <a:off x="7011884" y="4740824"/>
            <a:ext cx="13241353" cy="134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900" b="1"/>
            </a:pPr>
            <a:r>
              <a:rPr kumimoji="0" sz="29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Business Systems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people, facilities, goods, services — and the functional ‘upstream’ and ‘downstream’ interdependencies that are required to support all aspects of disaster response and recovery</a:t>
            </a:r>
          </a:p>
        </p:txBody>
      </p:sp>
      <p:sp>
        <p:nvSpPr>
          <p:cNvPr id="503" name="A Profile of Earthquake Risk in Canada:…"/>
          <p:cNvSpPr txBox="1"/>
          <p:nvPr/>
        </p:nvSpPr>
        <p:spPr>
          <a:xfrm>
            <a:off x="2165975" y="251463"/>
            <a:ext cx="22218025" cy="1708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kumimoji="0" lang="en-CA"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rPr>
              <a:t>Components of an Urban Exposure Model to Support Systemic Risk Modeling in the Lower Mainland Region</a:t>
            </a:r>
            <a:endParaRPr kumimoji="0"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sp>
        <p:nvSpPr>
          <p:cNvPr id="504" name="Building Systems…"/>
          <p:cNvSpPr txBox="1"/>
          <p:nvPr/>
        </p:nvSpPr>
        <p:spPr>
          <a:xfrm>
            <a:off x="6972191" y="3084151"/>
            <a:ext cx="14000971" cy="134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900" b="1"/>
            </a:pPr>
            <a:r>
              <a:rPr kumimoji="0" sz="29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Building Systems</a:t>
            </a:r>
          </a:p>
          <a:p>
            <a:pPr marL="0" marR="0" lvl="0" indent="0" algn="l" defTabSz="825500" rtl="0" eaLnBrk="1" fontAlgn="auto" latinLnBrk="0" hangingPunct="0">
              <a:lnSpc>
                <a:spcPct val="100000"/>
              </a:lnSpc>
              <a:spcBef>
                <a:spcPts val="0"/>
              </a:spcBef>
              <a:spcAft>
                <a:spcPts val="0"/>
              </a:spcAft>
              <a:buClrTx/>
              <a:buSzTx/>
              <a:buFontTx/>
              <a:buNone/>
              <a:tabLst/>
              <a:defRPr sz="2600">
                <a:latin typeface="Helvetica Neue Light"/>
                <a:ea typeface="Helvetica Neue Light"/>
                <a:cs typeface="Helvetica Neue Light"/>
                <a:sym typeface="Helvetica Neue Light"/>
              </a:defRPr>
            </a:pPr>
            <a:r>
              <a:rPr kumimoji="0" sz="2600" b="0" i="0" u="none" strike="noStrike" kern="0" cap="none" spc="0" normalizeH="0" baseline="0" noProof="0" dirty="0">
                <a:ln>
                  <a:noFill/>
                </a:ln>
                <a:solidFill>
                  <a:srgbClr val="FFFFFF"/>
                </a:solidFill>
                <a:effectLst/>
                <a:uLnTx/>
                <a:uFillTx/>
                <a:latin typeface="Helvetica Neue Light"/>
                <a:ea typeface="Helvetica Neue Light"/>
                <a:sym typeface="Helvetica Neue Light"/>
              </a:rPr>
              <a:t>residential structures that provide shelter — and the full spectrum of commercial, industrial and civic facilities that support business functions across all sectors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untain-landscape-2031539_1920.jpg" descr="mountain-landscape-2031539_1920.jpg">
            <a:extLst>
              <a:ext uri="{FF2B5EF4-FFF2-40B4-BE49-F238E27FC236}">
                <a16:creationId xmlns:a16="http://schemas.microsoft.com/office/drawing/2014/main" id="{1FF144D9-FAB7-E347-AB16-B7CCDEB1FE86}"/>
              </a:ext>
            </a:extLst>
          </p:cNvPr>
          <p:cNvPicPr>
            <a:picLocks noChangeAspect="1"/>
          </p:cNvPicPr>
          <p:nvPr/>
        </p:nvPicPr>
        <p:blipFill>
          <a:blip r:embed="rId3"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2" name="Rectangle 1">
            <a:extLst>
              <a:ext uri="{FF2B5EF4-FFF2-40B4-BE49-F238E27FC236}">
                <a16:creationId xmlns:a16="http://schemas.microsoft.com/office/drawing/2014/main" id="{8E224149-DE8D-0A4E-82F6-888A2F201AAA}"/>
              </a:ext>
            </a:extLst>
          </p:cNvPr>
          <p:cNvSpPr>
            <a:spLocks/>
          </p:cNvSpPr>
          <p:nvPr/>
        </p:nvSpPr>
        <p:spPr>
          <a:xfrm>
            <a:off x="2165975" y="3055288"/>
            <a:ext cx="20743049" cy="4960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indent="0" algn="l">
              <a:spcAft>
                <a:spcPts val="3200"/>
              </a:spcAft>
            </a:pPr>
            <a:r>
              <a:rPr lang="en-CA" sz="4400" b="1" dirty="0">
                <a:solidFill>
                  <a:schemeClr val="tx1"/>
                </a:solidFill>
              </a:rPr>
              <a:t>Spatial Vision Group contribution (2019):</a:t>
            </a:r>
          </a:p>
          <a:p>
            <a:pPr marL="342900" lvl="1" indent="-342900" algn="l">
              <a:spcAft>
                <a:spcPts val="3200"/>
              </a:spcAft>
              <a:buFont typeface="Arial" panose="020B0604020202020204" pitchFamily="34" charset="0"/>
              <a:buChar char="•"/>
            </a:pPr>
            <a:r>
              <a:rPr lang="en-CA" sz="4000" b="1" dirty="0">
                <a:solidFill>
                  <a:schemeClr val="tx1"/>
                </a:solidFill>
              </a:rPr>
              <a:t>Geospatial data inventory of BC’s critical infrastructure.</a:t>
            </a:r>
          </a:p>
          <a:p>
            <a:pPr marL="342900" lvl="1" indent="-342900" algn="l">
              <a:spcAft>
                <a:spcPts val="3200"/>
              </a:spcAft>
              <a:buFont typeface="Arial" panose="020B0604020202020204" pitchFamily="34" charset="0"/>
              <a:buChar char="•"/>
            </a:pPr>
            <a:r>
              <a:rPr lang="en-CA" sz="4000" b="1" dirty="0">
                <a:solidFill>
                  <a:schemeClr val="tx1"/>
                </a:solidFill>
              </a:rPr>
              <a:t>CI sectors </a:t>
            </a:r>
            <a:r>
              <a:rPr lang="en-CA" sz="4000" b="1">
                <a:solidFill>
                  <a:schemeClr val="tx1"/>
                </a:solidFill>
              </a:rPr>
              <a:t>in scope:</a:t>
            </a:r>
            <a:endParaRPr lang="en-CA" sz="4000" b="1" dirty="0">
              <a:solidFill>
                <a:schemeClr val="tx1"/>
              </a:solidFill>
            </a:endParaRPr>
          </a:p>
          <a:p>
            <a:pPr marL="342900" lvl="1" indent="-342900" algn="l">
              <a:spcAft>
                <a:spcPts val="3200"/>
              </a:spcAft>
              <a:buFont typeface="Arial" panose="020B0604020202020204" pitchFamily="34" charset="0"/>
              <a:buChar char="•"/>
            </a:pPr>
            <a:endParaRPr lang="en-CA" sz="4000" b="1" dirty="0">
              <a:solidFill>
                <a:schemeClr val="tx1"/>
              </a:solidFill>
            </a:endParaRPr>
          </a:p>
          <a:p>
            <a:pPr lvl="1" indent="0" algn="l">
              <a:spcAft>
                <a:spcPts val="3200"/>
              </a:spcAft>
            </a:pPr>
            <a:endParaRPr lang="en-CA" sz="2000" dirty="0">
              <a:solidFill>
                <a:schemeClr val="tx1"/>
              </a:solidFill>
            </a:endParaRPr>
          </a:p>
        </p:txBody>
      </p:sp>
      <p:sp>
        <p:nvSpPr>
          <p:cNvPr id="3" name="A Profile of Earthquake Risk in Canada:…">
            <a:extLst>
              <a:ext uri="{FF2B5EF4-FFF2-40B4-BE49-F238E27FC236}">
                <a16:creationId xmlns:a16="http://schemas.microsoft.com/office/drawing/2014/main" id="{D8ADAC5E-6EC3-45B6-A8C1-3A6B51631C28}"/>
              </a:ext>
            </a:extLst>
          </p:cNvPr>
          <p:cNvSpPr txBox="1"/>
          <p:nvPr/>
        </p:nvSpPr>
        <p:spPr>
          <a:xfrm>
            <a:off x="2165975" y="251463"/>
            <a:ext cx="22218025" cy="1708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kumimoji="0" lang="en-CA"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rPr>
              <a:t>Development of Provincial Critical Infrastructure Asset Database to Support National Critical Infrastructure Model (NCIM)</a:t>
            </a:r>
            <a:endParaRPr kumimoji="0"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graphicFrame>
        <p:nvGraphicFramePr>
          <p:cNvPr id="4" name="Table 3">
            <a:extLst>
              <a:ext uri="{FF2B5EF4-FFF2-40B4-BE49-F238E27FC236}">
                <a16:creationId xmlns:a16="http://schemas.microsoft.com/office/drawing/2014/main" id="{2D46EF74-D62E-42B0-BE2A-F46A31F9CE98}"/>
              </a:ext>
            </a:extLst>
          </p:cNvPr>
          <p:cNvGraphicFramePr>
            <a:graphicFrameLocks noGrp="1"/>
          </p:cNvGraphicFramePr>
          <p:nvPr/>
        </p:nvGraphicFramePr>
        <p:xfrm>
          <a:off x="3334870" y="6295940"/>
          <a:ext cx="16405411" cy="3870035"/>
        </p:xfrm>
        <a:graphic>
          <a:graphicData uri="http://schemas.openxmlformats.org/drawingml/2006/table">
            <a:tbl>
              <a:tblPr firstRow="1" firstCol="1" bandRow="1">
                <a:tableStyleId>{5940675A-B579-460E-94D1-54222C63F5DA}</a:tableStyleId>
              </a:tblPr>
              <a:tblGrid>
                <a:gridCol w="6351092">
                  <a:extLst>
                    <a:ext uri="{9D8B030D-6E8A-4147-A177-3AD203B41FA5}">
                      <a16:colId xmlns:a16="http://schemas.microsoft.com/office/drawing/2014/main" val="997777420"/>
                    </a:ext>
                  </a:extLst>
                </a:gridCol>
                <a:gridCol w="10054319">
                  <a:extLst>
                    <a:ext uri="{9D8B030D-6E8A-4147-A177-3AD203B41FA5}">
                      <a16:colId xmlns:a16="http://schemas.microsoft.com/office/drawing/2014/main" val="1237151138"/>
                    </a:ext>
                  </a:extLst>
                </a:gridCol>
              </a:tblGrid>
              <a:tr h="774007">
                <a:tc>
                  <a:txBody>
                    <a:bodyPr/>
                    <a:lstStyle/>
                    <a:p>
                      <a:pPr marL="0" lvl="2"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Energy and Utilities</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a:effectLst/>
                        </a:rPr>
                        <a:t>Information and Communications Technology</a:t>
                      </a:r>
                      <a:endParaRPr lang="en-CA" sz="3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797785"/>
                  </a:ext>
                </a:extLst>
              </a:tr>
              <a:tr h="774007">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Finance</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a:effectLst/>
                        </a:rPr>
                        <a:t>Health Care</a:t>
                      </a:r>
                      <a:endParaRPr lang="en-CA" sz="3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76368591"/>
                  </a:ext>
                </a:extLst>
              </a:tr>
              <a:tr h="774007">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Food</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Water</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9279100"/>
                  </a:ext>
                </a:extLst>
              </a:tr>
              <a:tr h="774007">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Transportation</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Safety</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0673528"/>
                  </a:ext>
                </a:extLst>
              </a:tr>
              <a:tr h="774007">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a:effectLst/>
                        </a:rPr>
                        <a:t>Government</a:t>
                      </a:r>
                      <a:endParaRPr lang="en-CA" sz="3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lvl="1" indent="0" algn="l">
                        <a:lnSpc>
                          <a:spcPct val="115000"/>
                        </a:lnSpc>
                        <a:spcBef>
                          <a:spcPts val="100"/>
                        </a:spcBef>
                        <a:spcAft>
                          <a:spcPts val="100"/>
                        </a:spcAft>
                        <a:buClr>
                          <a:srgbClr val="1F4E79"/>
                        </a:buClr>
                        <a:buFont typeface="Trebuchet MS" panose="020B0603020202020204" pitchFamily="34" charset="0"/>
                        <a:buNone/>
                        <a:tabLst>
                          <a:tab pos="228600" algn="l"/>
                          <a:tab pos="457200" algn="l"/>
                        </a:tabLst>
                      </a:pPr>
                      <a:r>
                        <a:rPr lang="en-US" sz="3600" dirty="0">
                          <a:effectLst/>
                        </a:rPr>
                        <a:t>Manufacturing</a:t>
                      </a:r>
                      <a:endParaRPr lang="en-CA" sz="3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26599894"/>
                  </a:ext>
                </a:extLst>
              </a:tr>
            </a:tbl>
          </a:graphicData>
        </a:graphic>
      </p:graphicFrame>
    </p:spTree>
    <p:extLst>
      <p:ext uri="{BB962C8B-B14F-4D97-AF65-F5344CB8AC3E}">
        <p14:creationId xmlns:p14="http://schemas.microsoft.com/office/powerpoint/2010/main" val="6777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ntain-landscape-2031539_1920.jpg" descr="mountain-landscape-2031539_1920.jpg">
            <a:extLst>
              <a:ext uri="{FF2B5EF4-FFF2-40B4-BE49-F238E27FC236}">
                <a16:creationId xmlns:a16="http://schemas.microsoft.com/office/drawing/2014/main" id="{598977FD-0CEB-454A-992B-6FB3CEE8595C}"/>
              </a:ext>
            </a:extLst>
          </p:cNvPr>
          <p:cNvPicPr>
            <a:picLocks noChangeAspect="1"/>
          </p:cNvPicPr>
          <p:nvPr/>
        </p:nvPicPr>
        <p:blipFill>
          <a:blip r:embed="rId3"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2" name="Rectangle 1">
            <a:extLst>
              <a:ext uri="{FF2B5EF4-FFF2-40B4-BE49-F238E27FC236}">
                <a16:creationId xmlns:a16="http://schemas.microsoft.com/office/drawing/2014/main" id="{8E224149-DE8D-0A4E-82F6-888A2F201AAA}"/>
              </a:ext>
            </a:extLst>
          </p:cNvPr>
          <p:cNvSpPr>
            <a:spLocks/>
          </p:cNvSpPr>
          <p:nvPr/>
        </p:nvSpPr>
        <p:spPr>
          <a:xfrm>
            <a:off x="2165975" y="2625897"/>
            <a:ext cx="20743049" cy="9494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indent="0" algn="l">
              <a:spcAft>
                <a:spcPts val="1200"/>
              </a:spcAft>
            </a:pPr>
            <a:r>
              <a:rPr lang="en-CA" sz="4400" b="1" dirty="0">
                <a:solidFill>
                  <a:schemeClr val="tx1"/>
                </a:solidFill>
              </a:rPr>
              <a:t>Spatial Vision Group contribution (2020):</a:t>
            </a:r>
          </a:p>
          <a:p>
            <a:pPr marL="342900" lvl="1" indent="-342900" algn="l">
              <a:spcAft>
                <a:spcPts val="1200"/>
              </a:spcAft>
              <a:buFont typeface="Arial" panose="020B0604020202020204" pitchFamily="34" charset="0"/>
              <a:buChar char="•"/>
            </a:pPr>
            <a:r>
              <a:rPr lang="en-CA" sz="3200" dirty="0">
                <a:solidFill>
                  <a:schemeClr val="tx1"/>
                </a:solidFill>
              </a:rPr>
              <a:t>Fully-attributed building stock for residential and commercial parcels within Metro Vancouver.</a:t>
            </a:r>
          </a:p>
          <a:p>
            <a:pPr marL="342900" lvl="1" indent="-342900" algn="l">
              <a:spcAft>
                <a:spcPts val="1200"/>
              </a:spcAft>
              <a:buFont typeface="Arial" panose="020B0604020202020204" pitchFamily="34" charset="0"/>
              <a:buChar char="•"/>
            </a:pPr>
            <a:r>
              <a:rPr lang="en-CA" sz="3200" dirty="0">
                <a:solidFill>
                  <a:schemeClr val="tx1"/>
                </a:solidFill>
              </a:rPr>
              <a:t>Building layers derived from a combination of 14 existing and new data sources (incl. assessment and location data from BC Assessment).</a:t>
            </a:r>
          </a:p>
          <a:p>
            <a:pPr marL="342900" indent="-342900" algn="l">
              <a:spcAft>
                <a:spcPts val="1200"/>
              </a:spcAft>
              <a:buFont typeface="Arial" panose="020B0604020202020204" pitchFamily="34" charset="0"/>
              <a:buChar char="•"/>
              <a:tabLst>
                <a:tab pos="360000" algn="l"/>
              </a:tabLst>
            </a:pPr>
            <a:r>
              <a:rPr lang="en-CA" sz="3200" dirty="0">
                <a:solidFill>
                  <a:schemeClr val="tx1"/>
                </a:solidFill>
              </a:rPr>
              <a:t>430k residential / 25k commercial buildings.</a:t>
            </a:r>
          </a:p>
          <a:p>
            <a:pPr marL="342900" indent="-342900" algn="l">
              <a:spcAft>
                <a:spcPts val="1200"/>
              </a:spcAft>
              <a:buFont typeface="Arial" panose="020B0604020202020204" pitchFamily="34" charset="0"/>
              <a:buChar char="•"/>
              <a:tabLst>
                <a:tab pos="360000" algn="l"/>
              </a:tabLst>
            </a:pPr>
            <a:r>
              <a:rPr lang="en-CA" sz="3200" dirty="0">
                <a:solidFill>
                  <a:schemeClr val="tx1"/>
                </a:solidFill>
              </a:rPr>
              <a:t>Key attributes link to NRCan’s ‘Municipal Building layer’ (133k buildings) and North American industry codes (NAICS).</a:t>
            </a:r>
          </a:p>
          <a:p>
            <a:pPr marL="342900" indent="-342900" algn="l">
              <a:spcAft>
                <a:spcPts val="3200"/>
              </a:spcAft>
              <a:buFont typeface="Arial" panose="020B0604020202020204" pitchFamily="34" charset="0"/>
              <a:buChar char="•"/>
            </a:pPr>
            <a:r>
              <a:rPr lang="en-CA" sz="3200" dirty="0">
                <a:solidFill>
                  <a:schemeClr val="tx1"/>
                </a:solidFill>
              </a:rPr>
              <a:t>Provides support for generation of multi-hazard model at building level.</a:t>
            </a:r>
          </a:p>
          <a:p>
            <a:pPr lvl="1" indent="0" algn="l">
              <a:spcAft>
                <a:spcPts val="3200"/>
              </a:spcAft>
            </a:pPr>
            <a:endParaRPr lang="en-CA" sz="4400" b="1" dirty="0">
              <a:solidFill>
                <a:schemeClr val="tx1"/>
              </a:solidFill>
            </a:endParaRPr>
          </a:p>
          <a:p>
            <a:pPr lvl="1" indent="0" algn="l">
              <a:spcAft>
                <a:spcPts val="1200"/>
              </a:spcAft>
            </a:pPr>
            <a:r>
              <a:rPr lang="en-CA" sz="4400" b="1" dirty="0">
                <a:solidFill>
                  <a:schemeClr val="tx1"/>
                </a:solidFill>
              </a:rPr>
              <a:t>NRCan contribution (2020):</a:t>
            </a:r>
          </a:p>
          <a:p>
            <a:pPr marL="342900" lvl="1" indent="-342900" algn="l">
              <a:spcAft>
                <a:spcPts val="1200"/>
              </a:spcAft>
              <a:buFont typeface="Arial" panose="020B0604020202020204" pitchFamily="34" charset="0"/>
              <a:buChar char="•"/>
            </a:pPr>
            <a:r>
              <a:rPr lang="en-CA" sz="3200" dirty="0">
                <a:solidFill>
                  <a:schemeClr val="tx1"/>
                </a:solidFill>
              </a:rPr>
              <a:t>Attribution of building construction type using machine learning.</a:t>
            </a:r>
          </a:p>
          <a:p>
            <a:pPr marL="342900" lvl="1" indent="-342900" algn="l">
              <a:spcAft>
                <a:spcPts val="1200"/>
              </a:spcAft>
              <a:buFont typeface="Arial" panose="020B0604020202020204" pitchFamily="34" charset="0"/>
              <a:buChar char="•"/>
            </a:pPr>
            <a:r>
              <a:rPr lang="en-CA" sz="3200" dirty="0">
                <a:solidFill>
                  <a:schemeClr val="tx1"/>
                </a:solidFill>
              </a:rPr>
              <a:t>Replacement value estimation.</a:t>
            </a:r>
          </a:p>
          <a:p>
            <a:pPr marL="342900" lvl="1" indent="-342900" algn="l">
              <a:spcAft>
                <a:spcPts val="1200"/>
              </a:spcAft>
              <a:buFont typeface="Arial" panose="020B0604020202020204" pitchFamily="34" charset="0"/>
              <a:buChar char="•"/>
            </a:pPr>
            <a:r>
              <a:rPr lang="en-CA" sz="3200" dirty="0">
                <a:solidFill>
                  <a:schemeClr val="tx1"/>
                </a:solidFill>
              </a:rPr>
              <a:t>Building population estimation (day-time, night-time, in-transit).</a:t>
            </a:r>
            <a:endParaRPr lang="en-CA" sz="2000" dirty="0">
              <a:solidFill>
                <a:schemeClr val="tx1"/>
              </a:solidFill>
            </a:endParaRPr>
          </a:p>
        </p:txBody>
      </p:sp>
      <p:sp>
        <p:nvSpPr>
          <p:cNvPr id="3" name="A Profile of Earthquake Risk in Canada:…">
            <a:extLst>
              <a:ext uri="{FF2B5EF4-FFF2-40B4-BE49-F238E27FC236}">
                <a16:creationId xmlns:a16="http://schemas.microsoft.com/office/drawing/2014/main" id="{D8ADAC5E-6EC3-45B6-A8C1-3A6B51631C28}"/>
              </a:ext>
            </a:extLst>
          </p:cNvPr>
          <p:cNvSpPr txBox="1"/>
          <p:nvPr/>
        </p:nvSpPr>
        <p:spPr>
          <a:xfrm>
            <a:off x="2165975" y="251463"/>
            <a:ext cx="22218025" cy="1708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kumimoji="0" lang="en-CA"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rPr>
              <a:t>Development of Comprehensive Regional Building Inventory for the Greater Metro Vancouver Region</a:t>
            </a:r>
            <a:endParaRPr kumimoji="0"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12991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mountain-landscape-2031539_1920.jpg" descr="mountain-landscape-2031539_1920.jpg">
            <a:extLst>
              <a:ext uri="{FF2B5EF4-FFF2-40B4-BE49-F238E27FC236}">
                <a16:creationId xmlns:a16="http://schemas.microsoft.com/office/drawing/2014/main" id="{E72C3F1F-E9DF-0444-94DA-2944EF4B2B32}"/>
              </a:ext>
            </a:extLst>
          </p:cNvPr>
          <p:cNvPicPr>
            <a:picLocks noChangeAspect="1"/>
          </p:cNvPicPr>
          <p:nvPr/>
        </p:nvPicPr>
        <p:blipFill>
          <a:blip r:embed="rId3" cstate="screen">
            <a:alphaModFix amt="1879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pic>
        <p:nvPicPr>
          <p:cNvPr id="19" name="Image" descr="Image">
            <a:extLst>
              <a:ext uri="{FF2B5EF4-FFF2-40B4-BE49-F238E27FC236}">
                <a16:creationId xmlns:a16="http://schemas.microsoft.com/office/drawing/2014/main" id="{46460C9A-F259-6B45-B373-5373268B4B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24" y="6663907"/>
            <a:ext cx="8008804" cy="2961356"/>
          </a:xfrm>
          <a:prstGeom prst="rect">
            <a:avLst/>
          </a:prstGeom>
          <a:ln w="12700">
            <a:miter lim="400000"/>
          </a:ln>
          <a:scene3d>
            <a:camera prst="orthographicFront">
              <a:rot lat="0" lon="0" rev="0"/>
            </a:camera>
            <a:lightRig rig="threePt" dir="t"/>
          </a:scene3d>
        </p:spPr>
      </p:pic>
      <p:pic>
        <p:nvPicPr>
          <p:cNvPr id="21" name="Image" descr="Image">
            <a:extLst>
              <a:ext uri="{FF2B5EF4-FFF2-40B4-BE49-F238E27FC236}">
                <a16:creationId xmlns:a16="http://schemas.microsoft.com/office/drawing/2014/main" id="{40C6B944-C92D-864F-B3B9-613E617C260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06633" y="2651756"/>
            <a:ext cx="8047735" cy="3180543"/>
          </a:xfrm>
          <a:prstGeom prst="rect">
            <a:avLst/>
          </a:prstGeom>
          <a:ln w="12700" cap="flat">
            <a:noFill/>
            <a:miter lim="400000"/>
          </a:ln>
          <a:effectLst/>
        </p:spPr>
      </p:pic>
      <p:sp>
        <p:nvSpPr>
          <p:cNvPr id="30" name="Built Environment">
            <a:extLst>
              <a:ext uri="{FF2B5EF4-FFF2-40B4-BE49-F238E27FC236}">
                <a16:creationId xmlns:a16="http://schemas.microsoft.com/office/drawing/2014/main" id="{B9C06201-FED9-6D47-B814-657E4B36EEED}"/>
              </a:ext>
            </a:extLst>
          </p:cNvPr>
          <p:cNvSpPr txBox="1"/>
          <p:nvPr/>
        </p:nvSpPr>
        <p:spPr>
          <a:xfrm>
            <a:off x="9119657" y="2916577"/>
            <a:ext cx="174727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spcBef>
                <a:spcPts val="0"/>
              </a:spcBef>
              <a:defRPr sz="3000" u="sng"/>
            </a:lvl1pPr>
          </a:lstStyle>
          <a:p>
            <a:r>
              <a:rPr lang="en-CA" dirty="0">
                <a:latin typeface="Helvetica Neue"/>
                <a:ea typeface="Helvetica Neue"/>
                <a:cs typeface="Helvetica Neue"/>
              </a:rPr>
              <a:t>Land Use</a:t>
            </a:r>
            <a:endParaRPr dirty="0">
              <a:latin typeface="Helvetica Neue"/>
              <a:ea typeface="Helvetica Neue"/>
              <a:cs typeface="Helvetica Neue"/>
            </a:endParaRPr>
          </a:p>
        </p:txBody>
      </p:sp>
      <p:pic>
        <p:nvPicPr>
          <p:cNvPr id="37" name="Image" descr="Image">
            <a:extLst>
              <a:ext uri="{FF2B5EF4-FFF2-40B4-BE49-F238E27FC236}">
                <a16:creationId xmlns:a16="http://schemas.microsoft.com/office/drawing/2014/main" id="{B33A59EA-70DF-6F45-BFFC-A63E6ED93D8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427970" y="5409615"/>
            <a:ext cx="1501927" cy="1422877"/>
          </a:xfrm>
          <a:prstGeom prst="rect">
            <a:avLst/>
          </a:prstGeom>
          <a:ln w="12700" cap="flat">
            <a:noFill/>
            <a:miter lim="400000"/>
          </a:ln>
          <a:effectLst/>
        </p:spPr>
      </p:pic>
      <p:pic>
        <p:nvPicPr>
          <p:cNvPr id="38" name="Image" descr="Image">
            <a:extLst>
              <a:ext uri="{FF2B5EF4-FFF2-40B4-BE49-F238E27FC236}">
                <a16:creationId xmlns:a16="http://schemas.microsoft.com/office/drawing/2014/main" id="{720EC7FB-F902-5548-BCDA-E2DB7C16559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438332" y="7873187"/>
            <a:ext cx="1365139" cy="1293289"/>
          </a:xfrm>
          <a:prstGeom prst="rect">
            <a:avLst/>
          </a:prstGeom>
          <a:ln w="12700" cap="flat">
            <a:noFill/>
            <a:miter lim="400000"/>
          </a:ln>
          <a:effectLst/>
        </p:spPr>
      </p:pic>
      <p:pic>
        <p:nvPicPr>
          <p:cNvPr id="39" name="Image" descr="Image">
            <a:extLst>
              <a:ext uri="{FF2B5EF4-FFF2-40B4-BE49-F238E27FC236}">
                <a16:creationId xmlns:a16="http://schemas.microsoft.com/office/drawing/2014/main" id="{F534C564-6D4D-0E4D-8183-2303773A9A2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2427970" y="10301735"/>
            <a:ext cx="1352598" cy="1281411"/>
          </a:xfrm>
          <a:prstGeom prst="rect">
            <a:avLst/>
          </a:prstGeom>
          <a:ln w="12700" cap="flat">
            <a:noFill/>
            <a:miter lim="400000"/>
          </a:ln>
          <a:effectLst/>
        </p:spPr>
      </p:pic>
      <p:sp>
        <p:nvSpPr>
          <p:cNvPr id="40" name="Building Type">
            <a:extLst>
              <a:ext uri="{FF2B5EF4-FFF2-40B4-BE49-F238E27FC236}">
                <a16:creationId xmlns:a16="http://schemas.microsoft.com/office/drawing/2014/main" id="{44480526-1D50-854A-8846-D492E37D53C0}"/>
              </a:ext>
            </a:extLst>
          </p:cNvPr>
          <p:cNvSpPr txBox="1"/>
          <p:nvPr/>
        </p:nvSpPr>
        <p:spPr>
          <a:xfrm>
            <a:off x="14215359" y="5576430"/>
            <a:ext cx="9554512" cy="10874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lnSpc>
                <a:spcPct val="100000"/>
              </a:lnSpc>
              <a:spcBef>
                <a:spcPts val="0"/>
              </a:spcBef>
              <a:defRPr sz="1600">
                <a:solidFill>
                  <a:srgbClr val="D5D5D5"/>
                </a:solidFill>
              </a:defRPr>
            </a:lvl1pPr>
          </a:lstStyle>
          <a:p>
            <a:pPr algn="l"/>
            <a:r>
              <a:rPr lang="en-CA" sz="3200" dirty="0">
                <a:latin typeface="Helvetica Neue"/>
                <a:ea typeface="Helvetica Neue"/>
                <a:cs typeface="Helvetica Neue"/>
              </a:rPr>
              <a:t>Building Location; Occupancy; Construction Type; Age; Number of Stories; Finished Floor Area  </a:t>
            </a:r>
            <a:endParaRPr sz="3200" dirty="0">
              <a:latin typeface="Helvetica Neue"/>
              <a:ea typeface="Helvetica Neue"/>
              <a:cs typeface="Helvetica Neue"/>
            </a:endParaRPr>
          </a:p>
        </p:txBody>
      </p:sp>
      <p:pic>
        <p:nvPicPr>
          <p:cNvPr id="4098" name="Picture 2" descr="Downtown Vancouver remains Canada&amp;#39;s most expensive neighbourhood: Century  21 - Real Estate | Business in Vancouver">
            <a:extLst>
              <a:ext uri="{FF2B5EF4-FFF2-40B4-BE49-F238E27FC236}">
                <a16:creationId xmlns:a16="http://schemas.microsoft.com/office/drawing/2014/main" id="{37511C85-71A0-A649-A790-F9C4259B81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684" r="15962"/>
          <a:stretch/>
        </p:blipFill>
        <p:spPr bwMode="auto">
          <a:xfrm>
            <a:off x="480307" y="2174368"/>
            <a:ext cx="11242409" cy="9316248"/>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45" name="Building Portfolio">
            <a:extLst>
              <a:ext uri="{FF2B5EF4-FFF2-40B4-BE49-F238E27FC236}">
                <a16:creationId xmlns:a16="http://schemas.microsoft.com/office/drawing/2014/main" id="{8D576685-BB38-5A4C-A790-FC8ED34C0766}"/>
              </a:ext>
            </a:extLst>
          </p:cNvPr>
          <p:cNvSpPr txBox="1"/>
          <p:nvPr/>
        </p:nvSpPr>
        <p:spPr>
          <a:xfrm>
            <a:off x="12200682" y="1862536"/>
            <a:ext cx="207108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spcBef>
                <a:spcPts val="0"/>
              </a:spcBef>
              <a:defRPr sz="3000" u="sng"/>
            </a:lvl1pPr>
          </a:lstStyle>
          <a:p>
            <a:r>
              <a:rPr lang="en-CA" sz="4000" dirty="0" err="1">
                <a:latin typeface="Helvetica Neue"/>
                <a:ea typeface="Helvetica Neue"/>
                <a:cs typeface="Helvetica Neue"/>
              </a:rPr>
              <a:t>Landuse</a:t>
            </a:r>
            <a:endParaRPr sz="4000" dirty="0">
              <a:latin typeface="Helvetica Neue"/>
              <a:ea typeface="Helvetica Neue"/>
              <a:cs typeface="Helvetica Neue"/>
            </a:endParaRPr>
          </a:p>
        </p:txBody>
      </p:sp>
      <p:pic>
        <p:nvPicPr>
          <p:cNvPr id="60" name="Image" descr="Image">
            <a:extLst>
              <a:ext uri="{FF2B5EF4-FFF2-40B4-BE49-F238E27FC236}">
                <a16:creationId xmlns:a16="http://schemas.microsoft.com/office/drawing/2014/main" id="{66D20BD6-E773-CF4A-83EF-C878DF7A2555}"/>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2502975" y="2817673"/>
            <a:ext cx="1426922" cy="1307189"/>
          </a:xfrm>
          <a:prstGeom prst="rect">
            <a:avLst/>
          </a:prstGeom>
          <a:ln w="12700" cap="flat">
            <a:solidFill>
              <a:srgbClr val="FFFFFF"/>
            </a:solidFill>
            <a:prstDash val="solid"/>
            <a:miter lim="400000"/>
          </a:ln>
          <a:effectLst/>
        </p:spPr>
      </p:pic>
      <p:sp>
        <p:nvSpPr>
          <p:cNvPr id="66" name="Building Portfolio">
            <a:extLst>
              <a:ext uri="{FF2B5EF4-FFF2-40B4-BE49-F238E27FC236}">
                <a16:creationId xmlns:a16="http://schemas.microsoft.com/office/drawing/2014/main" id="{27B4F4BA-5A6B-8344-B6E8-BE47176B653B}"/>
              </a:ext>
            </a:extLst>
          </p:cNvPr>
          <p:cNvSpPr txBox="1"/>
          <p:nvPr/>
        </p:nvSpPr>
        <p:spPr>
          <a:xfrm>
            <a:off x="12200682" y="4691059"/>
            <a:ext cx="4446731"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spcBef>
                <a:spcPts val="0"/>
              </a:spcBef>
              <a:defRPr sz="3000" u="sng"/>
            </a:lvl1pPr>
          </a:lstStyle>
          <a:p>
            <a:r>
              <a:rPr lang="en-CA" sz="4000" dirty="0" err="1">
                <a:latin typeface="Helvetica Neue"/>
                <a:ea typeface="Helvetica Neue"/>
                <a:cs typeface="Helvetica Neue"/>
              </a:rPr>
              <a:t>Builiding</a:t>
            </a:r>
            <a:r>
              <a:rPr lang="en-CA" sz="4000" dirty="0">
                <a:latin typeface="Helvetica Neue"/>
                <a:ea typeface="Helvetica Neue"/>
                <a:cs typeface="Helvetica Neue"/>
              </a:rPr>
              <a:t> Attributes</a:t>
            </a:r>
            <a:endParaRPr sz="4000" dirty="0">
              <a:latin typeface="Helvetica Neue"/>
              <a:ea typeface="Helvetica Neue"/>
              <a:cs typeface="Helvetica Neue"/>
            </a:endParaRPr>
          </a:p>
        </p:txBody>
      </p:sp>
      <p:sp>
        <p:nvSpPr>
          <p:cNvPr id="67" name="Building Type">
            <a:extLst>
              <a:ext uri="{FF2B5EF4-FFF2-40B4-BE49-F238E27FC236}">
                <a16:creationId xmlns:a16="http://schemas.microsoft.com/office/drawing/2014/main" id="{6E453F3B-D582-E34C-8F00-5499A0AD61BC}"/>
              </a:ext>
            </a:extLst>
          </p:cNvPr>
          <p:cNvSpPr txBox="1"/>
          <p:nvPr/>
        </p:nvSpPr>
        <p:spPr>
          <a:xfrm>
            <a:off x="14215358" y="2895282"/>
            <a:ext cx="8196124" cy="10874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lnSpc>
                <a:spcPct val="100000"/>
              </a:lnSpc>
              <a:spcBef>
                <a:spcPts val="0"/>
              </a:spcBef>
              <a:defRPr sz="1600">
                <a:solidFill>
                  <a:srgbClr val="D5D5D5"/>
                </a:solidFill>
              </a:defRPr>
            </a:lvl1pPr>
          </a:lstStyle>
          <a:p>
            <a:pPr algn="l"/>
            <a:r>
              <a:rPr lang="en-CA" sz="3200" dirty="0">
                <a:latin typeface="Helvetica Neue"/>
                <a:ea typeface="Helvetica Neue"/>
                <a:cs typeface="Helvetica Neue"/>
              </a:rPr>
              <a:t>Residential low-, medium-, high-density; Commercial-Industrial; Mixed Use; Rural</a:t>
            </a:r>
            <a:endParaRPr sz="3200" dirty="0">
              <a:latin typeface="Helvetica Neue"/>
              <a:ea typeface="Helvetica Neue"/>
              <a:cs typeface="Helvetica Neue"/>
            </a:endParaRPr>
          </a:p>
        </p:txBody>
      </p:sp>
      <p:sp>
        <p:nvSpPr>
          <p:cNvPr id="69" name="Building Type">
            <a:extLst>
              <a:ext uri="{FF2B5EF4-FFF2-40B4-BE49-F238E27FC236}">
                <a16:creationId xmlns:a16="http://schemas.microsoft.com/office/drawing/2014/main" id="{658DF552-4611-7A43-8248-44AC0C4593FD}"/>
              </a:ext>
            </a:extLst>
          </p:cNvPr>
          <p:cNvSpPr txBox="1"/>
          <p:nvPr/>
        </p:nvSpPr>
        <p:spPr>
          <a:xfrm>
            <a:off x="14215359" y="8376715"/>
            <a:ext cx="8196124" cy="595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lnSpc>
                <a:spcPct val="100000"/>
              </a:lnSpc>
              <a:spcBef>
                <a:spcPts val="0"/>
              </a:spcBef>
              <a:defRPr sz="1600">
                <a:solidFill>
                  <a:srgbClr val="D5D5D5"/>
                </a:solidFill>
              </a:defRPr>
            </a:lvl1pPr>
          </a:lstStyle>
          <a:p>
            <a:pPr algn="l"/>
            <a:r>
              <a:rPr lang="en-CA" sz="3200" dirty="0">
                <a:latin typeface="Helvetica Neue"/>
                <a:ea typeface="Helvetica Neue"/>
                <a:cs typeface="Helvetica Neue"/>
              </a:rPr>
              <a:t>Day-time, Night-time, In-Transit Occupants</a:t>
            </a:r>
            <a:endParaRPr sz="3200" dirty="0">
              <a:latin typeface="Helvetica Neue"/>
              <a:ea typeface="Helvetica Neue"/>
              <a:cs typeface="Helvetica Neue"/>
            </a:endParaRPr>
          </a:p>
        </p:txBody>
      </p:sp>
      <p:sp>
        <p:nvSpPr>
          <p:cNvPr id="70" name="Building Portfolio">
            <a:extLst>
              <a:ext uri="{FF2B5EF4-FFF2-40B4-BE49-F238E27FC236}">
                <a16:creationId xmlns:a16="http://schemas.microsoft.com/office/drawing/2014/main" id="{BBA42F35-7701-3644-AA1B-E858C6B1B257}"/>
              </a:ext>
            </a:extLst>
          </p:cNvPr>
          <p:cNvSpPr txBox="1"/>
          <p:nvPr/>
        </p:nvSpPr>
        <p:spPr>
          <a:xfrm>
            <a:off x="12200682" y="7106183"/>
            <a:ext cx="496930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spcBef>
                <a:spcPts val="0"/>
              </a:spcBef>
              <a:defRPr sz="3000" u="sng"/>
            </a:lvl1pPr>
          </a:lstStyle>
          <a:p>
            <a:r>
              <a:rPr lang="en-CA" sz="4000" dirty="0">
                <a:latin typeface="Helvetica Neue"/>
                <a:ea typeface="Helvetica Neue"/>
                <a:cs typeface="Helvetica Neue"/>
              </a:rPr>
              <a:t>Population Dynamics</a:t>
            </a:r>
            <a:endParaRPr sz="4000" dirty="0">
              <a:latin typeface="Helvetica Neue"/>
              <a:ea typeface="Helvetica Neue"/>
              <a:cs typeface="Helvetica Neue"/>
            </a:endParaRPr>
          </a:p>
        </p:txBody>
      </p:sp>
      <p:sp>
        <p:nvSpPr>
          <p:cNvPr id="72" name="Building Type">
            <a:extLst>
              <a:ext uri="{FF2B5EF4-FFF2-40B4-BE49-F238E27FC236}">
                <a16:creationId xmlns:a16="http://schemas.microsoft.com/office/drawing/2014/main" id="{AD94133E-426F-1347-8B25-330ABA386A9C}"/>
              </a:ext>
            </a:extLst>
          </p:cNvPr>
          <p:cNvSpPr txBox="1"/>
          <p:nvPr/>
        </p:nvSpPr>
        <p:spPr>
          <a:xfrm>
            <a:off x="14215358" y="10532668"/>
            <a:ext cx="8196124" cy="10874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lnSpc>
                <a:spcPct val="100000"/>
              </a:lnSpc>
              <a:spcBef>
                <a:spcPts val="0"/>
              </a:spcBef>
              <a:defRPr sz="1600">
                <a:solidFill>
                  <a:srgbClr val="D5D5D5"/>
                </a:solidFill>
              </a:defRPr>
            </a:lvl1pPr>
          </a:lstStyle>
          <a:p>
            <a:pPr algn="l"/>
            <a:r>
              <a:rPr lang="en-CA" sz="3200" dirty="0">
                <a:latin typeface="Helvetica Neue"/>
                <a:ea typeface="Helvetica Neue"/>
                <a:cs typeface="Helvetica Neue"/>
              </a:rPr>
              <a:t>Structural and Non-Structural Components; Contents; Retrofit Costs</a:t>
            </a:r>
            <a:endParaRPr sz="3200" dirty="0">
              <a:latin typeface="Helvetica Neue"/>
              <a:ea typeface="Helvetica Neue"/>
              <a:cs typeface="Helvetica Neue"/>
            </a:endParaRPr>
          </a:p>
        </p:txBody>
      </p:sp>
      <p:sp>
        <p:nvSpPr>
          <p:cNvPr id="73" name="Building Portfolio">
            <a:extLst>
              <a:ext uri="{FF2B5EF4-FFF2-40B4-BE49-F238E27FC236}">
                <a16:creationId xmlns:a16="http://schemas.microsoft.com/office/drawing/2014/main" id="{6E8959F5-CD4C-5A4D-85D2-E88DD28C1802}"/>
              </a:ext>
            </a:extLst>
          </p:cNvPr>
          <p:cNvSpPr txBox="1"/>
          <p:nvPr/>
        </p:nvSpPr>
        <p:spPr>
          <a:xfrm>
            <a:off x="12200682" y="9482943"/>
            <a:ext cx="654826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spcBef>
                <a:spcPts val="0"/>
              </a:spcBef>
              <a:defRPr sz="3000" u="sng"/>
            </a:lvl1pPr>
          </a:lstStyle>
          <a:p>
            <a:r>
              <a:rPr lang="en-CA" sz="4000" dirty="0">
                <a:latin typeface="Helvetica Neue"/>
                <a:ea typeface="Helvetica Neue"/>
                <a:cs typeface="Helvetica Neue"/>
              </a:rPr>
              <a:t>Building Replacement Value</a:t>
            </a:r>
            <a:endParaRPr sz="4000" dirty="0">
              <a:latin typeface="Helvetica Neue"/>
              <a:ea typeface="Helvetica Neue"/>
              <a:cs typeface="Helvetica Neue"/>
            </a:endParaRPr>
          </a:p>
        </p:txBody>
      </p:sp>
      <p:sp>
        <p:nvSpPr>
          <p:cNvPr id="75" name="A Profile of Earthquake Risk in Canada:…">
            <a:extLst>
              <a:ext uri="{FF2B5EF4-FFF2-40B4-BE49-F238E27FC236}">
                <a16:creationId xmlns:a16="http://schemas.microsoft.com/office/drawing/2014/main" id="{B881BC47-CC18-CC4D-9467-23B2DF7420EE}"/>
              </a:ext>
            </a:extLst>
          </p:cNvPr>
          <p:cNvSpPr txBox="1"/>
          <p:nvPr/>
        </p:nvSpPr>
        <p:spPr>
          <a:xfrm>
            <a:off x="2165975" y="251463"/>
            <a:ext cx="22218025" cy="946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marL="0" marR="0" lvl="0" indent="0" algn="l" defTabSz="1828800" rtl="0" eaLnBrk="1" fontAlgn="auto" latinLnBrk="0" hangingPunct="0">
              <a:lnSpc>
                <a:spcPct val="90000"/>
              </a:lnSpc>
              <a:spcBef>
                <a:spcPts val="0"/>
              </a:spcBef>
              <a:spcAft>
                <a:spcPts val="0"/>
              </a:spcAft>
              <a:buClrTx/>
              <a:buSzTx/>
              <a:buFontTx/>
              <a:buNone/>
              <a:tabLst/>
              <a:defRPr sz="7200"/>
            </a:pPr>
            <a:r>
              <a:rPr kumimoji="0" lang="en-CA"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rPr>
              <a:t>Building Inventory Attribute Summary</a:t>
            </a:r>
            <a:endParaRPr kumimoji="0" sz="5500" b="0" u="none" strike="noStrike" kern="0" cap="none" spc="0" normalizeH="0" baseline="0" noProof="0" dirty="0">
              <a:ln>
                <a:noFill/>
              </a:ln>
              <a:solidFill>
                <a:schemeClr val="tx1"/>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046685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84147"/>
            <a:ext cx="24384000" cy="12766883"/>
          </a:xfrm>
          <a:prstGeom prst="rect">
            <a:avLst/>
          </a:prstGeom>
          <a:ln w="12700">
            <a:miter lim="400000"/>
          </a:ln>
        </p:spPr>
      </p:pic>
      <p:sp>
        <p:nvSpPr>
          <p:cNvPr id="211" name="Rectangle"/>
          <p:cNvSpPr/>
          <p:nvPr/>
        </p:nvSpPr>
        <p:spPr>
          <a:xfrm>
            <a:off x="19391289" y="12700"/>
            <a:ext cx="4992711" cy="6239863"/>
          </a:xfrm>
          <a:prstGeom prst="rect">
            <a:avLst/>
          </a:prstGeom>
          <a:solidFill>
            <a:srgbClr val="FFFFFF">
              <a:alpha val="64970"/>
            </a:srgbClr>
          </a:solidFill>
          <a:ln w="12700">
            <a:solidFill>
              <a:srgbClr val="000000">
                <a:alpha val="64970"/>
              </a:srgbClr>
            </a:solidFill>
          </a:ln>
        </p:spPr>
        <p:txBody>
          <a:bodyPr lIns="50800" tIns="50800" rIns="50800" bIns="50800" anchor="ctr"/>
          <a:lstStyle/>
          <a:p>
            <a:endParaRPr/>
          </a:p>
        </p:txBody>
      </p:sp>
      <p:grpSp>
        <p:nvGrpSpPr>
          <p:cNvPr id="227" name="Group"/>
          <p:cNvGrpSpPr/>
          <p:nvPr/>
        </p:nvGrpSpPr>
        <p:grpSpPr>
          <a:xfrm>
            <a:off x="20079325" y="3316979"/>
            <a:ext cx="2061785" cy="2758681"/>
            <a:chOff x="87519" y="0"/>
            <a:chExt cx="2061784" cy="2758679"/>
          </a:xfrm>
        </p:grpSpPr>
        <p:pic>
          <p:nvPicPr>
            <p:cNvPr id="220"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519" y="0"/>
              <a:ext cx="799507" cy="799506"/>
            </a:xfrm>
            <a:prstGeom prst="rect">
              <a:avLst/>
            </a:prstGeom>
            <a:ln w="12700" cap="flat">
              <a:noFill/>
              <a:miter lim="400000"/>
            </a:ln>
            <a:effectLst/>
          </p:spPr>
        </p:pic>
        <p:sp>
          <p:nvSpPr>
            <p:cNvPr id="221" name="Critical Infrastructure"/>
            <p:cNvSpPr/>
            <p:nvPr/>
          </p:nvSpPr>
          <p:spPr>
            <a:xfrm>
              <a:off x="879302" y="39985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2600">
                  <a:solidFill>
                    <a:schemeClr val="accent1"/>
                  </a:solidFill>
                  <a:latin typeface="Helvetica Neue Medium"/>
                  <a:ea typeface="Helvetica Neue Medium"/>
                  <a:cs typeface="Helvetica Neue Medium"/>
                  <a:sym typeface="Helvetica Neue Medium"/>
                </a:defRPr>
              </a:lvl1pPr>
            </a:lstStyle>
            <a:p>
              <a:r>
                <a:rPr>
                  <a:solidFill>
                    <a:schemeClr val="bg1"/>
                  </a:solidFill>
                </a:rPr>
                <a:t>Critical Infrastructure </a:t>
              </a:r>
            </a:p>
          </p:txBody>
        </p:sp>
        <p:sp>
          <p:nvSpPr>
            <p:cNvPr id="222" name="Line"/>
            <p:cNvSpPr/>
            <p:nvPr/>
          </p:nvSpPr>
          <p:spPr>
            <a:xfrm>
              <a:off x="174228" y="1945879"/>
              <a:ext cx="626269" cy="1"/>
            </a:xfrm>
            <a:prstGeom prst="line">
              <a:avLst/>
            </a:prstGeom>
            <a:noFill/>
            <a:ln w="63500" cap="flat">
              <a:solidFill>
                <a:srgbClr val="FF0000"/>
              </a:solidFill>
              <a:prstDash val="solid"/>
              <a:round/>
            </a:ln>
            <a:effectLst/>
          </p:spPr>
          <p:txBody>
            <a:bodyPr wrap="square" lIns="45718" tIns="45718" rIns="45718" bIns="45718" numCol="1" anchor="t">
              <a:noAutofit/>
            </a:bodyPr>
            <a:lstStyle/>
            <a:p>
              <a:pPr>
                <a:defRPr>
                  <a:solidFill>
                    <a:srgbClr val="FFFFFF"/>
                  </a:solidFill>
                </a:defRPr>
              </a:pPr>
              <a:endParaRPr>
                <a:solidFill>
                  <a:schemeClr val="bg1"/>
                </a:solidFill>
              </a:endParaRPr>
            </a:p>
          </p:txBody>
        </p:sp>
        <p:sp>
          <p:nvSpPr>
            <p:cNvPr id="223" name="Essential Facilities…"/>
            <p:cNvSpPr/>
            <p:nvPr/>
          </p:nvSpPr>
          <p:spPr>
            <a:xfrm>
              <a:off x="878947" y="148867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spcBef>
                  <a:spcPts val="800"/>
                </a:spcBef>
                <a:defRPr sz="2000">
                  <a:latin typeface="Helvetica Neue Light"/>
                  <a:ea typeface="Helvetica Neue Light"/>
                  <a:cs typeface="Helvetica Neue Light"/>
                  <a:sym typeface="Helvetica Neue Light"/>
                </a:defRPr>
              </a:pPr>
              <a:endParaRPr dirty="0">
                <a:solidFill>
                  <a:schemeClr val="bg1"/>
                </a:solidFill>
              </a:endParaRPr>
            </a:p>
            <a:p>
              <a:pPr algn="l">
                <a:spcBef>
                  <a:spcPts val="800"/>
                </a:spcBef>
                <a:defRPr sz="2000">
                  <a:latin typeface="Helvetica Neue Light"/>
                  <a:ea typeface="Helvetica Neue Light"/>
                  <a:cs typeface="Helvetica Neue Light"/>
                  <a:sym typeface="Helvetica Neue Light"/>
                </a:defRPr>
              </a:pPr>
              <a:r>
                <a:rPr lang="en-CA" dirty="0">
                  <a:solidFill>
                    <a:schemeClr val="bg1"/>
                  </a:solidFill>
                </a:rPr>
                <a:t>Hospital</a:t>
              </a:r>
              <a:endParaRPr dirty="0">
                <a:solidFill>
                  <a:schemeClr val="bg1"/>
                </a:solidFill>
              </a:endParaRPr>
            </a:p>
            <a:p>
              <a:pPr algn="l">
                <a:spcBef>
                  <a:spcPts val="800"/>
                </a:spcBef>
                <a:defRPr sz="2000">
                  <a:latin typeface="Helvetica Neue Light"/>
                  <a:ea typeface="Helvetica Neue Light"/>
                  <a:cs typeface="Helvetica Neue Light"/>
                  <a:sym typeface="Helvetica Neue Light"/>
                </a:defRPr>
              </a:pPr>
              <a:r>
                <a:rPr lang="en-CA" dirty="0">
                  <a:solidFill>
                    <a:schemeClr val="bg1"/>
                  </a:solidFill>
                </a:rPr>
                <a:t>Essential Facility</a:t>
              </a:r>
              <a:endParaRPr dirty="0">
                <a:solidFill>
                  <a:schemeClr val="bg1"/>
                </a:solidFill>
              </a:endParaRPr>
            </a:p>
            <a:p>
              <a:pPr algn="l">
                <a:spcBef>
                  <a:spcPts val="800"/>
                </a:spcBef>
                <a:defRPr sz="2000">
                  <a:latin typeface="Helvetica Neue Light"/>
                  <a:ea typeface="Helvetica Neue Light"/>
                  <a:cs typeface="Helvetica Neue Light"/>
                  <a:sym typeface="Helvetica Neue Light"/>
                </a:defRPr>
              </a:pPr>
              <a:r>
                <a:rPr lang="en-CA" dirty="0">
                  <a:solidFill>
                    <a:schemeClr val="bg1"/>
                  </a:solidFill>
                </a:rPr>
                <a:t>Bridge</a:t>
              </a:r>
              <a:endParaRPr dirty="0">
                <a:solidFill>
                  <a:schemeClr val="bg1"/>
                </a:solidFill>
              </a:endParaRPr>
            </a:p>
            <a:p>
              <a:pPr algn="l">
                <a:spcBef>
                  <a:spcPts val="800"/>
                </a:spcBef>
                <a:defRPr sz="2000">
                  <a:latin typeface="Helvetica Neue Light"/>
                  <a:ea typeface="Helvetica Neue Light"/>
                  <a:cs typeface="Helvetica Neue Light"/>
                  <a:sym typeface="Helvetica Neue Light"/>
                </a:defRPr>
              </a:pPr>
              <a:r>
                <a:rPr dirty="0">
                  <a:solidFill>
                    <a:schemeClr val="bg1"/>
                  </a:solidFill>
                </a:rPr>
                <a:t>Transportation Systems</a:t>
              </a:r>
            </a:p>
          </p:txBody>
        </p:sp>
        <p:sp>
          <p:nvSpPr>
            <p:cNvPr id="224" name="Line"/>
            <p:cNvSpPr/>
            <p:nvPr/>
          </p:nvSpPr>
          <p:spPr>
            <a:xfrm>
              <a:off x="174228" y="2314179"/>
              <a:ext cx="626269" cy="1"/>
            </a:xfrm>
            <a:prstGeom prst="line">
              <a:avLst/>
            </a:prstGeom>
            <a:noFill/>
            <a:ln w="63500" cap="flat">
              <a:solidFill>
                <a:schemeClr val="accent4">
                  <a:lumMod val="75000"/>
                </a:schemeClr>
              </a:solidFill>
              <a:prstDash val="solid"/>
              <a:round/>
            </a:ln>
            <a:effectLst/>
          </p:spPr>
          <p:txBody>
            <a:bodyPr wrap="square" lIns="45718" tIns="45718" rIns="45718" bIns="45718" numCol="1" anchor="t">
              <a:noAutofit/>
            </a:bodyPr>
            <a:lstStyle/>
            <a:p>
              <a:pPr>
                <a:defRPr>
                  <a:solidFill>
                    <a:srgbClr val="FFFFFF"/>
                  </a:solidFill>
                </a:defRPr>
              </a:pPr>
              <a:endParaRPr>
                <a:solidFill>
                  <a:schemeClr val="bg1"/>
                </a:solidFill>
              </a:endParaRPr>
            </a:p>
          </p:txBody>
        </p:sp>
        <p:pic>
          <p:nvPicPr>
            <p:cNvPr id="226"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30385" y="873521"/>
              <a:ext cx="513825" cy="513825"/>
            </a:xfrm>
            <a:prstGeom prst="rect">
              <a:avLst/>
            </a:prstGeom>
            <a:ln w="12700" cap="flat">
              <a:noFill/>
              <a:miter lim="400000"/>
            </a:ln>
            <a:effectLst/>
          </p:spPr>
        </p:pic>
      </p:grpSp>
      <p:sp>
        <p:nvSpPr>
          <p:cNvPr id="228" name="LEGEND"/>
          <p:cNvSpPr txBox="1"/>
          <p:nvPr/>
        </p:nvSpPr>
        <p:spPr>
          <a:xfrm>
            <a:off x="20805096" y="115317"/>
            <a:ext cx="2165097"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535353"/>
                </a:solidFill>
                <a:latin typeface="Helvetica Neue Medium"/>
                <a:ea typeface="Helvetica Neue Medium"/>
                <a:cs typeface="Helvetica Neue Medium"/>
                <a:sym typeface="Helvetica Neue Medium"/>
              </a:defRPr>
            </a:lvl1pPr>
          </a:lstStyle>
          <a:p>
            <a:r>
              <a:t>LEGEND</a:t>
            </a:r>
          </a:p>
        </p:txBody>
      </p:sp>
      <p:sp>
        <p:nvSpPr>
          <p:cNvPr id="2" name="Rectangle 1">
            <a:extLst>
              <a:ext uri="{FF2B5EF4-FFF2-40B4-BE49-F238E27FC236}">
                <a16:creationId xmlns:a16="http://schemas.microsoft.com/office/drawing/2014/main" id="{1B4147E3-3568-A24C-A9E9-CBB526B72BFA}"/>
              </a:ext>
            </a:extLst>
          </p:cNvPr>
          <p:cNvSpPr/>
          <p:nvPr/>
        </p:nvSpPr>
        <p:spPr>
          <a:xfrm>
            <a:off x="7079486" y="12929996"/>
            <a:ext cx="11759951" cy="584775"/>
          </a:xfrm>
          <a:prstGeom prst="rect">
            <a:avLst/>
          </a:prstGeom>
        </p:spPr>
        <p:txBody>
          <a:bodyPr wrap="none">
            <a:spAutoFit/>
          </a:bodyPr>
          <a:lstStyle/>
          <a:p>
            <a:r>
              <a:rPr lang="en-CA" sz="3200" dirty="0">
                <a:solidFill>
                  <a:schemeClr val="tx1"/>
                </a:solidFill>
                <a:latin typeface="Helvetica Neue Light"/>
                <a:ea typeface="Helvetica Neue Light"/>
                <a:cs typeface="Helvetica Neue Light"/>
                <a:sym typeface="Helvetica Neue Light"/>
              </a:rPr>
              <a:t>Critical Infrastructure – transportation systems &amp; essential facilities</a:t>
            </a:r>
            <a:endParaRPr lang="en-US" sz="3200" dirty="0"/>
          </a:p>
        </p:txBody>
      </p:sp>
      <p:sp>
        <p:nvSpPr>
          <p:cNvPr id="5" name="Oval 4">
            <a:extLst>
              <a:ext uri="{FF2B5EF4-FFF2-40B4-BE49-F238E27FC236}">
                <a16:creationId xmlns:a16="http://schemas.microsoft.com/office/drawing/2014/main" id="{7C20E58D-54BE-1C42-A489-6FFDAD05E3E0}"/>
              </a:ext>
            </a:extLst>
          </p:cNvPr>
          <p:cNvSpPr/>
          <p:nvPr/>
        </p:nvSpPr>
        <p:spPr>
          <a:xfrm>
            <a:off x="20324280" y="4785238"/>
            <a:ext cx="261407" cy="282506"/>
          </a:xfrm>
          <a:prstGeom prst="ellipse">
            <a:avLst/>
          </a:prstGeom>
          <a:solidFill>
            <a:srgbClr val="FFFF00"/>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8559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4147"/>
            <a:ext cx="24384000" cy="12766883"/>
          </a:xfrm>
          <a:prstGeom prst="rect">
            <a:avLst/>
          </a:prstGeom>
          <a:ln w="12700">
            <a:miter lim="400000"/>
          </a:ln>
        </p:spPr>
      </p:pic>
      <p:pic>
        <p:nvPicPr>
          <p:cNvPr id="208"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84147"/>
            <a:ext cx="24384000" cy="12766883"/>
          </a:xfrm>
          <a:prstGeom prst="rect">
            <a:avLst/>
          </a:prstGeom>
          <a:ln w="12700">
            <a:miter lim="400000"/>
          </a:ln>
        </p:spPr>
      </p:pic>
      <p:sp>
        <p:nvSpPr>
          <p:cNvPr id="211" name="Rectangle"/>
          <p:cNvSpPr/>
          <p:nvPr/>
        </p:nvSpPr>
        <p:spPr>
          <a:xfrm>
            <a:off x="19391289" y="12700"/>
            <a:ext cx="4992711" cy="6239863"/>
          </a:xfrm>
          <a:prstGeom prst="rect">
            <a:avLst/>
          </a:prstGeom>
          <a:solidFill>
            <a:srgbClr val="FFFFFF">
              <a:alpha val="64970"/>
            </a:srgbClr>
          </a:solidFill>
          <a:ln w="12700">
            <a:solidFill>
              <a:srgbClr val="000000">
                <a:alpha val="64970"/>
              </a:srgbClr>
            </a:solidFill>
          </a:ln>
        </p:spPr>
        <p:txBody>
          <a:bodyPr lIns="50800" tIns="50800" rIns="50800" bIns="50800" anchor="ctr"/>
          <a:lstStyle/>
          <a:p>
            <a:endParaRPr/>
          </a:p>
        </p:txBody>
      </p:sp>
      <p:grpSp>
        <p:nvGrpSpPr>
          <p:cNvPr id="227" name="Group"/>
          <p:cNvGrpSpPr/>
          <p:nvPr/>
        </p:nvGrpSpPr>
        <p:grpSpPr>
          <a:xfrm>
            <a:off x="20079325" y="3316979"/>
            <a:ext cx="2061785" cy="2758681"/>
            <a:chOff x="87519" y="0"/>
            <a:chExt cx="2061784" cy="2758679"/>
          </a:xfrm>
        </p:grpSpPr>
        <p:pic>
          <p:nvPicPr>
            <p:cNvPr id="220"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519" y="0"/>
              <a:ext cx="799507" cy="799506"/>
            </a:xfrm>
            <a:prstGeom prst="rect">
              <a:avLst/>
            </a:prstGeom>
            <a:ln w="12700" cap="flat">
              <a:noFill/>
              <a:miter lim="400000"/>
            </a:ln>
            <a:effectLst/>
          </p:spPr>
        </p:pic>
        <p:sp>
          <p:nvSpPr>
            <p:cNvPr id="221" name="Critical Infrastructure"/>
            <p:cNvSpPr/>
            <p:nvPr/>
          </p:nvSpPr>
          <p:spPr>
            <a:xfrm>
              <a:off x="879302" y="39985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2600">
                  <a:solidFill>
                    <a:schemeClr val="accent1"/>
                  </a:solidFill>
                  <a:latin typeface="Helvetica Neue Medium"/>
                  <a:ea typeface="Helvetica Neue Medium"/>
                  <a:cs typeface="Helvetica Neue Medium"/>
                  <a:sym typeface="Helvetica Neue Medium"/>
                </a:defRPr>
              </a:lvl1pPr>
            </a:lstStyle>
            <a:p>
              <a:r>
                <a:rPr>
                  <a:solidFill>
                    <a:schemeClr val="bg1"/>
                  </a:solidFill>
                </a:rPr>
                <a:t>Critical Infrastructure </a:t>
              </a:r>
            </a:p>
          </p:txBody>
        </p:sp>
        <p:sp>
          <p:nvSpPr>
            <p:cNvPr id="222" name="Line"/>
            <p:cNvSpPr/>
            <p:nvPr/>
          </p:nvSpPr>
          <p:spPr>
            <a:xfrm>
              <a:off x="174228" y="1945879"/>
              <a:ext cx="626269" cy="1"/>
            </a:xfrm>
            <a:prstGeom prst="line">
              <a:avLst/>
            </a:prstGeom>
            <a:noFill/>
            <a:ln w="63500" cap="flat">
              <a:solidFill>
                <a:schemeClr val="accent1">
                  <a:satOff val="-42592"/>
                  <a:lumOff val="15882"/>
                </a:schemeClr>
              </a:solidFill>
              <a:prstDash val="solid"/>
              <a:round/>
            </a:ln>
            <a:effectLst/>
          </p:spPr>
          <p:txBody>
            <a:bodyPr wrap="square" lIns="45718" tIns="45718" rIns="45718" bIns="45718" numCol="1" anchor="t">
              <a:noAutofit/>
            </a:bodyPr>
            <a:lstStyle/>
            <a:p>
              <a:pPr>
                <a:defRPr>
                  <a:solidFill>
                    <a:srgbClr val="FFFFFF"/>
                  </a:solidFill>
                </a:defRPr>
              </a:pPr>
              <a:endParaRPr>
                <a:solidFill>
                  <a:schemeClr val="bg1"/>
                </a:solidFill>
              </a:endParaRPr>
            </a:p>
          </p:txBody>
        </p:sp>
        <p:sp>
          <p:nvSpPr>
            <p:cNvPr id="223" name="Essential Facilities…"/>
            <p:cNvSpPr/>
            <p:nvPr/>
          </p:nvSpPr>
          <p:spPr>
            <a:xfrm>
              <a:off x="878947" y="148867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spcBef>
                  <a:spcPts val="800"/>
                </a:spcBef>
                <a:defRPr sz="2000">
                  <a:latin typeface="Helvetica Neue Light"/>
                  <a:ea typeface="Helvetica Neue Light"/>
                  <a:cs typeface="Helvetica Neue Light"/>
                  <a:sym typeface="Helvetica Neue Light"/>
                </a:defRPr>
              </a:pPr>
              <a:endParaRPr dirty="0">
                <a:solidFill>
                  <a:schemeClr val="bg1"/>
                </a:solidFill>
              </a:endParaRPr>
            </a:p>
            <a:p>
              <a:pPr algn="l">
                <a:spcBef>
                  <a:spcPts val="800"/>
                </a:spcBef>
                <a:defRPr sz="2000">
                  <a:latin typeface="Helvetica Neue Light"/>
                  <a:ea typeface="Helvetica Neue Light"/>
                  <a:cs typeface="Helvetica Neue Light"/>
                  <a:sym typeface="Helvetica Neue Light"/>
                </a:defRPr>
              </a:pPr>
              <a:r>
                <a:rPr dirty="0">
                  <a:solidFill>
                    <a:schemeClr val="bg1"/>
                  </a:solidFill>
                </a:rPr>
                <a:t>Energy Systems</a:t>
              </a:r>
            </a:p>
            <a:p>
              <a:pPr algn="l">
                <a:spcBef>
                  <a:spcPts val="800"/>
                </a:spcBef>
                <a:defRPr sz="2000">
                  <a:latin typeface="Helvetica Neue Light"/>
                  <a:ea typeface="Helvetica Neue Light"/>
                  <a:cs typeface="Helvetica Neue Light"/>
                  <a:sym typeface="Helvetica Neue Light"/>
                </a:defRPr>
              </a:pPr>
              <a:r>
                <a:rPr dirty="0">
                  <a:solidFill>
                    <a:schemeClr val="bg1"/>
                  </a:solidFill>
                </a:rPr>
                <a:t>Water/Wastewater Systems</a:t>
              </a:r>
            </a:p>
          </p:txBody>
        </p:sp>
        <p:sp>
          <p:nvSpPr>
            <p:cNvPr id="225" name="Line"/>
            <p:cNvSpPr/>
            <p:nvPr/>
          </p:nvSpPr>
          <p:spPr>
            <a:xfrm>
              <a:off x="174228" y="1577578"/>
              <a:ext cx="626269" cy="1"/>
            </a:xfrm>
            <a:prstGeom prst="line">
              <a:avLst/>
            </a:prstGeom>
            <a:noFill/>
            <a:ln w="63500" cap="flat">
              <a:solidFill>
                <a:schemeClr val="accent4"/>
              </a:solidFill>
              <a:prstDash val="solid"/>
              <a:round/>
            </a:ln>
            <a:effectLst/>
          </p:spPr>
          <p:txBody>
            <a:bodyPr wrap="square" lIns="45718" tIns="45718" rIns="45718" bIns="45718" numCol="1" anchor="t">
              <a:noAutofit/>
            </a:bodyPr>
            <a:lstStyle/>
            <a:p>
              <a:pPr>
                <a:defRPr>
                  <a:solidFill>
                    <a:srgbClr val="FFFFFF"/>
                  </a:solidFill>
                </a:defRPr>
              </a:pPr>
              <a:endParaRPr>
                <a:solidFill>
                  <a:schemeClr val="bg1"/>
                </a:solidFill>
              </a:endParaRPr>
            </a:p>
          </p:txBody>
        </p:sp>
      </p:grpSp>
      <p:sp>
        <p:nvSpPr>
          <p:cNvPr id="24" name="Rectangle 23">
            <a:extLst>
              <a:ext uri="{FF2B5EF4-FFF2-40B4-BE49-F238E27FC236}">
                <a16:creationId xmlns:a16="http://schemas.microsoft.com/office/drawing/2014/main" id="{7EDCA253-99A4-D74C-AE5B-FB95EC9AB364}"/>
              </a:ext>
            </a:extLst>
          </p:cNvPr>
          <p:cNvSpPr/>
          <p:nvPr/>
        </p:nvSpPr>
        <p:spPr>
          <a:xfrm>
            <a:off x="10190111" y="12929996"/>
            <a:ext cx="5538697" cy="584775"/>
          </a:xfrm>
          <a:prstGeom prst="rect">
            <a:avLst/>
          </a:prstGeom>
        </p:spPr>
        <p:txBody>
          <a:bodyPr wrap="none">
            <a:spAutoFit/>
          </a:bodyPr>
          <a:lstStyle/>
          <a:p>
            <a:r>
              <a:rPr lang="en-CA" sz="3200" dirty="0">
                <a:solidFill>
                  <a:schemeClr val="tx1"/>
                </a:solidFill>
                <a:latin typeface="Helvetica Neue Light"/>
                <a:ea typeface="Helvetica Neue Light"/>
                <a:cs typeface="Helvetica Neue Light"/>
                <a:sym typeface="Helvetica Neue Light"/>
              </a:rPr>
              <a:t>Critical Infrastructure – utilities</a:t>
            </a:r>
            <a:endParaRPr lang="en-US" sz="3200" dirty="0"/>
          </a:p>
        </p:txBody>
      </p:sp>
    </p:spTree>
    <p:extLst>
      <p:ext uri="{BB962C8B-B14F-4D97-AF65-F5344CB8AC3E}">
        <p14:creationId xmlns:p14="http://schemas.microsoft.com/office/powerpoint/2010/main" val="572134129"/>
      </p:ext>
    </p:extLst>
  </p:cSld>
  <p:clrMapOvr>
    <a:masterClrMapping/>
  </p:clrMapOvr>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1603</TotalTime>
  <Words>726</Words>
  <Application>Microsoft Macintosh PowerPoint</Application>
  <PresentationFormat>Custom</PresentationFormat>
  <Paragraphs>112</Paragraphs>
  <Slides>12</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Arial</vt:lpstr>
      <vt:lpstr>Avenir Book</vt:lpstr>
      <vt:lpstr>Avenir Light</vt:lpstr>
      <vt:lpstr>Calibri</vt:lpstr>
      <vt:lpstr>Helvetica Neue</vt:lpstr>
      <vt:lpstr>Helvetica Neue Light</vt:lpstr>
      <vt:lpstr>Helvetica Neue Medium</vt:lpstr>
      <vt:lpstr>HelveticaNeueLT Std Bold</vt:lpstr>
      <vt:lpstr>Palatino Linotype</vt:lpstr>
      <vt:lpstr>Trebuchet MS</vt:lpstr>
      <vt:lpstr>20_BasicBlack</vt:lpstr>
      <vt:lpstr>21_BasicBlack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Philip LeSueur</cp:lastModifiedBy>
  <cp:revision>24</cp:revision>
  <dcterms:modified xsi:type="dcterms:W3CDTF">2021-06-25T15:13:26Z</dcterms:modified>
</cp:coreProperties>
</file>