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handoutMasterIdLst>
    <p:handoutMasterId r:id="rId10"/>
  </p:handoutMasterIdLst>
  <p:sldIdLst>
    <p:sldId id="256" r:id="rId2"/>
    <p:sldId id="558" r:id="rId3"/>
    <p:sldId id="559" r:id="rId4"/>
    <p:sldId id="573" r:id="rId5"/>
    <p:sldId id="561" r:id="rId6"/>
    <p:sldId id="578" r:id="rId7"/>
    <p:sldId id="577" r:id="rId8"/>
  </p:sldIdLst>
  <p:sldSz cx="12192000" cy="6858000"/>
  <p:notesSz cx="7315200" cy="9601200"/>
  <p:embeddedFontLst>
    <p:embeddedFont>
      <p:font typeface="Calibri" panose="020F0502020204030204" pitchFamily="34" charset="0"/>
      <p:regular r:id="rId11"/>
      <p:bold r:id="rId12"/>
      <p:italic r:id="rId13"/>
      <p:boldItalic r:id="rId14"/>
    </p:embeddedFont>
    <p:embeddedFont>
      <p:font typeface="Lato Medium" panose="020F0502020204030203" pitchFamily="34" charset="0"/>
      <p:regular r:id="rId15"/>
      <p:italic r:id="rId16"/>
    </p:embeddedFont>
    <p:embeddedFont>
      <p:font typeface="Whitney Black" pitchFamily="2" charset="0"/>
      <p:regular r:id="rId17"/>
      <p:bold r:id="rId18"/>
      <p:italic r:id="rId19"/>
      <p:boldItalic r:id="rId20"/>
    </p:embeddedFont>
    <p:embeddedFont>
      <p:font typeface="Whitney Bold" pitchFamily="2" charset="0"/>
      <p:regular r:id="rId21"/>
      <p:bold r:id="rId22"/>
      <p:italic r:id="rId23"/>
      <p:boldItalic r:id="rId24"/>
    </p:embeddedFont>
    <p:embeddedFont>
      <p:font typeface="Whitney Book" pitchFamily="2" charset="0"/>
      <p:regular r:id="rId25"/>
      <p:italic r:id="rId26"/>
    </p:embeddedFont>
    <p:embeddedFont>
      <p:font typeface="Whitney Light" pitchFamily="2" charset="0"/>
      <p:regular r:id="rId27"/>
      <p:italic r:id="rId28"/>
    </p:embeddedFont>
    <p:embeddedFont>
      <p:font typeface="Whitney Semibold" pitchFamily="2"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ay 1: Intro" id="{F91F5835-363F-4E46-8C24-1AB1CEF01704}">
          <p14:sldIdLst>
            <p14:sldId id="256"/>
          </p14:sldIdLst>
        </p14:section>
        <p14:section name="Risk Dynamics" id="{633EABAB-4F1E-4AE7-A3CF-A5BE7E6C6D88}">
          <p14:sldIdLst>
            <p14:sldId id="558"/>
            <p14:sldId id="559"/>
            <p14:sldId id="573"/>
            <p14:sldId id="561"/>
            <p14:sldId id="578"/>
            <p14:sldId id="5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64" userDrawn="1">
          <p15:clr>
            <a:srgbClr val="A4A3A4"/>
          </p15:clr>
        </p15:guide>
        <p15:guide id="4" pos="7416" userDrawn="1">
          <p15:clr>
            <a:srgbClr val="A4A3A4"/>
          </p15:clr>
        </p15:guide>
        <p15:guide id="5" orient="horz" pos="3720" userDrawn="1">
          <p15:clr>
            <a:srgbClr val="A4A3A4"/>
          </p15:clr>
        </p15:guide>
        <p15:guide id="6" orient="horz" pos="264" userDrawn="1">
          <p15:clr>
            <a:srgbClr val="A4A3A4"/>
          </p15:clr>
        </p15:guide>
        <p15:guide id="7" orient="horz" pos="3888" userDrawn="1">
          <p15:clr>
            <a:srgbClr val="A4A3A4"/>
          </p15:clr>
        </p15:guide>
        <p15:guide id="8" pos="3720" userDrawn="1">
          <p15:clr>
            <a:srgbClr val="A4A3A4"/>
          </p15:clr>
        </p15:guide>
        <p15:guide id="9" pos="39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an Reynolds" initials="RR" lastIdx="8" clrIdx="0">
    <p:extLst>
      <p:ext uri="{19B8F6BF-5375-455C-9EA6-DF929625EA0E}">
        <p15:presenceInfo xmlns:p15="http://schemas.microsoft.com/office/powerpoint/2012/main" userId="963629468346c497" providerId="Windows Live"/>
      </p:ext>
    </p:extLst>
  </p:cmAuthor>
  <p:cmAuthor id="2" name="Ryan Reynolds" initials="RR [2]" lastIdx="3" clrIdx="1">
    <p:extLst>
      <p:ext uri="{19B8F6BF-5375-455C-9EA6-DF929625EA0E}">
        <p15:presenceInfo xmlns:p15="http://schemas.microsoft.com/office/powerpoint/2012/main" userId="Ryan Reynold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145"/>
    <a:srgbClr val="BE6E76"/>
    <a:srgbClr val="CCCCCC"/>
    <a:srgbClr val="000A3E"/>
    <a:srgbClr val="332E01"/>
    <a:srgbClr val="4E382B"/>
    <a:srgbClr val="232001"/>
    <a:srgbClr val="2D2B0F"/>
    <a:srgbClr val="0C2344"/>
    <a:srgbClr val="D6DC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3" autoAdjust="0"/>
    <p:restoredTop sz="78944" autoAdjust="0"/>
  </p:normalViewPr>
  <p:slideViewPr>
    <p:cSldViewPr snapToGrid="0">
      <p:cViewPr varScale="1">
        <p:scale>
          <a:sx n="91" d="100"/>
          <a:sy n="91" d="100"/>
        </p:scale>
        <p:origin x="2088" y="192"/>
      </p:cViewPr>
      <p:guideLst>
        <p:guide orient="horz" pos="2160"/>
        <p:guide pos="3840"/>
        <p:guide pos="264"/>
        <p:guide pos="7416"/>
        <p:guide orient="horz" pos="3720"/>
        <p:guide orient="horz" pos="264"/>
        <p:guide orient="horz" pos="3888"/>
        <p:guide pos="3720"/>
        <p:guide pos="396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120" d="100"/>
          <a:sy n="120" d="100"/>
        </p:scale>
        <p:origin x="4592" y="84"/>
      </p:cViewPr>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21" Type="http://schemas.openxmlformats.org/officeDocument/2006/relationships/font" Target="fonts/font1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font" Target="fonts/font2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36" Type="http://schemas.openxmlformats.org/officeDocument/2006/relationships/theme" Target="theme/theme1.xml"/><Relationship Id="rId10" Type="http://schemas.openxmlformats.org/officeDocument/2006/relationships/handoutMaster" Target="handoutMasters/handoutMaster1.xml"/><Relationship Id="rId19" Type="http://schemas.openxmlformats.org/officeDocument/2006/relationships/font" Target="fonts/font9.fntdata"/><Relationship Id="rId31"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8E26EF-696B-4AE5-A003-9B341FAB66EE}"/>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3920378A-0E47-4823-9731-90F8BE9E7040}"/>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35675632-0B09-41F6-AE35-506189EBBDD6}" type="datetimeFigureOut">
              <a:rPr lang="en-CA" smtClean="0"/>
              <a:t>2021-06-24</a:t>
            </a:fld>
            <a:endParaRPr lang="en-CA"/>
          </a:p>
        </p:txBody>
      </p:sp>
      <p:sp>
        <p:nvSpPr>
          <p:cNvPr id="4" name="Footer Placeholder 3">
            <a:extLst>
              <a:ext uri="{FF2B5EF4-FFF2-40B4-BE49-F238E27FC236}">
                <a16:creationId xmlns:a16="http://schemas.microsoft.com/office/drawing/2014/main" id="{9CF43EEE-0A37-4C11-986C-DFCA1FDFF030}"/>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4895D777-C369-4FAD-9A7C-9A4B77B49B72}"/>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05C1E048-8A25-4586-A064-FC851AB97932}" type="slidenum">
              <a:rPr lang="en-CA" smtClean="0"/>
              <a:t>‹#›</a:t>
            </a:fld>
            <a:endParaRPr lang="en-CA"/>
          </a:p>
        </p:txBody>
      </p:sp>
    </p:spTree>
    <p:extLst>
      <p:ext uri="{BB962C8B-B14F-4D97-AF65-F5344CB8AC3E}">
        <p14:creationId xmlns:p14="http://schemas.microsoft.com/office/powerpoint/2010/main" val="3487927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350CC7A-3E9D-49C2-ADFE-417E75B3F085}" type="datetimeFigureOut">
              <a:rPr lang="en-CA" smtClean="0"/>
              <a:t>2021-06-24</a:t>
            </a:fld>
            <a:endParaRPr lang="en-CA"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CA"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CA"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F616689-9259-45CC-9579-CCD698342034}" type="slidenum">
              <a:rPr lang="en-CA" smtClean="0"/>
              <a:t>‹#›</a:t>
            </a:fld>
            <a:endParaRPr lang="en-CA" dirty="0"/>
          </a:p>
        </p:txBody>
      </p:sp>
    </p:spTree>
    <p:extLst>
      <p:ext uri="{BB962C8B-B14F-4D97-AF65-F5344CB8AC3E}">
        <p14:creationId xmlns:p14="http://schemas.microsoft.com/office/powerpoint/2010/main" val="185017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Thanks …</a:t>
            </a:r>
          </a:p>
          <a:p>
            <a:endParaRPr lang="en-CA" dirty="0"/>
          </a:p>
          <a:p>
            <a:r>
              <a:rPr lang="en-CA" dirty="0"/>
              <a:t>Today I’m going to talk about the first of three projects our team at UBC contributed to the pathways project, our work on Risk Dynamics Modelling.  </a:t>
            </a:r>
          </a:p>
          <a:p>
            <a:endParaRPr lang="en-CA" dirty="0"/>
          </a:p>
          <a:p>
            <a:r>
              <a:rPr lang="en-CA" i="1" dirty="0"/>
              <a:t>Completed in December 2019</a:t>
            </a:r>
          </a:p>
        </p:txBody>
      </p:sp>
      <p:sp>
        <p:nvSpPr>
          <p:cNvPr id="4" name="Slide Number Placeholder 3"/>
          <p:cNvSpPr>
            <a:spLocks noGrp="1"/>
          </p:cNvSpPr>
          <p:nvPr>
            <p:ph type="sldNum" sz="quarter" idx="5"/>
          </p:nvPr>
        </p:nvSpPr>
        <p:spPr/>
        <p:txBody>
          <a:bodyPr/>
          <a:lstStyle/>
          <a:p>
            <a:fld id="{9F616689-9259-45CC-9579-CCD698342034}" type="slidenum">
              <a:rPr lang="en-CA" smtClean="0"/>
              <a:t>1</a:t>
            </a:fld>
            <a:endParaRPr lang="en-CA" dirty="0"/>
          </a:p>
        </p:txBody>
      </p:sp>
    </p:spTree>
    <p:extLst>
      <p:ext uri="{BB962C8B-B14F-4D97-AF65-F5344CB8AC3E}">
        <p14:creationId xmlns:p14="http://schemas.microsoft.com/office/powerpoint/2010/main" val="1469311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Risk dynamics pertains to how the potential for disaster losses in an urban area may change over decadal timeframes. Disaster risk will transform over time in relation to factors such as population growth, land use change, new construction, building code improvements, etc. Over time, overall risk may increase or decrease, some types of losses may become more prominent, and the locations of risk “hotspots” may shift. Efforts to anticipate future risk must consider not only shifts in numerous individual factors but also their interactions. </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Cities are continually changing. Similar natural hazard events can cause different degrees and patterns of loss if they strike at different moments in a city’s history. Loss model results for today’s conditions may present an inaccurate and even misleading portrayal of potential losses in future years. If disaster mitigation policies and plans are made without accounting for future risk increases, for example, they may be unduly conservative and skewed in the direction of current-day conditions. Anticipating future risk trends and patterns can help to identify and better characterize the effectiveness of different risk reduction strategies.</a:t>
            </a:r>
          </a:p>
          <a:p>
            <a:endParaRPr lang="en-US" sz="1800" b="0" i="0" u="none" strike="noStrike" dirty="0">
              <a:solidFill>
                <a:srgbClr val="000000"/>
              </a:solidFill>
              <a:effectLst/>
              <a:latin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9F616689-9259-45CC-9579-CCD698342034}" type="slidenum">
              <a:rPr lang="en-CA" smtClean="0"/>
              <a:t>2</a:t>
            </a:fld>
            <a:endParaRPr lang="en-CA" dirty="0"/>
          </a:p>
        </p:txBody>
      </p:sp>
    </p:spTree>
    <p:extLst>
      <p:ext uri="{BB962C8B-B14F-4D97-AF65-F5344CB8AC3E}">
        <p14:creationId xmlns:p14="http://schemas.microsoft.com/office/powerpoint/2010/main" val="2468824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0000"/>
              </a:lnSpc>
              <a:spcAft>
                <a:spcPts val="2000"/>
              </a:spcAft>
            </a:pPr>
            <a:r>
              <a:rPr lang="en-CA" sz="1200" dirty="0">
                <a:solidFill>
                  <a:srgbClr val="002145"/>
                </a:solidFill>
              </a:rPr>
              <a:t>Our team partnered with </a:t>
            </a:r>
            <a:r>
              <a:rPr lang="en-CA" sz="1200" dirty="0">
                <a:solidFill>
                  <a:srgbClr val="002145"/>
                </a:solidFill>
                <a:highlight>
                  <a:srgbClr val="D6DCE5"/>
                </a:highlight>
                <a:latin typeface="Whitney Bold" pitchFamily="50" charset="0"/>
              </a:rPr>
              <a:t>Metro Vancouver</a:t>
            </a:r>
            <a:r>
              <a:rPr lang="en-CA" sz="1200" dirty="0">
                <a:solidFill>
                  <a:srgbClr val="002145"/>
                </a:solidFill>
              </a:rPr>
              <a:t> and </a:t>
            </a:r>
            <a:r>
              <a:rPr lang="en-CA" sz="1200" dirty="0">
                <a:solidFill>
                  <a:srgbClr val="002145"/>
                </a:solidFill>
                <a:highlight>
                  <a:srgbClr val="D6DCE5"/>
                </a:highlight>
                <a:latin typeface="Whitney Bold" pitchFamily="50" charset="0"/>
              </a:rPr>
              <a:t>Natural Resources Canada</a:t>
            </a:r>
            <a:r>
              <a:rPr lang="en-CA" sz="1200" dirty="0">
                <a:solidFill>
                  <a:srgbClr val="002145"/>
                </a:solidFill>
              </a:rPr>
              <a:t> (NRCan) to better understand how the way our neighbourhoods change over time is likely to affect earthquake impacts in the future. </a:t>
            </a:r>
          </a:p>
          <a:p>
            <a:pPr algn="just">
              <a:lnSpc>
                <a:spcPct val="110000"/>
              </a:lnSpc>
              <a:spcAft>
                <a:spcPts val="2000"/>
              </a:spcAft>
            </a:pPr>
            <a:endParaRPr lang="en-CA" sz="1200" dirty="0">
              <a:solidFill>
                <a:srgbClr val="002145"/>
              </a:solidFill>
            </a:endParaRPr>
          </a:p>
          <a:p>
            <a:pPr algn="just">
              <a:lnSpc>
                <a:spcPct val="110000"/>
              </a:lnSpc>
              <a:spcAft>
                <a:spcPts val="2000"/>
              </a:spcAft>
            </a:pPr>
            <a:r>
              <a:rPr lang="en-CA" sz="1200" dirty="0">
                <a:solidFill>
                  <a:srgbClr val="002145"/>
                </a:solidFill>
              </a:rPr>
              <a:t>To do this, we needed to explore </a:t>
            </a:r>
            <a:r>
              <a:rPr lang="en-CA" sz="1200" dirty="0">
                <a:solidFill>
                  <a:srgbClr val="002145"/>
                </a:solidFill>
                <a:highlight>
                  <a:srgbClr val="D6DCE5"/>
                </a:highlight>
                <a:latin typeface="Whitney Bold" pitchFamily="50" charset="0"/>
              </a:rPr>
              <a:t>how neighbourhoods in the region have changed over the past decade</a:t>
            </a:r>
            <a:r>
              <a:rPr lang="en-CA" sz="1200" dirty="0">
                <a:solidFill>
                  <a:srgbClr val="002145"/>
                </a:solidFill>
              </a:rPr>
              <a:t> to help us understand how they are likely to change in the decades ahead. Once we understand these changes, we can use today’s earthquake impact assessments to project how a future earthquake might impact a given neighbourhood. </a:t>
            </a:r>
          </a:p>
          <a:p>
            <a:pPr algn="just">
              <a:lnSpc>
                <a:spcPct val="110000"/>
              </a:lnSpc>
              <a:spcAft>
                <a:spcPts val="2000"/>
              </a:spcAft>
            </a:pPr>
            <a:endParaRPr lang="en-CA" sz="1200" dirty="0">
              <a:solidFill>
                <a:srgbClr val="002145"/>
              </a:solidFill>
            </a:endParaRPr>
          </a:p>
          <a:p>
            <a:pPr algn="just">
              <a:lnSpc>
                <a:spcPct val="110000"/>
              </a:lnSpc>
              <a:spcAft>
                <a:spcPts val="2000"/>
              </a:spcAft>
            </a:pPr>
            <a:r>
              <a:rPr lang="en-CA" sz="1200" dirty="0">
                <a:solidFill>
                  <a:srgbClr val="002145"/>
                </a:solidFill>
              </a:rPr>
              <a:t>For our work, we used Metro Vancouver’s </a:t>
            </a:r>
            <a:r>
              <a:rPr lang="en-CA" sz="1200" dirty="0">
                <a:solidFill>
                  <a:srgbClr val="002145"/>
                </a:solidFill>
                <a:highlight>
                  <a:srgbClr val="D6DCE5"/>
                </a:highlight>
                <a:latin typeface="Whitney Bold" pitchFamily="50" charset="0"/>
              </a:rPr>
              <a:t>2035 growth projections</a:t>
            </a:r>
            <a:r>
              <a:rPr lang="en-CA" sz="1200" dirty="0">
                <a:solidFill>
                  <a:srgbClr val="002145"/>
                </a:solidFill>
              </a:rPr>
              <a:t> and a </a:t>
            </a:r>
            <a:r>
              <a:rPr lang="en-CA" sz="1200" dirty="0">
                <a:solidFill>
                  <a:srgbClr val="002145"/>
                </a:solidFill>
                <a:highlight>
                  <a:srgbClr val="D6DCE5"/>
                </a:highlight>
                <a:latin typeface="Whitney Bold" pitchFamily="50" charset="0"/>
              </a:rPr>
              <a:t>M7.3 Georgia Strait earthquake</a:t>
            </a:r>
            <a:r>
              <a:rPr lang="en-CA" sz="1200" dirty="0">
                <a:solidFill>
                  <a:srgbClr val="002145"/>
                </a:solidFill>
              </a:rPr>
              <a:t> scenario produced by NRCan.</a:t>
            </a:r>
            <a:endParaRPr lang="en-CA" sz="1200" dirty="0">
              <a:solidFill>
                <a:srgbClr val="002145"/>
              </a:solidFill>
              <a:highlight>
                <a:srgbClr val="FFFF00"/>
              </a:highlight>
            </a:endParaRPr>
          </a:p>
        </p:txBody>
      </p:sp>
      <p:sp>
        <p:nvSpPr>
          <p:cNvPr id="4" name="Slide Number Placeholder 3"/>
          <p:cNvSpPr>
            <a:spLocks noGrp="1"/>
          </p:cNvSpPr>
          <p:nvPr>
            <p:ph type="sldNum" sz="quarter" idx="5"/>
          </p:nvPr>
        </p:nvSpPr>
        <p:spPr/>
        <p:txBody>
          <a:bodyPr/>
          <a:lstStyle/>
          <a:p>
            <a:fld id="{9F616689-9259-45CC-9579-CCD698342034}" type="slidenum">
              <a:rPr lang="en-CA" smtClean="0"/>
              <a:t>3</a:t>
            </a:fld>
            <a:endParaRPr lang="en-CA" dirty="0"/>
          </a:p>
        </p:txBody>
      </p:sp>
    </p:spTree>
    <p:extLst>
      <p:ext uri="{BB962C8B-B14F-4D97-AF65-F5344CB8AC3E}">
        <p14:creationId xmlns:p14="http://schemas.microsoft.com/office/powerpoint/2010/main" val="1510881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2145"/>
                </a:solidFill>
              </a:rPr>
              <a:t>Our team developed an eight-step process to explore how future hazard impacts might impact the Metro region in 2035.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002145"/>
              </a:solidFill>
            </a:endParaRPr>
          </a:p>
          <a:p>
            <a:pPr marL="173038" indent="-169863">
              <a:spcAft>
                <a:spcPts val="600"/>
              </a:spcAft>
              <a:buFont typeface="+mj-lt"/>
              <a:buAutoNum type="arabicPeriod"/>
            </a:pPr>
            <a:r>
              <a:rPr lang="en-CA" sz="1200" dirty="0"/>
              <a:t>Establish baseline neighbourhood archetypes</a:t>
            </a:r>
          </a:p>
          <a:p>
            <a:pPr marL="173038" indent="-169863">
              <a:spcAft>
                <a:spcPts val="600"/>
              </a:spcAft>
              <a:buFont typeface="+mj-lt"/>
              <a:buAutoNum type="arabicPeriod"/>
            </a:pPr>
            <a:r>
              <a:rPr lang="en-CA" sz="1200" dirty="0"/>
              <a:t>Establish historic neighbourhood archetypes</a:t>
            </a:r>
          </a:p>
          <a:p>
            <a:pPr marL="173038" indent="-169863">
              <a:spcAft>
                <a:spcPts val="600"/>
              </a:spcAft>
              <a:buFont typeface="+mj-lt"/>
              <a:buAutoNum type="arabicPeriod"/>
            </a:pPr>
            <a:r>
              <a:rPr lang="en-CA" sz="1200" dirty="0"/>
              <a:t>Calculate change probability curves</a:t>
            </a:r>
          </a:p>
          <a:p>
            <a:pPr marL="173038" indent="-169863">
              <a:spcAft>
                <a:spcPts val="600"/>
              </a:spcAft>
              <a:buFont typeface="+mj-lt"/>
              <a:buAutoNum type="arabicPeriod"/>
            </a:pPr>
            <a:r>
              <a:rPr lang="en-CA" sz="1200" dirty="0"/>
              <a:t>Establish archetypes to baseline traffic analysis zones</a:t>
            </a:r>
          </a:p>
          <a:p>
            <a:pPr marL="173038" indent="-169863">
              <a:spcAft>
                <a:spcPts val="600"/>
              </a:spcAft>
              <a:buFont typeface="+mj-lt"/>
              <a:buAutoNum type="arabicPeriod"/>
            </a:pPr>
            <a:r>
              <a:rPr lang="en-CA" sz="1200" dirty="0"/>
              <a:t>Project future archetypes based on change probability curves</a:t>
            </a:r>
          </a:p>
          <a:p>
            <a:pPr marL="173038" indent="-169863">
              <a:spcAft>
                <a:spcPts val="600"/>
              </a:spcAft>
              <a:buFont typeface="+mj-lt"/>
              <a:buAutoNum type="arabicPeriod"/>
            </a:pPr>
            <a:r>
              <a:rPr lang="en-CA" sz="1200" dirty="0"/>
              <a:t>Baseline NRCan earthquake impact assessment</a:t>
            </a:r>
          </a:p>
          <a:p>
            <a:pPr marL="173038" indent="-169863">
              <a:spcAft>
                <a:spcPts val="600"/>
              </a:spcAft>
              <a:buFont typeface="+mj-lt"/>
              <a:buAutoNum type="arabicPeriod"/>
            </a:pPr>
            <a:r>
              <a:rPr lang="en-CA" sz="1200" dirty="0"/>
              <a:t>Establish earthquake impacts for traffic analysis zones</a:t>
            </a:r>
          </a:p>
          <a:p>
            <a:pPr marL="173038" indent="-169863">
              <a:spcAft>
                <a:spcPts val="600"/>
              </a:spcAft>
              <a:buFont typeface="+mj-lt"/>
              <a:buAutoNum type="arabicPeriod"/>
            </a:pPr>
            <a:r>
              <a:rPr lang="en-CA" sz="1200" dirty="0"/>
              <a:t>Project future earthquake impacts for future TAZ informed by  baseline hazard impacts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002145"/>
              </a:solidFill>
            </a:endParaRPr>
          </a:p>
        </p:txBody>
      </p:sp>
      <p:sp>
        <p:nvSpPr>
          <p:cNvPr id="4" name="Slide Number Placeholder 3"/>
          <p:cNvSpPr>
            <a:spLocks noGrp="1"/>
          </p:cNvSpPr>
          <p:nvPr>
            <p:ph type="sldNum" sz="quarter" idx="5"/>
          </p:nvPr>
        </p:nvSpPr>
        <p:spPr/>
        <p:txBody>
          <a:bodyPr/>
          <a:lstStyle/>
          <a:p>
            <a:fld id="{9F616689-9259-45CC-9579-CCD698342034}" type="slidenum">
              <a:rPr lang="en-CA" smtClean="0"/>
              <a:t>4</a:t>
            </a:fld>
            <a:endParaRPr lang="en-CA" dirty="0"/>
          </a:p>
        </p:txBody>
      </p:sp>
    </p:spTree>
    <p:extLst>
      <p:ext uri="{BB962C8B-B14F-4D97-AF65-F5344CB8AC3E}">
        <p14:creationId xmlns:p14="http://schemas.microsoft.com/office/powerpoint/2010/main" val="4266506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noProof="0" dirty="0">
                <a:solidFill>
                  <a:srgbClr val="002145"/>
                </a:solidFill>
              </a:rPr>
              <a:t>Established baseline neighbourhood archetypes from 2016 census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noProof="0" dirty="0">
                <a:solidFill>
                  <a:srgbClr val="002145"/>
                </a:solidFill>
              </a:rPr>
              <a:t>This work relied on understanding dwelling density,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noProof="0" dirty="0">
                <a:solidFill>
                  <a:srgbClr val="002145"/>
                </a:solidFill>
              </a:rPr>
              <a:t>the proportion of older dwellings,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noProof="0" dirty="0">
                <a:solidFill>
                  <a:srgbClr val="002145"/>
                </a:solidFill>
              </a:rPr>
              <a:t>The proportion of single-detached, multifamily, and apartment dwellings.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noProof="0" dirty="0">
              <a:solidFill>
                <a:srgbClr val="002145"/>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noProof="0" dirty="0">
              <a:solidFill>
                <a:srgbClr val="002145"/>
              </a:solidFill>
            </a:endParaRPr>
          </a:p>
        </p:txBody>
      </p:sp>
      <p:sp>
        <p:nvSpPr>
          <p:cNvPr id="4" name="Slide Number Placeholder 3"/>
          <p:cNvSpPr>
            <a:spLocks noGrp="1"/>
          </p:cNvSpPr>
          <p:nvPr>
            <p:ph type="sldNum" sz="quarter" idx="5"/>
          </p:nvPr>
        </p:nvSpPr>
        <p:spPr/>
        <p:txBody>
          <a:bodyPr/>
          <a:lstStyle/>
          <a:p>
            <a:fld id="{9F616689-9259-45CC-9579-CCD698342034}" type="slidenum">
              <a:rPr lang="en-CA" smtClean="0"/>
              <a:t>5</a:t>
            </a:fld>
            <a:endParaRPr lang="en-CA" dirty="0"/>
          </a:p>
        </p:txBody>
      </p:sp>
    </p:spTree>
    <p:extLst>
      <p:ext uri="{BB962C8B-B14F-4D97-AF65-F5344CB8AC3E}">
        <p14:creationId xmlns:p14="http://schemas.microsoft.com/office/powerpoint/2010/main" val="1919939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noProof="0" dirty="0">
              <a:solidFill>
                <a:srgbClr val="002145"/>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noProof="0" dirty="0">
              <a:solidFill>
                <a:srgbClr val="002145"/>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noProof="0" dirty="0">
              <a:solidFill>
                <a:srgbClr val="002145"/>
              </a:solidFill>
            </a:endParaRPr>
          </a:p>
        </p:txBody>
      </p:sp>
      <p:sp>
        <p:nvSpPr>
          <p:cNvPr id="4" name="Slide Number Placeholder 3"/>
          <p:cNvSpPr>
            <a:spLocks noGrp="1"/>
          </p:cNvSpPr>
          <p:nvPr>
            <p:ph type="sldNum" sz="quarter" idx="5"/>
          </p:nvPr>
        </p:nvSpPr>
        <p:spPr/>
        <p:txBody>
          <a:bodyPr/>
          <a:lstStyle/>
          <a:p>
            <a:fld id="{9F616689-9259-45CC-9579-CCD698342034}" type="slidenum">
              <a:rPr lang="en-CA" smtClean="0"/>
              <a:t>6</a:t>
            </a:fld>
            <a:endParaRPr lang="en-CA" dirty="0"/>
          </a:p>
        </p:txBody>
      </p:sp>
    </p:spTree>
    <p:extLst>
      <p:ext uri="{BB962C8B-B14F-4D97-AF65-F5344CB8AC3E}">
        <p14:creationId xmlns:p14="http://schemas.microsoft.com/office/powerpoint/2010/main" val="111361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noProof="0" dirty="0">
              <a:solidFill>
                <a:srgbClr val="002145"/>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noProof="0" dirty="0">
              <a:solidFill>
                <a:srgbClr val="002145"/>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noProof="0" dirty="0">
              <a:solidFill>
                <a:srgbClr val="002145"/>
              </a:solidFill>
            </a:endParaRPr>
          </a:p>
        </p:txBody>
      </p:sp>
      <p:sp>
        <p:nvSpPr>
          <p:cNvPr id="4" name="Slide Number Placeholder 3"/>
          <p:cNvSpPr>
            <a:spLocks noGrp="1"/>
          </p:cNvSpPr>
          <p:nvPr>
            <p:ph type="sldNum" sz="quarter" idx="5"/>
          </p:nvPr>
        </p:nvSpPr>
        <p:spPr/>
        <p:txBody>
          <a:bodyPr/>
          <a:lstStyle/>
          <a:p>
            <a:fld id="{9F616689-9259-45CC-9579-CCD698342034}" type="slidenum">
              <a:rPr lang="en-CA" smtClean="0"/>
              <a:t>7</a:t>
            </a:fld>
            <a:endParaRPr lang="en-CA" dirty="0"/>
          </a:p>
        </p:txBody>
      </p:sp>
    </p:spTree>
    <p:extLst>
      <p:ext uri="{BB962C8B-B14F-4D97-AF65-F5344CB8AC3E}">
        <p14:creationId xmlns:p14="http://schemas.microsoft.com/office/powerpoint/2010/main" val="1872290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64D68-108B-4D84-BA37-2460FBF4D3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C387B0C-0887-4922-8714-838E2C9375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416B38E-75A0-476B-A014-D47E5AF41EA9}"/>
              </a:ext>
            </a:extLst>
          </p:cNvPr>
          <p:cNvSpPr>
            <a:spLocks noGrp="1"/>
          </p:cNvSpPr>
          <p:nvPr>
            <p:ph type="dt" sz="half" idx="10"/>
          </p:nvPr>
        </p:nvSpPr>
        <p:spPr/>
        <p:txBody>
          <a:bodyPr/>
          <a:lstStyle/>
          <a:p>
            <a:fld id="{BF89B902-54B6-4A41-B427-288C0AE1A215}" type="datetime1">
              <a:rPr lang="en-CA" smtClean="0"/>
              <a:t>2021-06-24</a:t>
            </a:fld>
            <a:endParaRPr lang="en-CA" dirty="0"/>
          </a:p>
        </p:txBody>
      </p:sp>
      <p:sp>
        <p:nvSpPr>
          <p:cNvPr id="5" name="Footer Placeholder 4">
            <a:extLst>
              <a:ext uri="{FF2B5EF4-FFF2-40B4-BE49-F238E27FC236}">
                <a16:creationId xmlns:a16="http://schemas.microsoft.com/office/drawing/2014/main" id="{AA4C0A1F-0295-4B88-8B7C-7B7F28F6E1BC}"/>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71071F7A-0994-4CD6-BB29-84B4F8B298FF}"/>
              </a:ext>
            </a:extLst>
          </p:cNvPr>
          <p:cNvSpPr>
            <a:spLocks noGrp="1"/>
          </p:cNvSpPr>
          <p:nvPr>
            <p:ph type="sldNum" sz="quarter" idx="12"/>
          </p:nvPr>
        </p:nvSpPr>
        <p:spPr>
          <a:xfrm>
            <a:off x="8610600" y="6356350"/>
            <a:ext cx="2743200" cy="365125"/>
          </a:xfrm>
        </p:spPr>
        <p:txBody>
          <a:bodyPr/>
          <a:lstStyle>
            <a:lvl1pPr>
              <a:defRPr b="0">
                <a:latin typeface="Lato Medium" panose="020F0502020204030203" pitchFamily="34" charset="0"/>
                <a:ea typeface="Lato Medium" panose="020F0502020204030203" pitchFamily="34" charset="0"/>
                <a:cs typeface="Lato Medium" panose="020F0502020204030203" pitchFamily="34" charset="0"/>
              </a:defRPr>
            </a:lvl1pPr>
          </a:lstStyle>
          <a:p>
            <a:fld id="{FA97B039-07BC-4876-BEF7-4F2F2A65B430}" type="slidenum">
              <a:rPr lang="en-CA" smtClean="0"/>
              <a:pPr/>
              <a:t>‹#›</a:t>
            </a:fld>
            <a:endParaRPr lang="en-CA" dirty="0"/>
          </a:p>
        </p:txBody>
      </p:sp>
    </p:spTree>
    <p:extLst>
      <p:ext uri="{BB962C8B-B14F-4D97-AF65-F5344CB8AC3E}">
        <p14:creationId xmlns:p14="http://schemas.microsoft.com/office/powerpoint/2010/main" val="2756968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CEBBA-F1D5-4630-924D-A6362388457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7646A23-2D89-4C78-88A8-DDB6C9D015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FCBD2B6-5292-4761-843A-C1EA75496F8C}"/>
              </a:ext>
            </a:extLst>
          </p:cNvPr>
          <p:cNvSpPr>
            <a:spLocks noGrp="1"/>
          </p:cNvSpPr>
          <p:nvPr>
            <p:ph type="dt" sz="half" idx="10"/>
          </p:nvPr>
        </p:nvSpPr>
        <p:spPr/>
        <p:txBody>
          <a:bodyPr/>
          <a:lstStyle/>
          <a:p>
            <a:fld id="{A60FBEF9-4E9F-4185-85E2-A9134B8BADF4}" type="datetime1">
              <a:rPr lang="en-CA" smtClean="0"/>
              <a:t>2021-06-24</a:t>
            </a:fld>
            <a:endParaRPr lang="en-CA" dirty="0"/>
          </a:p>
        </p:txBody>
      </p:sp>
      <p:sp>
        <p:nvSpPr>
          <p:cNvPr id="5" name="Footer Placeholder 4">
            <a:extLst>
              <a:ext uri="{FF2B5EF4-FFF2-40B4-BE49-F238E27FC236}">
                <a16:creationId xmlns:a16="http://schemas.microsoft.com/office/drawing/2014/main" id="{ED471B9C-AB8B-4358-832F-DC7BDC8CABCC}"/>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FDCD8CC-0C56-4687-B3F6-23229C7D6EB5}"/>
              </a:ext>
            </a:extLst>
          </p:cNvPr>
          <p:cNvSpPr>
            <a:spLocks noGrp="1"/>
          </p:cNvSpPr>
          <p:nvPr>
            <p:ph type="sldNum" sz="quarter" idx="12"/>
          </p:nvPr>
        </p:nvSpPr>
        <p:spPr/>
        <p:txBody>
          <a:bodyPr/>
          <a:lstStyle/>
          <a:p>
            <a:fld id="{FA97B039-07BC-4876-BEF7-4F2F2A65B430}" type="slidenum">
              <a:rPr lang="en-CA" smtClean="0"/>
              <a:t>‹#›</a:t>
            </a:fld>
            <a:endParaRPr lang="en-CA" dirty="0"/>
          </a:p>
        </p:txBody>
      </p:sp>
    </p:spTree>
    <p:extLst>
      <p:ext uri="{BB962C8B-B14F-4D97-AF65-F5344CB8AC3E}">
        <p14:creationId xmlns:p14="http://schemas.microsoft.com/office/powerpoint/2010/main" val="715444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35E8FA-74D8-4A6D-965B-E74113A8AA4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6991483-00DE-4BFA-A39D-78287205304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77B10EA-1760-48D1-B58F-0036CB525C63}"/>
              </a:ext>
            </a:extLst>
          </p:cNvPr>
          <p:cNvSpPr>
            <a:spLocks noGrp="1"/>
          </p:cNvSpPr>
          <p:nvPr>
            <p:ph type="dt" sz="half" idx="10"/>
          </p:nvPr>
        </p:nvSpPr>
        <p:spPr/>
        <p:txBody>
          <a:bodyPr/>
          <a:lstStyle/>
          <a:p>
            <a:fld id="{DD4AD7DD-D7D7-4408-AD14-28492D7EA3A0}" type="datetime1">
              <a:rPr lang="en-CA" smtClean="0"/>
              <a:t>2021-06-24</a:t>
            </a:fld>
            <a:endParaRPr lang="en-CA" dirty="0"/>
          </a:p>
        </p:txBody>
      </p:sp>
      <p:sp>
        <p:nvSpPr>
          <p:cNvPr id="5" name="Footer Placeholder 4">
            <a:extLst>
              <a:ext uri="{FF2B5EF4-FFF2-40B4-BE49-F238E27FC236}">
                <a16:creationId xmlns:a16="http://schemas.microsoft.com/office/drawing/2014/main" id="{93A8EEF2-08C0-4C1F-8342-BB5E8E087325}"/>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19C1F7D9-0FAB-4844-AEB1-71236C33ADFE}"/>
              </a:ext>
            </a:extLst>
          </p:cNvPr>
          <p:cNvSpPr>
            <a:spLocks noGrp="1"/>
          </p:cNvSpPr>
          <p:nvPr>
            <p:ph type="sldNum" sz="quarter" idx="12"/>
          </p:nvPr>
        </p:nvSpPr>
        <p:spPr/>
        <p:txBody>
          <a:bodyPr/>
          <a:lstStyle/>
          <a:p>
            <a:fld id="{FA97B039-07BC-4876-BEF7-4F2F2A65B430}" type="slidenum">
              <a:rPr lang="en-CA" smtClean="0"/>
              <a:t>‹#›</a:t>
            </a:fld>
            <a:endParaRPr lang="en-CA" dirty="0"/>
          </a:p>
        </p:txBody>
      </p:sp>
    </p:spTree>
    <p:extLst>
      <p:ext uri="{BB962C8B-B14F-4D97-AF65-F5344CB8AC3E}">
        <p14:creationId xmlns:p14="http://schemas.microsoft.com/office/powerpoint/2010/main" val="69433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CC13A-658E-44CD-918D-E2E6B6FD369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6484AA7-BDA5-4C8E-95DB-2F926D265A72}"/>
              </a:ext>
            </a:extLst>
          </p:cNvPr>
          <p:cNvSpPr>
            <a:spLocks noGrp="1"/>
          </p:cNvSpPr>
          <p:nvPr>
            <p:ph idx="1"/>
          </p:nvPr>
        </p:nvSpPr>
        <p:spPr>
          <a:xfrm>
            <a:off x="838200" y="1826673"/>
            <a:ext cx="10515600" cy="418243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C57ECEF1-B20B-4612-9BA5-0801A593017C}"/>
              </a:ext>
            </a:extLst>
          </p:cNvPr>
          <p:cNvSpPr>
            <a:spLocks noGrp="1"/>
          </p:cNvSpPr>
          <p:nvPr>
            <p:ph type="dt" sz="half" idx="10"/>
          </p:nvPr>
        </p:nvSpPr>
        <p:spPr/>
        <p:txBody>
          <a:bodyPr/>
          <a:lstStyle/>
          <a:p>
            <a:fld id="{92C4A952-D023-4F3E-9E00-7C069CF879C5}" type="datetime1">
              <a:rPr lang="en-CA" smtClean="0"/>
              <a:t>2021-06-24</a:t>
            </a:fld>
            <a:endParaRPr lang="en-CA" dirty="0"/>
          </a:p>
        </p:txBody>
      </p:sp>
      <p:sp>
        <p:nvSpPr>
          <p:cNvPr id="5" name="Footer Placeholder 4">
            <a:extLst>
              <a:ext uri="{FF2B5EF4-FFF2-40B4-BE49-F238E27FC236}">
                <a16:creationId xmlns:a16="http://schemas.microsoft.com/office/drawing/2014/main" id="{C07FE551-DE16-42F3-9228-13C732D4BC32}"/>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399290D-B1C3-4EE8-8DB1-405AB0F9F4CE}"/>
              </a:ext>
            </a:extLst>
          </p:cNvPr>
          <p:cNvSpPr>
            <a:spLocks noGrp="1"/>
          </p:cNvSpPr>
          <p:nvPr>
            <p:ph type="sldNum" sz="quarter" idx="12"/>
          </p:nvPr>
        </p:nvSpPr>
        <p:spPr/>
        <p:txBody>
          <a:bodyPr/>
          <a:lstStyle/>
          <a:p>
            <a:fld id="{FA97B039-07BC-4876-BEF7-4F2F2A65B430}" type="slidenum">
              <a:rPr lang="en-CA" smtClean="0"/>
              <a:t>‹#›</a:t>
            </a:fld>
            <a:endParaRPr lang="en-CA" dirty="0"/>
          </a:p>
        </p:txBody>
      </p:sp>
    </p:spTree>
    <p:extLst>
      <p:ext uri="{BB962C8B-B14F-4D97-AF65-F5344CB8AC3E}">
        <p14:creationId xmlns:p14="http://schemas.microsoft.com/office/powerpoint/2010/main" val="4263510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51639-27FF-41E4-A0C8-15DB38565C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E7919A8-DA34-4A1A-9AA2-3B19BF804B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A6E260-2ED3-4B3C-8AC1-B964392F0D7E}"/>
              </a:ext>
            </a:extLst>
          </p:cNvPr>
          <p:cNvSpPr>
            <a:spLocks noGrp="1"/>
          </p:cNvSpPr>
          <p:nvPr>
            <p:ph type="dt" sz="half" idx="10"/>
          </p:nvPr>
        </p:nvSpPr>
        <p:spPr/>
        <p:txBody>
          <a:bodyPr/>
          <a:lstStyle/>
          <a:p>
            <a:fld id="{3D9753EA-6676-465C-AC05-F02A35582525}" type="datetime1">
              <a:rPr lang="en-CA" smtClean="0"/>
              <a:t>2021-06-24</a:t>
            </a:fld>
            <a:endParaRPr lang="en-CA" dirty="0"/>
          </a:p>
        </p:txBody>
      </p:sp>
      <p:sp>
        <p:nvSpPr>
          <p:cNvPr id="5" name="Footer Placeholder 4">
            <a:extLst>
              <a:ext uri="{FF2B5EF4-FFF2-40B4-BE49-F238E27FC236}">
                <a16:creationId xmlns:a16="http://schemas.microsoft.com/office/drawing/2014/main" id="{37EE8D87-5F0B-4BA3-8247-33A4D0A7938C}"/>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8D06FCC1-F279-486E-BE92-7A259CCAF801}"/>
              </a:ext>
            </a:extLst>
          </p:cNvPr>
          <p:cNvSpPr>
            <a:spLocks noGrp="1"/>
          </p:cNvSpPr>
          <p:nvPr>
            <p:ph type="sldNum" sz="quarter" idx="12"/>
          </p:nvPr>
        </p:nvSpPr>
        <p:spPr/>
        <p:txBody>
          <a:bodyPr/>
          <a:lstStyle/>
          <a:p>
            <a:fld id="{FA97B039-07BC-4876-BEF7-4F2F2A65B430}" type="slidenum">
              <a:rPr lang="en-CA" smtClean="0"/>
              <a:t>‹#›</a:t>
            </a:fld>
            <a:endParaRPr lang="en-CA" dirty="0"/>
          </a:p>
        </p:txBody>
      </p:sp>
    </p:spTree>
    <p:extLst>
      <p:ext uri="{BB962C8B-B14F-4D97-AF65-F5344CB8AC3E}">
        <p14:creationId xmlns:p14="http://schemas.microsoft.com/office/powerpoint/2010/main" val="2651661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AFBAA-EA7A-4FF6-9EDF-42C24494A53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F506B45-FA07-47E5-B0A2-7FED0AFA8C79}"/>
              </a:ext>
            </a:extLst>
          </p:cNvPr>
          <p:cNvSpPr>
            <a:spLocks noGrp="1"/>
          </p:cNvSpPr>
          <p:nvPr>
            <p:ph sz="half" idx="1"/>
          </p:nvPr>
        </p:nvSpPr>
        <p:spPr>
          <a:xfrm>
            <a:off x="838200" y="1825625"/>
            <a:ext cx="5181600" cy="41834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BE13B1D-FA12-4A06-A1FE-25C744F2FFF3}"/>
              </a:ext>
            </a:extLst>
          </p:cNvPr>
          <p:cNvSpPr>
            <a:spLocks noGrp="1"/>
          </p:cNvSpPr>
          <p:nvPr>
            <p:ph sz="half" idx="2"/>
          </p:nvPr>
        </p:nvSpPr>
        <p:spPr>
          <a:xfrm>
            <a:off x="6172200" y="1825624"/>
            <a:ext cx="5181600" cy="41834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7F6CA35-EFF1-41E3-BD6F-376E2E906308}"/>
              </a:ext>
            </a:extLst>
          </p:cNvPr>
          <p:cNvSpPr>
            <a:spLocks noGrp="1"/>
          </p:cNvSpPr>
          <p:nvPr>
            <p:ph type="dt" sz="half" idx="10"/>
          </p:nvPr>
        </p:nvSpPr>
        <p:spPr/>
        <p:txBody>
          <a:bodyPr/>
          <a:lstStyle/>
          <a:p>
            <a:fld id="{F84FFEB6-E157-48CD-A18E-27FAAA009DCE}" type="datetime1">
              <a:rPr lang="en-CA" smtClean="0"/>
              <a:t>2021-06-24</a:t>
            </a:fld>
            <a:endParaRPr lang="en-CA" dirty="0"/>
          </a:p>
        </p:txBody>
      </p:sp>
      <p:sp>
        <p:nvSpPr>
          <p:cNvPr id="6" name="Footer Placeholder 5">
            <a:extLst>
              <a:ext uri="{FF2B5EF4-FFF2-40B4-BE49-F238E27FC236}">
                <a16:creationId xmlns:a16="http://schemas.microsoft.com/office/drawing/2014/main" id="{D9A9A947-34A6-423D-95C5-C1B554748191}"/>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E83F5481-C337-4C77-8483-FAAA61C9EA5A}"/>
              </a:ext>
            </a:extLst>
          </p:cNvPr>
          <p:cNvSpPr>
            <a:spLocks noGrp="1"/>
          </p:cNvSpPr>
          <p:nvPr>
            <p:ph type="sldNum" sz="quarter" idx="12"/>
          </p:nvPr>
        </p:nvSpPr>
        <p:spPr/>
        <p:txBody>
          <a:bodyPr/>
          <a:lstStyle/>
          <a:p>
            <a:fld id="{FA97B039-07BC-4876-BEF7-4F2F2A65B430}" type="slidenum">
              <a:rPr lang="en-CA" smtClean="0"/>
              <a:t>‹#›</a:t>
            </a:fld>
            <a:endParaRPr lang="en-CA" dirty="0"/>
          </a:p>
        </p:txBody>
      </p:sp>
    </p:spTree>
    <p:extLst>
      <p:ext uri="{BB962C8B-B14F-4D97-AF65-F5344CB8AC3E}">
        <p14:creationId xmlns:p14="http://schemas.microsoft.com/office/powerpoint/2010/main" val="290972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9835C-8233-4910-B7DE-624D8344C4DA}"/>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DEDE5FC-C0DB-43A1-A611-55A9ECC3C9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71DBEE6-FC2F-4F32-95B7-F4AB21E0B20C}"/>
              </a:ext>
            </a:extLst>
          </p:cNvPr>
          <p:cNvSpPr>
            <a:spLocks noGrp="1"/>
          </p:cNvSpPr>
          <p:nvPr>
            <p:ph sz="half" idx="2"/>
          </p:nvPr>
        </p:nvSpPr>
        <p:spPr>
          <a:xfrm>
            <a:off x="839788" y="2505075"/>
            <a:ext cx="5157787" cy="34560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0A40FA5-A04B-4B1E-934C-6AEB4C3D35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486F76D-054E-4F19-9F8E-0825E71566B1}"/>
              </a:ext>
            </a:extLst>
          </p:cNvPr>
          <p:cNvSpPr>
            <a:spLocks noGrp="1"/>
          </p:cNvSpPr>
          <p:nvPr>
            <p:ph sz="quarter" idx="4"/>
          </p:nvPr>
        </p:nvSpPr>
        <p:spPr>
          <a:xfrm>
            <a:off x="6172200" y="2505075"/>
            <a:ext cx="5183188" cy="34560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1CF46FB-B37B-4A1F-B1A8-0632AB76BFE4}"/>
              </a:ext>
            </a:extLst>
          </p:cNvPr>
          <p:cNvSpPr>
            <a:spLocks noGrp="1"/>
          </p:cNvSpPr>
          <p:nvPr>
            <p:ph type="dt" sz="half" idx="10"/>
          </p:nvPr>
        </p:nvSpPr>
        <p:spPr/>
        <p:txBody>
          <a:bodyPr/>
          <a:lstStyle/>
          <a:p>
            <a:fld id="{20EBD755-F6EF-4025-9A1D-5B8FE420B53E}" type="datetime1">
              <a:rPr lang="en-CA" smtClean="0"/>
              <a:t>2021-06-24</a:t>
            </a:fld>
            <a:endParaRPr lang="en-CA" dirty="0"/>
          </a:p>
        </p:txBody>
      </p:sp>
      <p:sp>
        <p:nvSpPr>
          <p:cNvPr id="8" name="Footer Placeholder 7">
            <a:extLst>
              <a:ext uri="{FF2B5EF4-FFF2-40B4-BE49-F238E27FC236}">
                <a16:creationId xmlns:a16="http://schemas.microsoft.com/office/drawing/2014/main" id="{5D733571-B3A1-4BB3-ACCA-154E63FF596B}"/>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FF4DDC10-5273-4389-BE27-F8ACEE1780C6}"/>
              </a:ext>
            </a:extLst>
          </p:cNvPr>
          <p:cNvSpPr>
            <a:spLocks noGrp="1"/>
          </p:cNvSpPr>
          <p:nvPr>
            <p:ph type="sldNum" sz="quarter" idx="12"/>
          </p:nvPr>
        </p:nvSpPr>
        <p:spPr/>
        <p:txBody>
          <a:bodyPr/>
          <a:lstStyle/>
          <a:p>
            <a:fld id="{FA97B039-07BC-4876-BEF7-4F2F2A65B430}" type="slidenum">
              <a:rPr lang="en-CA" smtClean="0"/>
              <a:t>‹#›</a:t>
            </a:fld>
            <a:endParaRPr lang="en-CA" dirty="0"/>
          </a:p>
        </p:txBody>
      </p:sp>
    </p:spTree>
    <p:extLst>
      <p:ext uri="{BB962C8B-B14F-4D97-AF65-F5344CB8AC3E}">
        <p14:creationId xmlns:p14="http://schemas.microsoft.com/office/powerpoint/2010/main" val="964452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3A39B-69D0-4178-B97F-B81056685D5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DC27DBA-E048-47DA-976D-C5A18840F47E}"/>
              </a:ext>
            </a:extLst>
          </p:cNvPr>
          <p:cNvSpPr>
            <a:spLocks noGrp="1"/>
          </p:cNvSpPr>
          <p:nvPr>
            <p:ph type="dt" sz="half" idx="10"/>
          </p:nvPr>
        </p:nvSpPr>
        <p:spPr/>
        <p:txBody>
          <a:bodyPr/>
          <a:lstStyle/>
          <a:p>
            <a:fld id="{72B63892-5D32-4EFB-AF84-7F29E31D3BF0}" type="datetime1">
              <a:rPr lang="en-CA" smtClean="0"/>
              <a:t>2021-06-24</a:t>
            </a:fld>
            <a:endParaRPr lang="en-CA" dirty="0"/>
          </a:p>
        </p:txBody>
      </p:sp>
      <p:sp>
        <p:nvSpPr>
          <p:cNvPr id="4" name="Footer Placeholder 3">
            <a:extLst>
              <a:ext uri="{FF2B5EF4-FFF2-40B4-BE49-F238E27FC236}">
                <a16:creationId xmlns:a16="http://schemas.microsoft.com/office/drawing/2014/main" id="{B0EA1E21-EF1A-4454-B915-95F5518648C7}"/>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5F05197D-AF79-4AC5-8AD9-249AD5CA7E5B}"/>
              </a:ext>
            </a:extLst>
          </p:cNvPr>
          <p:cNvSpPr>
            <a:spLocks noGrp="1"/>
          </p:cNvSpPr>
          <p:nvPr>
            <p:ph type="sldNum" sz="quarter" idx="12"/>
          </p:nvPr>
        </p:nvSpPr>
        <p:spPr/>
        <p:txBody>
          <a:bodyPr/>
          <a:lstStyle/>
          <a:p>
            <a:fld id="{FA97B039-07BC-4876-BEF7-4F2F2A65B430}" type="slidenum">
              <a:rPr lang="en-CA" smtClean="0"/>
              <a:t>‹#›</a:t>
            </a:fld>
            <a:endParaRPr lang="en-CA" dirty="0"/>
          </a:p>
        </p:txBody>
      </p:sp>
    </p:spTree>
    <p:extLst>
      <p:ext uri="{BB962C8B-B14F-4D97-AF65-F5344CB8AC3E}">
        <p14:creationId xmlns:p14="http://schemas.microsoft.com/office/powerpoint/2010/main" val="3790305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0BD764-155D-4E14-86EC-4DC4B6C0DB2C}"/>
              </a:ext>
            </a:extLst>
          </p:cNvPr>
          <p:cNvSpPr>
            <a:spLocks noGrp="1"/>
          </p:cNvSpPr>
          <p:nvPr>
            <p:ph type="dt" sz="half" idx="10"/>
          </p:nvPr>
        </p:nvSpPr>
        <p:spPr/>
        <p:txBody>
          <a:bodyPr/>
          <a:lstStyle/>
          <a:p>
            <a:fld id="{43A385AC-E7F3-478D-BF41-06B60874352C}" type="datetime1">
              <a:rPr lang="en-CA" smtClean="0"/>
              <a:t>2021-06-24</a:t>
            </a:fld>
            <a:endParaRPr lang="en-CA" dirty="0"/>
          </a:p>
        </p:txBody>
      </p:sp>
      <p:sp>
        <p:nvSpPr>
          <p:cNvPr id="3" name="Footer Placeholder 2">
            <a:extLst>
              <a:ext uri="{FF2B5EF4-FFF2-40B4-BE49-F238E27FC236}">
                <a16:creationId xmlns:a16="http://schemas.microsoft.com/office/drawing/2014/main" id="{770AAEA4-D38B-4230-BB34-C259DEDD98CF}"/>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BDC79016-78C6-4ED2-BBC6-6D972A31F623}"/>
              </a:ext>
            </a:extLst>
          </p:cNvPr>
          <p:cNvSpPr>
            <a:spLocks noGrp="1"/>
          </p:cNvSpPr>
          <p:nvPr>
            <p:ph type="sldNum" sz="quarter" idx="12"/>
          </p:nvPr>
        </p:nvSpPr>
        <p:spPr/>
        <p:txBody>
          <a:bodyPr/>
          <a:lstStyle/>
          <a:p>
            <a:fld id="{FA97B039-07BC-4876-BEF7-4F2F2A65B430}" type="slidenum">
              <a:rPr lang="en-CA" smtClean="0"/>
              <a:t>‹#›</a:t>
            </a:fld>
            <a:endParaRPr lang="en-CA" dirty="0"/>
          </a:p>
        </p:txBody>
      </p:sp>
    </p:spTree>
    <p:extLst>
      <p:ext uri="{BB962C8B-B14F-4D97-AF65-F5344CB8AC3E}">
        <p14:creationId xmlns:p14="http://schemas.microsoft.com/office/powerpoint/2010/main" val="3368826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797DA-9616-4470-9C79-E7E4E2F8DC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4B068E9-D64C-4B6B-AA6B-64A9E84021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00559D5-C32D-4F07-83AC-31240C882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CD781B-9CD0-4C7A-B06A-A5DE061C2481}"/>
              </a:ext>
            </a:extLst>
          </p:cNvPr>
          <p:cNvSpPr>
            <a:spLocks noGrp="1"/>
          </p:cNvSpPr>
          <p:nvPr>
            <p:ph type="dt" sz="half" idx="10"/>
          </p:nvPr>
        </p:nvSpPr>
        <p:spPr/>
        <p:txBody>
          <a:bodyPr/>
          <a:lstStyle/>
          <a:p>
            <a:fld id="{33C45CE6-CF81-48BA-A25D-8D772F6E4841}" type="datetime1">
              <a:rPr lang="en-CA" smtClean="0"/>
              <a:t>2021-06-24</a:t>
            </a:fld>
            <a:endParaRPr lang="en-CA" dirty="0"/>
          </a:p>
        </p:txBody>
      </p:sp>
      <p:sp>
        <p:nvSpPr>
          <p:cNvPr id="6" name="Footer Placeholder 5">
            <a:extLst>
              <a:ext uri="{FF2B5EF4-FFF2-40B4-BE49-F238E27FC236}">
                <a16:creationId xmlns:a16="http://schemas.microsoft.com/office/drawing/2014/main" id="{055C687C-752D-4E5E-AA6F-36DEBCE49A2F}"/>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0165E3D8-30E2-4676-9CC4-24AE7D5DA5DE}"/>
              </a:ext>
            </a:extLst>
          </p:cNvPr>
          <p:cNvSpPr>
            <a:spLocks noGrp="1"/>
          </p:cNvSpPr>
          <p:nvPr>
            <p:ph type="sldNum" sz="quarter" idx="12"/>
          </p:nvPr>
        </p:nvSpPr>
        <p:spPr/>
        <p:txBody>
          <a:bodyPr/>
          <a:lstStyle/>
          <a:p>
            <a:fld id="{FA97B039-07BC-4876-BEF7-4F2F2A65B430}" type="slidenum">
              <a:rPr lang="en-CA" smtClean="0"/>
              <a:t>‹#›</a:t>
            </a:fld>
            <a:endParaRPr lang="en-CA" dirty="0"/>
          </a:p>
        </p:txBody>
      </p:sp>
      <p:cxnSp>
        <p:nvCxnSpPr>
          <p:cNvPr id="12" name="Straight Connector 11">
            <a:extLst>
              <a:ext uri="{FF2B5EF4-FFF2-40B4-BE49-F238E27FC236}">
                <a16:creationId xmlns:a16="http://schemas.microsoft.com/office/drawing/2014/main" id="{DB8A3D22-0BCE-4515-8CA1-6855C37FC6D6}"/>
              </a:ext>
            </a:extLst>
          </p:cNvPr>
          <p:cNvCxnSpPr>
            <a:cxnSpLocks/>
          </p:cNvCxnSpPr>
          <p:nvPr userDrawn="1"/>
        </p:nvCxnSpPr>
        <p:spPr>
          <a:xfrm>
            <a:off x="0" y="6167004"/>
            <a:ext cx="12192000" cy="0"/>
          </a:xfrm>
          <a:prstGeom prst="line">
            <a:avLst/>
          </a:prstGeom>
          <a:ln>
            <a:solidFill>
              <a:srgbClr val="000A3E">
                <a:alpha val="2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911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DE811-E987-4249-B119-36734657CC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F5EAE97-4E59-4ED6-96C8-CB3CED4073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9AC9EF44-01F9-4874-A56B-B3D54A716B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249022-A455-4ADF-86A3-1F1D77A63FDB}"/>
              </a:ext>
            </a:extLst>
          </p:cNvPr>
          <p:cNvSpPr>
            <a:spLocks noGrp="1"/>
          </p:cNvSpPr>
          <p:nvPr>
            <p:ph type="dt" sz="half" idx="10"/>
          </p:nvPr>
        </p:nvSpPr>
        <p:spPr/>
        <p:txBody>
          <a:bodyPr/>
          <a:lstStyle/>
          <a:p>
            <a:fld id="{B06DF19B-483A-4A8A-89C8-B174E9BAA610}" type="datetime1">
              <a:rPr lang="en-CA" smtClean="0"/>
              <a:t>2021-06-24</a:t>
            </a:fld>
            <a:endParaRPr lang="en-CA" dirty="0"/>
          </a:p>
        </p:txBody>
      </p:sp>
      <p:sp>
        <p:nvSpPr>
          <p:cNvPr id="6" name="Footer Placeholder 5">
            <a:extLst>
              <a:ext uri="{FF2B5EF4-FFF2-40B4-BE49-F238E27FC236}">
                <a16:creationId xmlns:a16="http://schemas.microsoft.com/office/drawing/2014/main" id="{9159A2BE-4A41-4A58-907E-B11240CED152}"/>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D3396889-A56C-49F6-80F8-873C9C074A15}"/>
              </a:ext>
            </a:extLst>
          </p:cNvPr>
          <p:cNvSpPr>
            <a:spLocks noGrp="1"/>
          </p:cNvSpPr>
          <p:nvPr>
            <p:ph type="sldNum" sz="quarter" idx="12"/>
          </p:nvPr>
        </p:nvSpPr>
        <p:spPr/>
        <p:txBody>
          <a:bodyPr/>
          <a:lstStyle/>
          <a:p>
            <a:fld id="{FA97B039-07BC-4876-BEF7-4F2F2A65B430}" type="slidenum">
              <a:rPr lang="en-CA" smtClean="0"/>
              <a:t>‹#›</a:t>
            </a:fld>
            <a:endParaRPr lang="en-CA" dirty="0"/>
          </a:p>
        </p:txBody>
      </p:sp>
    </p:spTree>
    <p:extLst>
      <p:ext uri="{BB962C8B-B14F-4D97-AF65-F5344CB8AC3E}">
        <p14:creationId xmlns:p14="http://schemas.microsoft.com/office/powerpoint/2010/main" val="350481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7A41E3-F9DE-4E56-A86F-06B5C1558F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4C5CF77-D66F-4F14-86BE-520427D084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9F9219A-D2AA-47A5-B353-34022FF573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EB277-E900-4278-BF71-FF10ABCB9F02}" type="datetime1">
              <a:rPr lang="en-CA" smtClean="0"/>
              <a:t>2021-06-24</a:t>
            </a:fld>
            <a:endParaRPr lang="en-CA" dirty="0"/>
          </a:p>
        </p:txBody>
      </p:sp>
      <p:sp>
        <p:nvSpPr>
          <p:cNvPr id="5" name="Footer Placeholder 4">
            <a:extLst>
              <a:ext uri="{FF2B5EF4-FFF2-40B4-BE49-F238E27FC236}">
                <a16:creationId xmlns:a16="http://schemas.microsoft.com/office/drawing/2014/main" id="{1BB263D6-BABF-45DF-8D44-0B100ED61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124710EC-29A7-4DD6-804A-7092DBA34670}"/>
              </a:ext>
            </a:extLst>
          </p:cNvPr>
          <p:cNvSpPr>
            <a:spLocks noGrp="1"/>
          </p:cNvSpPr>
          <p:nvPr>
            <p:ph type="sldNum" sz="quarter" idx="4"/>
          </p:nvPr>
        </p:nvSpPr>
        <p:spPr>
          <a:xfrm>
            <a:off x="9251535"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Lato Medium" panose="020F0502020204030203" pitchFamily="34" charset="0"/>
                <a:ea typeface="Lato Medium" panose="020F0502020204030203" pitchFamily="34" charset="0"/>
                <a:cs typeface="Lato Medium" panose="020F0502020204030203" pitchFamily="34" charset="0"/>
              </a:defRPr>
            </a:lvl1pPr>
          </a:lstStyle>
          <a:p>
            <a:fld id="{FA97B039-07BC-4876-BEF7-4F2F2A65B430}" type="slidenum">
              <a:rPr lang="en-CA" smtClean="0"/>
              <a:pPr/>
              <a:t>‹#›</a:t>
            </a:fld>
            <a:endParaRPr lang="en-CA" dirty="0"/>
          </a:p>
        </p:txBody>
      </p:sp>
      <p:sp>
        <p:nvSpPr>
          <p:cNvPr id="8" name="Rectangle 7">
            <a:extLst>
              <a:ext uri="{FF2B5EF4-FFF2-40B4-BE49-F238E27FC236}">
                <a16:creationId xmlns:a16="http://schemas.microsoft.com/office/drawing/2014/main" id="{88430D9C-8501-4367-9DBC-5A6768775BE5}"/>
              </a:ext>
            </a:extLst>
          </p:cNvPr>
          <p:cNvSpPr/>
          <p:nvPr userDrawn="1"/>
        </p:nvSpPr>
        <p:spPr>
          <a:xfrm>
            <a:off x="0" y="6178011"/>
            <a:ext cx="12191999" cy="67998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2400" dirty="0"/>
          </a:p>
        </p:txBody>
      </p:sp>
      <p:pic>
        <p:nvPicPr>
          <p:cNvPr id="9" name="Content Placeholder 11">
            <a:extLst>
              <a:ext uri="{FF2B5EF4-FFF2-40B4-BE49-F238E27FC236}">
                <a16:creationId xmlns:a16="http://schemas.microsoft.com/office/drawing/2014/main" id="{90518C61-B4A6-40C6-8AF7-1F5877E05737}"/>
              </a:ext>
              <a:ext uri="{C183D7F6-B498-43B3-948B-1728B52AA6E4}">
                <adec:decorative xmlns:adec="http://schemas.microsoft.com/office/drawing/2017/decorative" val="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38199" y="6335905"/>
            <a:ext cx="1737360" cy="364199"/>
          </a:xfrm>
          <a:prstGeom prst="rect">
            <a:avLst/>
          </a:prstGeom>
        </p:spPr>
      </p:pic>
      <p:cxnSp>
        <p:nvCxnSpPr>
          <p:cNvPr id="10" name="Straight Connector 9">
            <a:extLst>
              <a:ext uri="{FF2B5EF4-FFF2-40B4-BE49-F238E27FC236}">
                <a16:creationId xmlns:a16="http://schemas.microsoft.com/office/drawing/2014/main" id="{710DE0DE-A920-47CD-8437-6E96C80B3E69}"/>
              </a:ext>
            </a:extLst>
          </p:cNvPr>
          <p:cNvCxnSpPr>
            <a:cxnSpLocks/>
          </p:cNvCxnSpPr>
          <p:nvPr userDrawn="1"/>
        </p:nvCxnSpPr>
        <p:spPr>
          <a:xfrm>
            <a:off x="0" y="6175921"/>
            <a:ext cx="12192000" cy="0"/>
          </a:xfrm>
          <a:prstGeom prst="line">
            <a:avLst/>
          </a:prstGeom>
          <a:ln>
            <a:solidFill>
              <a:srgbClr val="000A3E">
                <a:alpha val="25000"/>
              </a:srgb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CAE0D89-F3B5-4197-9ACF-29F72770996F}"/>
              </a:ext>
            </a:extLst>
          </p:cNvPr>
          <p:cNvSpPr txBox="1"/>
          <p:nvPr userDrawn="1"/>
        </p:nvSpPr>
        <p:spPr>
          <a:xfrm>
            <a:off x="2983231" y="6364117"/>
            <a:ext cx="6195438" cy="253916"/>
          </a:xfrm>
          <a:prstGeom prst="rect">
            <a:avLst/>
          </a:prstGeom>
          <a:noFill/>
        </p:spPr>
        <p:txBody>
          <a:bodyPr wrap="square" rtlCol="0">
            <a:spAutoFit/>
          </a:bodyPr>
          <a:lstStyle/>
          <a:p>
            <a:pPr algn="ctr"/>
            <a:r>
              <a:rPr lang="en-CA" sz="1050" cap="none" baseline="0" dirty="0">
                <a:solidFill>
                  <a:srgbClr val="000A3E"/>
                </a:solidFill>
                <a:latin typeface="Whitney Semibold" pitchFamily="50" charset="0"/>
                <a:ea typeface="Lato Medium" panose="020F0502020204030203" pitchFamily="34" charset="0"/>
                <a:cs typeface="Lato Medium" panose="020F0502020204030203" pitchFamily="34" charset="0"/>
              </a:rPr>
              <a:t>UBC Risk Dynamics Modelling</a:t>
            </a:r>
            <a:r>
              <a:rPr lang="en-CA" sz="1050" cap="none" baseline="0" dirty="0">
                <a:solidFill>
                  <a:srgbClr val="000A3E"/>
                </a:solidFill>
                <a:latin typeface="Whitney Light" pitchFamily="50" charset="0"/>
                <a:ea typeface="Lato Medium" panose="020F0502020204030203" pitchFamily="34" charset="0"/>
                <a:cs typeface="Lato Medium" panose="020F0502020204030203" pitchFamily="34" charset="0"/>
              </a:rPr>
              <a:t> </a:t>
            </a:r>
            <a:r>
              <a:rPr lang="en-CA" sz="1050" cap="all" dirty="0">
                <a:solidFill>
                  <a:srgbClr val="000A3E"/>
                </a:solidFill>
                <a:latin typeface="Whitney Light" pitchFamily="50" charset="0"/>
                <a:ea typeface="Lato Medium" panose="020F0502020204030203" pitchFamily="34" charset="0"/>
                <a:cs typeface="Lato Medium" panose="020F0502020204030203" pitchFamily="34" charset="0"/>
              </a:rPr>
              <a:t>|  </a:t>
            </a:r>
            <a:r>
              <a:rPr lang="en-US" sz="1050" dirty="0">
                <a:solidFill>
                  <a:schemeClr val="tx1">
                    <a:lumMod val="75000"/>
                    <a:lumOff val="25000"/>
                  </a:schemeClr>
                </a:solidFill>
                <a:latin typeface="Whitney Light" pitchFamily="50" charset="0"/>
              </a:rPr>
              <a:t>DRR Pathways</a:t>
            </a:r>
            <a:endParaRPr lang="en-CA" sz="1050" dirty="0">
              <a:solidFill>
                <a:schemeClr val="tx1">
                  <a:lumMod val="75000"/>
                  <a:lumOff val="25000"/>
                </a:schemeClr>
              </a:solidFill>
              <a:latin typeface="Whitney Light" pitchFamily="50" charset="0"/>
            </a:endParaRPr>
          </a:p>
        </p:txBody>
      </p:sp>
      <p:sp>
        <p:nvSpPr>
          <p:cNvPr id="12" name="TextBox 11">
            <a:extLst>
              <a:ext uri="{FF2B5EF4-FFF2-40B4-BE49-F238E27FC236}">
                <a16:creationId xmlns:a16="http://schemas.microsoft.com/office/drawing/2014/main" id="{D4278D22-7D13-461B-8B4A-4BEF45836119}"/>
              </a:ext>
            </a:extLst>
          </p:cNvPr>
          <p:cNvSpPr txBox="1"/>
          <p:nvPr userDrawn="1"/>
        </p:nvSpPr>
        <p:spPr>
          <a:xfrm>
            <a:off x="10231745" y="6364117"/>
            <a:ext cx="1242631" cy="253916"/>
          </a:xfrm>
          <a:prstGeom prst="rect">
            <a:avLst/>
          </a:prstGeom>
          <a:noFill/>
        </p:spPr>
        <p:txBody>
          <a:bodyPr wrap="square" rtlCol="0">
            <a:spAutoFit/>
          </a:bodyPr>
          <a:lstStyle/>
          <a:p>
            <a:pPr algn="r"/>
            <a:r>
              <a:rPr lang="en-US" sz="1050" dirty="0">
                <a:solidFill>
                  <a:schemeClr val="tx1">
                    <a:lumMod val="75000"/>
                    <a:lumOff val="25000"/>
                  </a:schemeClr>
                </a:solidFill>
                <a:latin typeface="Whitney Light" pitchFamily="50" charset="0"/>
              </a:rPr>
              <a:t>June 25, 2021</a:t>
            </a:r>
            <a:endParaRPr lang="en-CA" sz="1050" dirty="0">
              <a:solidFill>
                <a:schemeClr val="tx1">
                  <a:lumMod val="75000"/>
                  <a:lumOff val="25000"/>
                </a:schemeClr>
              </a:solidFill>
              <a:latin typeface="Whitney Light" pitchFamily="50" charset="0"/>
            </a:endParaRPr>
          </a:p>
        </p:txBody>
      </p:sp>
    </p:spTree>
    <p:extLst>
      <p:ext uri="{BB962C8B-B14F-4D97-AF65-F5344CB8AC3E}">
        <p14:creationId xmlns:p14="http://schemas.microsoft.com/office/powerpoint/2010/main" val="2825930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mailto:ryan.reynolds@ubc.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0CF3D1B5-CDC9-4661-929F-24C4A6B4A383}"/>
              </a:ext>
            </a:extLst>
          </p:cNvPr>
          <p:cNvSpPr txBox="1"/>
          <p:nvPr/>
        </p:nvSpPr>
        <p:spPr>
          <a:xfrm>
            <a:off x="0" y="1166822"/>
            <a:ext cx="7120187" cy="3744102"/>
          </a:xfrm>
          <a:prstGeom prst="rect">
            <a:avLst/>
          </a:prstGeom>
          <a:solidFill>
            <a:schemeClr val="bg1">
              <a:alpha val="92000"/>
            </a:schemeClr>
          </a:solidFill>
        </p:spPr>
        <p:txBody>
          <a:bodyPr wrap="square" lIns="548640" tIns="365760" rIns="548640" bIns="365760" rtlCol="0" anchor="ctr" anchorCtr="0">
            <a:spAutoFit/>
          </a:bodyPr>
          <a:lstStyle/>
          <a:p>
            <a:pPr>
              <a:spcAft>
                <a:spcPts val="2000"/>
              </a:spcAft>
            </a:pPr>
            <a:r>
              <a:rPr lang="en-CA" sz="2800" cap="all" dirty="0">
                <a:solidFill>
                  <a:srgbClr val="002145"/>
                </a:solidFill>
                <a:latin typeface="Whitney Bold" pitchFamily="50" charset="0"/>
              </a:rPr>
              <a:t>DRR Pathways: Risk Dynamics Modelling in Metro Vancouver</a:t>
            </a:r>
          </a:p>
          <a:p>
            <a:pPr>
              <a:spcAft>
                <a:spcPts val="2000"/>
              </a:spcAft>
            </a:pPr>
            <a:r>
              <a:rPr lang="en-US" dirty="0">
                <a:solidFill>
                  <a:srgbClr val="002145"/>
                </a:solidFill>
                <a:latin typeface="Whitney Light" pitchFamily="50" charset="0"/>
              </a:rPr>
              <a:t>Exploring the changing seismic risk across Metro Vancouver over time related to urban growth and development</a:t>
            </a:r>
          </a:p>
          <a:p>
            <a:pPr>
              <a:spcAft>
                <a:spcPts val="2000"/>
              </a:spcAft>
            </a:pPr>
            <a:endParaRPr lang="en-CA" sz="2800" dirty="0">
              <a:solidFill>
                <a:srgbClr val="002145"/>
              </a:solidFill>
              <a:latin typeface="Whitney Light" pitchFamily="50" charset="0"/>
            </a:endParaRPr>
          </a:p>
          <a:p>
            <a:pPr>
              <a:lnSpc>
                <a:spcPct val="120000"/>
              </a:lnSpc>
              <a:spcAft>
                <a:spcPts val="600"/>
              </a:spcAft>
            </a:pPr>
            <a:r>
              <a:rPr lang="en-CA" sz="1100" cap="all" dirty="0">
                <a:solidFill>
                  <a:srgbClr val="002145"/>
                </a:solidFill>
                <a:latin typeface="Whitney Semibold" pitchFamily="50" charset="0"/>
              </a:rPr>
              <a:t>Ryan P. Reynolds</a:t>
            </a:r>
            <a:r>
              <a:rPr lang="en-CA" sz="1100" cap="all" dirty="0">
                <a:solidFill>
                  <a:srgbClr val="002145"/>
                </a:solidFill>
                <a:latin typeface="Whitney Light" pitchFamily="50" charset="0"/>
              </a:rPr>
              <a:t>, Postdoctoral Research Fellow</a:t>
            </a:r>
            <a:br>
              <a:rPr lang="en-CA" sz="1100" cap="all" dirty="0">
                <a:solidFill>
                  <a:srgbClr val="002145"/>
                </a:solidFill>
                <a:latin typeface="Whitney Light" pitchFamily="50" charset="0"/>
              </a:rPr>
            </a:br>
            <a:r>
              <a:rPr lang="en-CA" sz="1100" dirty="0">
                <a:solidFill>
                  <a:srgbClr val="002145"/>
                </a:solidFill>
                <a:latin typeface="Whitney Light" pitchFamily="50" charset="0"/>
                <a:hlinkClick r:id="rId4"/>
              </a:rPr>
              <a:t>ryan.reynolds@ubc.ca</a:t>
            </a:r>
            <a:r>
              <a:rPr lang="en-CA" sz="1100" dirty="0">
                <a:solidFill>
                  <a:srgbClr val="002145"/>
                </a:solidFill>
                <a:latin typeface="Whitney Light" pitchFamily="50" charset="0"/>
              </a:rPr>
              <a:t> </a:t>
            </a:r>
          </a:p>
        </p:txBody>
      </p:sp>
      <p:grpSp>
        <p:nvGrpSpPr>
          <p:cNvPr id="20" name="Group 19">
            <a:extLst>
              <a:ext uri="{FF2B5EF4-FFF2-40B4-BE49-F238E27FC236}">
                <a16:creationId xmlns:a16="http://schemas.microsoft.com/office/drawing/2014/main" id="{F5612C84-1A43-49E1-A791-406F1622F023}"/>
              </a:ext>
            </a:extLst>
          </p:cNvPr>
          <p:cNvGrpSpPr/>
          <p:nvPr/>
        </p:nvGrpSpPr>
        <p:grpSpPr>
          <a:xfrm>
            <a:off x="11255896" y="1166822"/>
            <a:ext cx="936104" cy="1164333"/>
            <a:chOff x="7308304" y="1131590"/>
            <a:chExt cx="936104" cy="1164333"/>
          </a:xfrm>
        </p:grpSpPr>
        <p:sp>
          <p:nvSpPr>
            <p:cNvPr id="21" name="Text Box 54">
              <a:extLst>
                <a:ext uri="{FF2B5EF4-FFF2-40B4-BE49-F238E27FC236}">
                  <a16:creationId xmlns:a16="http://schemas.microsoft.com/office/drawing/2014/main" id="{EC9CF458-1C5F-4947-9AF2-A756A31AD956}"/>
                </a:ext>
              </a:extLst>
            </p:cNvPr>
            <p:cNvSpPr txBox="1"/>
            <p:nvPr/>
          </p:nvSpPr>
          <p:spPr>
            <a:xfrm>
              <a:off x="7308304" y="1131590"/>
              <a:ext cx="936104" cy="1164333"/>
            </a:xfrm>
            <a:prstGeom prst="rect">
              <a:avLst/>
            </a:prstGeom>
            <a:solidFill>
              <a:schemeClr val="lt1">
                <a:alpha val="92000"/>
              </a:schemeClr>
            </a:solidFill>
            <a:ln w="6350">
              <a:noFill/>
            </a:ln>
            <a:effectLst/>
          </p:spPr>
          <p:txBody>
            <a:bodyPr rot="0" spcFirstLastPara="0" vert="horz" wrap="square" lIns="91440" tIns="182880" rIns="91440" bIns="45720" numCol="1" spcCol="0" rtlCol="0" fromWordArt="0" anchor="t" anchorCtr="0" forceAA="0" compatLnSpc="1">
              <a:prstTxWarp prst="textNoShape">
                <a:avLst/>
              </a:prstTxWarp>
              <a:noAutofit/>
            </a:bodyPr>
            <a:lstStyle/>
            <a:p>
              <a:pPr marL="0" marR="0" algn="ctr">
                <a:lnSpc>
                  <a:spcPct val="120000"/>
                </a:lnSpc>
                <a:spcBef>
                  <a:spcPts val="0"/>
                </a:spcBef>
                <a:spcAft>
                  <a:spcPts val="800"/>
                </a:spcAft>
              </a:pPr>
              <a:endParaRPr lang="en-CA" sz="1100" dirty="0">
                <a:effectLst/>
                <a:latin typeface="Whitney Book" pitchFamily="50" charset="0"/>
                <a:ea typeface="Whitney Light" pitchFamily="50" charset="0"/>
                <a:cs typeface="Times New Roman" panose="02020603050405020304" pitchFamily="18" charset="0"/>
              </a:endParaRPr>
            </a:p>
          </p:txBody>
        </p:sp>
        <p:pic>
          <p:nvPicPr>
            <p:cNvPr id="22" name="Picture 21">
              <a:extLst>
                <a:ext uri="{FF2B5EF4-FFF2-40B4-BE49-F238E27FC236}">
                  <a16:creationId xmlns:a16="http://schemas.microsoft.com/office/drawing/2014/main" id="{8D965AB8-F971-49B3-8C6A-235476F46F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6336" y="1441415"/>
              <a:ext cx="360040" cy="490964"/>
            </a:xfrm>
            <a:prstGeom prst="rect">
              <a:avLst/>
            </a:prstGeom>
          </p:spPr>
        </p:pic>
      </p:grpSp>
    </p:spTree>
    <p:extLst>
      <p:ext uri="{BB962C8B-B14F-4D97-AF65-F5344CB8AC3E}">
        <p14:creationId xmlns:p14="http://schemas.microsoft.com/office/powerpoint/2010/main" val="1068291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3E07F1-AE0C-4AEC-824F-28B5DA112B33}"/>
              </a:ext>
            </a:extLst>
          </p:cNvPr>
          <p:cNvSpPr txBox="1"/>
          <p:nvPr/>
        </p:nvSpPr>
        <p:spPr>
          <a:xfrm>
            <a:off x="5529736" y="1262255"/>
            <a:ext cx="6662264" cy="3642279"/>
          </a:xfrm>
          <a:prstGeom prst="rect">
            <a:avLst/>
          </a:prstGeom>
          <a:solidFill>
            <a:schemeClr val="bg1">
              <a:alpha val="94000"/>
            </a:schemeClr>
          </a:solidFill>
        </p:spPr>
        <p:txBody>
          <a:bodyPr wrap="square" lIns="548640" tIns="365760" rIns="548640" bIns="365760" rtlCol="0" anchor="ctr" anchorCtr="0">
            <a:spAutoFit/>
          </a:bodyPr>
          <a:lstStyle/>
          <a:p>
            <a:pPr>
              <a:spcAft>
                <a:spcPts val="2000"/>
              </a:spcAft>
            </a:pPr>
            <a:r>
              <a:rPr lang="en-CA" sz="3200" cap="all" dirty="0">
                <a:solidFill>
                  <a:srgbClr val="000A3E"/>
                </a:solidFill>
                <a:latin typeface="Whitney Bold" pitchFamily="50" charset="0"/>
              </a:rPr>
              <a:t>Risk Dynamics - Our Changing Risk Landscape</a:t>
            </a:r>
          </a:p>
          <a:p>
            <a:pPr algn="just">
              <a:lnSpc>
                <a:spcPct val="110000"/>
              </a:lnSpc>
              <a:spcAft>
                <a:spcPts val="2000"/>
              </a:spcAft>
            </a:pPr>
            <a:r>
              <a:rPr lang="en-US" sz="1400" dirty="0">
                <a:solidFill>
                  <a:srgbClr val="002145"/>
                </a:solidFill>
              </a:rPr>
              <a:t>Risk dynamics pertains to how the potential for disaster losses in an urban area may </a:t>
            </a:r>
            <a:r>
              <a:rPr lang="en-US" sz="1400" dirty="0">
                <a:solidFill>
                  <a:srgbClr val="002145"/>
                </a:solidFill>
                <a:highlight>
                  <a:srgbClr val="D6DCE5"/>
                </a:highlight>
                <a:latin typeface="Whitney Bold" pitchFamily="50" charset="0"/>
              </a:rPr>
              <a:t>change over decadal timeframes</a:t>
            </a:r>
            <a:r>
              <a:rPr lang="en-US" sz="1400" dirty="0">
                <a:solidFill>
                  <a:srgbClr val="002145"/>
                </a:solidFill>
              </a:rPr>
              <a:t> related to factors such as population growth, land-use changes, new construction, building code improvements, etc. </a:t>
            </a:r>
            <a:endParaRPr lang="en-CA" sz="1400" dirty="0">
              <a:solidFill>
                <a:srgbClr val="002145"/>
              </a:solidFill>
            </a:endParaRPr>
          </a:p>
          <a:p>
            <a:pPr algn="just">
              <a:lnSpc>
                <a:spcPct val="110000"/>
              </a:lnSpc>
              <a:spcAft>
                <a:spcPts val="2000"/>
              </a:spcAft>
            </a:pPr>
            <a:r>
              <a:rPr lang="en-CA" sz="1400" dirty="0">
                <a:solidFill>
                  <a:srgbClr val="002145"/>
                </a:solidFill>
              </a:rPr>
              <a:t>Loss model results for today’s conditions may present an </a:t>
            </a:r>
            <a:r>
              <a:rPr lang="en-CA" sz="1400" dirty="0">
                <a:solidFill>
                  <a:srgbClr val="002145"/>
                </a:solidFill>
                <a:highlight>
                  <a:srgbClr val="D6DCE5"/>
                </a:highlight>
                <a:latin typeface="Whitney Bold" pitchFamily="50" charset="0"/>
              </a:rPr>
              <a:t>inaccurate and even misleading portrayal</a:t>
            </a:r>
            <a:r>
              <a:rPr lang="en-CA" sz="1400" dirty="0">
                <a:solidFill>
                  <a:srgbClr val="002145"/>
                </a:solidFill>
              </a:rPr>
              <a:t> of potential future losses. </a:t>
            </a:r>
          </a:p>
        </p:txBody>
      </p:sp>
    </p:spTree>
    <p:extLst>
      <p:ext uri="{BB962C8B-B14F-4D97-AF65-F5344CB8AC3E}">
        <p14:creationId xmlns:p14="http://schemas.microsoft.com/office/powerpoint/2010/main" val="556642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3E07F1-AE0C-4AEC-824F-28B5DA112B33}"/>
              </a:ext>
            </a:extLst>
          </p:cNvPr>
          <p:cNvSpPr txBox="1"/>
          <p:nvPr/>
        </p:nvSpPr>
        <p:spPr>
          <a:xfrm>
            <a:off x="5529736" y="721593"/>
            <a:ext cx="6662264" cy="4723601"/>
          </a:xfrm>
          <a:prstGeom prst="rect">
            <a:avLst/>
          </a:prstGeom>
          <a:solidFill>
            <a:schemeClr val="bg1">
              <a:alpha val="94000"/>
            </a:schemeClr>
          </a:solidFill>
        </p:spPr>
        <p:txBody>
          <a:bodyPr wrap="square" lIns="548640" tIns="365760" rIns="548640" bIns="365760" rtlCol="0" anchor="ctr" anchorCtr="0">
            <a:spAutoFit/>
          </a:bodyPr>
          <a:lstStyle/>
          <a:p>
            <a:pPr>
              <a:spcAft>
                <a:spcPts val="2000"/>
              </a:spcAft>
            </a:pPr>
            <a:r>
              <a:rPr lang="en-CA" sz="2800" cap="all" dirty="0">
                <a:solidFill>
                  <a:srgbClr val="000A3E"/>
                </a:solidFill>
                <a:latin typeface="Whitney Bold" pitchFamily="50" charset="0"/>
              </a:rPr>
              <a:t>Future Earthquake Impacts in Metro Vancouver</a:t>
            </a:r>
          </a:p>
          <a:p>
            <a:pPr algn="just">
              <a:lnSpc>
                <a:spcPct val="110000"/>
              </a:lnSpc>
              <a:spcAft>
                <a:spcPts val="2000"/>
              </a:spcAft>
            </a:pPr>
            <a:r>
              <a:rPr lang="en-CA" sz="1400" dirty="0">
                <a:solidFill>
                  <a:srgbClr val="002145"/>
                </a:solidFill>
              </a:rPr>
              <a:t>Our team partnered with </a:t>
            </a:r>
            <a:r>
              <a:rPr lang="en-CA" sz="1400" dirty="0">
                <a:solidFill>
                  <a:srgbClr val="002145"/>
                </a:solidFill>
                <a:highlight>
                  <a:srgbClr val="D6DCE5"/>
                </a:highlight>
                <a:latin typeface="Whitney Bold" pitchFamily="50" charset="0"/>
              </a:rPr>
              <a:t>Metro Vancouver</a:t>
            </a:r>
            <a:r>
              <a:rPr lang="en-CA" sz="1400" dirty="0">
                <a:solidFill>
                  <a:srgbClr val="002145"/>
                </a:solidFill>
              </a:rPr>
              <a:t> and </a:t>
            </a:r>
            <a:r>
              <a:rPr lang="en-CA" sz="1400" dirty="0">
                <a:solidFill>
                  <a:srgbClr val="002145"/>
                </a:solidFill>
                <a:highlight>
                  <a:srgbClr val="D6DCE5"/>
                </a:highlight>
                <a:latin typeface="Whitney Bold" pitchFamily="50" charset="0"/>
              </a:rPr>
              <a:t>Natural Resources Canada</a:t>
            </a:r>
            <a:r>
              <a:rPr lang="en-CA" sz="1400" dirty="0">
                <a:solidFill>
                  <a:srgbClr val="002145"/>
                </a:solidFill>
              </a:rPr>
              <a:t> (NRCan) to better understand how the way our neighbourhoods change over time is likely to affect earthquake impacts in the future. </a:t>
            </a:r>
          </a:p>
          <a:p>
            <a:pPr algn="just">
              <a:lnSpc>
                <a:spcPct val="110000"/>
              </a:lnSpc>
              <a:spcAft>
                <a:spcPts val="2000"/>
              </a:spcAft>
            </a:pPr>
            <a:r>
              <a:rPr lang="en-CA" sz="1400" dirty="0">
                <a:solidFill>
                  <a:srgbClr val="002145"/>
                </a:solidFill>
              </a:rPr>
              <a:t>To do this, we needed to explore </a:t>
            </a:r>
            <a:r>
              <a:rPr lang="en-CA" sz="1400" dirty="0">
                <a:solidFill>
                  <a:srgbClr val="002145"/>
                </a:solidFill>
                <a:highlight>
                  <a:srgbClr val="D6DCE5"/>
                </a:highlight>
                <a:latin typeface="Whitney Bold" pitchFamily="50" charset="0"/>
              </a:rPr>
              <a:t>how neighbourhoods in the region have changed over the past decade</a:t>
            </a:r>
            <a:r>
              <a:rPr lang="en-CA" sz="1400" dirty="0">
                <a:solidFill>
                  <a:srgbClr val="002145"/>
                </a:solidFill>
              </a:rPr>
              <a:t> to help us understand how they are likely to change in the decades ahead. Once we understand these changes, we can use today’s earthquake impact assessments to project how a future earthquake might impact a given neighbourhood. </a:t>
            </a:r>
          </a:p>
          <a:p>
            <a:pPr algn="just">
              <a:lnSpc>
                <a:spcPct val="110000"/>
              </a:lnSpc>
              <a:spcAft>
                <a:spcPts val="2000"/>
              </a:spcAft>
            </a:pPr>
            <a:r>
              <a:rPr lang="en-CA" sz="1400" dirty="0">
                <a:solidFill>
                  <a:srgbClr val="002145"/>
                </a:solidFill>
              </a:rPr>
              <a:t>For our work, we used Metro Vancouver’s </a:t>
            </a:r>
            <a:r>
              <a:rPr lang="en-CA" sz="1400" dirty="0">
                <a:solidFill>
                  <a:srgbClr val="002145"/>
                </a:solidFill>
                <a:highlight>
                  <a:srgbClr val="D6DCE5"/>
                </a:highlight>
                <a:latin typeface="Whitney Bold" pitchFamily="50" charset="0"/>
              </a:rPr>
              <a:t>2035 growth projections</a:t>
            </a:r>
            <a:r>
              <a:rPr lang="en-CA" sz="1400" dirty="0">
                <a:solidFill>
                  <a:srgbClr val="002145"/>
                </a:solidFill>
              </a:rPr>
              <a:t> and a </a:t>
            </a:r>
            <a:r>
              <a:rPr lang="en-CA" sz="1400" dirty="0">
                <a:solidFill>
                  <a:srgbClr val="002145"/>
                </a:solidFill>
                <a:highlight>
                  <a:srgbClr val="D6DCE5"/>
                </a:highlight>
                <a:latin typeface="Whitney Bold" pitchFamily="50" charset="0"/>
              </a:rPr>
              <a:t>M7.3 Georgia Strait earthquake</a:t>
            </a:r>
            <a:r>
              <a:rPr lang="en-CA" sz="1400" dirty="0">
                <a:solidFill>
                  <a:srgbClr val="002145"/>
                </a:solidFill>
              </a:rPr>
              <a:t> scenario produced by NRCan.</a:t>
            </a:r>
            <a:endParaRPr lang="en-CA" sz="1400" dirty="0">
              <a:solidFill>
                <a:srgbClr val="002145"/>
              </a:solidFill>
              <a:highlight>
                <a:srgbClr val="FFFF00"/>
              </a:highlight>
            </a:endParaRPr>
          </a:p>
        </p:txBody>
      </p:sp>
    </p:spTree>
    <p:extLst>
      <p:ext uri="{BB962C8B-B14F-4D97-AF65-F5344CB8AC3E}">
        <p14:creationId xmlns:p14="http://schemas.microsoft.com/office/powerpoint/2010/main" val="2470272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C808796C-666C-47D9-B70E-86CEE0FC0AA3}"/>
              </a:ext>
            </a:extLst>
          </p:cNvPr>
          <p:cNvGrpSpPr/>
          <p:nvPr/>
        </p:nvGrpSpPr>
        <p:grpSpPr>
          <a:xfrm>
            <a:off x="0" y="637098"/>
            <a:ext cx="12192000" cy="4892589"/>
            <a:chOff x="0" y="602478"/>
            <a:chExt cx="12192000" cy="4892589"/>
          </a:xfrm>
        </p:grpSpPr>
        <p:sp>
          <p:nvSpPr>
            <p:cNvPr id="9" name="Rectangle 8">
              <a:extLst>
                <a:ext uri="{FF2B5EF4-FFF2-40B4-BE49-F238E27FC236}">
                  <a16:creationId xmlns:a16="http://schemas.microsoft.com/office/drawing/2014/main" id="{F09F4A3A-B221-43E8-AD11-EB75B800ADC4}"/>
                </a:ext>
              </a:extLst>
            </p:cNvPr>
            <p:cNvSpPr/>
            <p:nvPr/>
          </p:nvSpPr>
          <p:spPr>
            <a:xfrm>
              <a:off x="0" y="602478"/>
              <a:ext cx="12192000" cy="4892589"/>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 name="Picture 19" descr="Diagram&#10;&#10;Description automatically generated">
              <a:extLst>
                <a:ext uri="{FF2B5EF4-FFF2-40B4-BE49-F238E27FC236}">
                  <a16:creationId xmlns:a16="http://schemas.microsoft.com/office/drawing/2014/main" id="{7ED96FA3-54D7-4778-8924-E1EF993E7F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140" y="1616004"/>
              <a:ext cx="9476905" cy="3477544"/>
            </a:xfrm>
            <a:prstGeom prst="rect">
              <a:avLst/>
            </a:prstGeom>
            <a:ln w="3175">
              <a:solidFill>
                <a:srgbClr val="002145"/>
              </a:solidFill>
            </a:ln>
          </p:spPr>
        </p:pic>
        <p:sp>
          <p:nvSpPr>
            <p:cNvPr id="22" name="TextBox 21">
              <a:extLst>
                <a:ext uri="{FF2B5EF4-FFF2-40B4-BE49-F238E27FC236}">
                  <a16:creationId xmlns:a16="http://schemas.microsoft.com/office/drawing/2014/main" id="{8E077AD9-82BC-4FAA-BAE7-0E0299D918E5}"/>
                </a:ext>
              </a:extLst>
            </p:cNvPr>
            <p:cNvSpPr txBox="1"/>
            <p:nvPr/>
          </p:nvSpPr>
          <p:spPr>
            <a:xfrm>
              <a:off x="148545" y="752148"/>
              <a:ext cx="7649554" cy="584775"/>
            </a:xfrm>
            <a:prstGeom prst="rect">
              <a:avLst/>
            </a:prstGeom>
            <a:noFill/>
          </p:spPr>
          <p:txBody>
            <a:bodyPr wrap="square">
              <a:spAutoFit/>
            </a:bodyPr>
            <a:lstStyle/>
            <a:p>
              <a:r>
                <a:rPr lang="en-CA" sz="3200" cap="all" dirty="0">
                  <a:solidFill>
                    <a:srgbClr val="000A3E"/>
                  </a:solidFill>
                  <a:latin typeface="Whitney Bold" pitchFamily="50" charset="0"/>
                </a:rPr>
                <a:t>Risk Dynamics Methodology</a:t>
              </a:r>
              <a:endParaRPr lang="en-CA" sz="3200" dirty="0"/>
            </a:p>
          </p:txBody>
        </p:sp>
        <p:sp>
          <p:nvSpPr>
            <p:cNvPr id="23" name="TextBox 22">
              <a:extLst>
                <a:ext uri="{FF2B5EF4-FFF2-40B4-BE49-F238E27FC236}">
                  <a16:creationId xmlns:a16="http://schemas.microsoft.com/office/drawing/2014/main" id="{4E5EB5B4-71FF-49B9-A2BF-35B9402C7F6E}"/>
                </a:ext>
              </a:extLst>
            </p:cNvPr>
            <p:cNvSpPr txBox="1"/>
            <p:nvPr/>
          </p:nvSpPr>
          <p:spPr>
            <a:xfrm>
              <a:off x="10002932" y="1595658"/>
              <a:ext cx="1988516" cy="3497890"/>
            </a:xfrm>
            <a:prstGeom prst="rect">
              <a:avLst/>
            </a:prstGeom>
            <a:noFill/>
          </p:spPr>
          <p:txBody>
            <a:bodyPr wrap="square" rtlCol="0">
              <a:noAutofit/>
            </a:bodyPr>
            <a:lstStyle/>
            <a:p>
              <a:pPr marL="173038" indent="-169863">
                <a:spcAft>
                  <a:spcPts val="600"/>
                </a:spcAft>
                <a:buFont typeface="+mj-lt"/>
                <a:buAutoNum type="arabicPeriod"/>
              </a:pPr>
              <a:r>
                <a:rPr lang="en-CA" sz="1000" dirty="0"/>
                <a:t>Establish baseline neighbourhood archetypes</a:t>
              </a:r>
            </a:p>
            <a:p>
              <a:pPr marL="173038" indent="-169863">
                <a:spcAft>
                  <a:spcPts val="600"/>
                </a:spcAft>
                <a:buFont typeface="+mj-lt"/>
                <a:buAutoNum type="arabicPeriod"/>
              </a:pPr>
              <a:r>
                <a:rPr lang="en-CA" sz="1000" dirty="0"/>
                <a:t>Establish historic neighbourhood archetypes</a:t>
              </a:r>
            </a:p>
            <a:p>
              <a:pPr marL="173038" indent="-169863">
                <a:spcAft>
                  <a:spcPts val="600"/>
                </a:spcAft>
                <a:buFont typeface="+mj-lt"/>
                <a:buAutoNum type="arabicPeriod"/>
              </a:pPr>
              <a:r>
                <a:rPr lang="en-CA" sz="1000" dirty="0"/>
                <a:t>Calculate change probability curves</a:t>
              </a:r>
            </a:p>
            <a:p>
              <a:pPr marL="173038" indent="-169863">
                <a:spcAft>
                  <a:spcPts val="600"/>
                </a:spcAft>
                <a:buFont typeface="+mj-lt"/>
                <a:buAutoNum type="arabicPeriod"/>
              </a:pPr>
              <a:r>
                <a:rPr lang="en-CA" sz="1000" dirty="0"/>
                <a:t>Establish archetypes to baseline traffic analysis zones</a:t>
              </a:r>
            </a:p>
            <a:p>
              <a:pPr marL="173038" indent="-169863">
                <a:spcAft>
                  <a:spcPts val="600"/>
                </a:spcAft>
                <a:buFont typeface="+mj-lt"/>
                <a:buAutoNum type="arabicPeriod"/>
              </a:pPr>
              <a:r>
                <a:rPr lang="en-CA" sz="1000" dirty="0"/>
                <a:t>Project future archetypes based on change probability curves</a:t>
              </a:r>
            </a:p>
            <a:p>
              <a:pPr marL="173038" indent="-169863">
                <a:spcAft>
                  <a:spcPts val="600"/>
                </a:spcAft>
                <a:buFont typeface="+mj-lt"/>
                <a:buAutoNum type="arabicPeriod"/>
              </a:pPr>
              <a:r>
                <a:rPr lang="en-CA" sz="1000" dirty="0"/>
                <a:t>Baseline NRCan earthquake impact assessment</a:t>
              </a:r>
            </a:p>
            <a:p>
              <a:pPr marL="173038" indent="-169863">
                <a:spcAft>
                  <a:spcPts val="600"/>
                </a:spcAft>
                <a:buFont typeface="+mj-lt"/>
                <a:buAutoNum type="arabicPeriod"/>
              </a:pPr>
              <a:r>
                <a:rPr lang="en-CA" sz="1000" dirty="0"/>
                <a:t>Establish earthquake impacts for traffic analysis zones</a:t>
              </a:r>
            </a:p>
            <a:p>
              <a:pPr marL="173038" indent="-169863">
                <a:spcAft>
                  <a:spcPts val="600"/>
                </a:spcAft>
                <a:buFont typeface="+mj-lt"/>
                <a:buAutoNum type="arabicPeriod"/>
              </a:pPr>
              <a:r>
                <a:rPr lang="en-CA" sz="1000" dirty="0"/>
                <a:t>Project future earthquake impacts for future TAZ informed by  baseline hazard impacts</a:t>
              </a:r>
            </a:p>
          </p:txBody>
        </p:sp>
      </p:grpSp>
    </p:spTree>
    <p:extLst>
      <p:ext uri="{BB962C8B-B14F-4D97-AF65-F5344CB8AC3E}">
        <p14:creationId xmlns:p14="http://schemas.microsoft.com/office/powerpoint/2010/main" val="498620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09F4A3A-B221-43E8-AD11-EB75B800ADC4}"/>
              </a:ext>
            </a:extLst>
          </p:cNvPr>
          <p:cNvSpPr/>
          <p:nvPr/>
        </p:nvSpPr>
        <p:spPr>
          <a:xfrm>
            <a:off x="0" y="0"/>
            <a:ext cx="12192000" cy="685800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F7E8C6AE-1E4C-42D3-96AA-0F546332315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8054" y="250973"/>
            <a:ext cx="11299653" cy="6356054"/>
          </a:xfrm>
          <a:prstGeom prst="rect">
            <a:avLst/>
          </a:prstGeom>
          <a:effectLst>
            <a:outerShdw blurRad="50800" dist="38100" dir="8100000" algn="tr" rotWithShape="0">
              <a:prstClr val="black">
                <a:alpha val="40000"/>
              </a:prstClr>
            </a:outerShdw>
          </a:effectLst>
        </p:spPr>
      </p:pic>
      <p:grpSp>
        <p:nvGrpSpPr>
          <p:cNvPr id="6" name="Group 5">
            <a:extLst>
              <a:ext uri="{FF2B5EF4-FFF2-40B4-BE49-F238E27FC236}">
                <a16:creationId xmlns:a16="http://schemas.microsoft.com/office/drawing/2014/main" id="{5DAAFF23-8F67-49F2-B4DD-E18E266985CA}"/>
              </a:ext>
            </a:extLst>
          </p:cNvPr>
          <p:cNvGrpSpPr/>
          <p:nvPr/>
        </p:nvGrpSpPr>
        <p:grpSpPr>
          <a:xfrm>
            <a:off x="7797800" y="250973"/>
            <a:ext cx="4252826" cy="2070587"/>
            <a:chOff x="7493000" y="250973"/>
            <a:chExt cx="4252826" cy="2070587"/>
          </a:xfrm>
        </p:grpSpPr>
        <p:sp>
          <p:nvSpPr>
            <p:cNvPr id="2" name="Rectangle 1">
              <a:extLst>
                <a:ext uri="{FF2B5EF4-FFF2-40B4-BE49-F238E27FC236}">
                  <a16:creationId xmlns:a16="http://schemas.microsoft.com/office/drawing/2014/main" id="{0FED15F1-8248-4BBA-80F1-9BDF224FE010}"/>
                </a:ext>
              </a:extLst>
            </p:cNvPr>
            <p:cNvSpPr/>
            <p:nvPr/>
          </p:nvSpPr>
          <p:spPr>
            <a:xfrm>
              <a:off x="7493000" y="250973"/>
              <a:ext cx="4252826" cy="2070587"/>
            </a:xfrm>
            <a:prstGeom prst="rect">
              <a:avLst/>
            </a:prstGeom>
            <a:solidFill>
              <a:schemeClr val="bg1"/>
            </a:solidFill>
            <a:ln w="3175">
              <a:solidFill>
                <a:srgbClr val="00214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 name="Group 2">
              <a:extLst>
                <a:ext uri="{FF2B5EF4-FFF2-40B4-BE49-F238E27FC236}">
                  <a16:creationId xmlns:a16="http://schemas.microsoft.com/office/drawing/2014/main" id="{FB326BCF-DF05-4F31-854C-5F4B752A0406}"/>
                </a:ext>
              </a:extLst>
            </p:cNvPr>
            <p:cNvGrpSpPr/>
            <p:nvPr/>
          </p:nvGrpSpPr>
          <p:grpSpPr>
            <a:xfrm>
              <a:off x="7565303" y="310819"/>
              <a:ext cx="4108220" cy="1950894"/>
              <a:chOff x="7570700" y="300820"/>
              <a:chExt cx="4108220" cy="1950894"/>
            </a:xfrm>
          </p:grpSpPr>
          <p:pic>
            <p:nvPicPr>
              <p:cNvPr id="4" name="Picture 3">
                <a:extLst>
                  <a:ext uri="{FF2B5EF4-FFF2-40B4-BE49-F238E27FC236}">
                    <a16:creationId xmlns:a16="http://schemas.microsoft.com/office/drawing/2014/main" id="{75F57542-8D35-4E61-8A4A-2ADD867CC6B8}"/>
                  </a:ext>
                </a:extLst>
              </p:cNvPr>
              <p:cNvPicPr/>
              <p:nvPr/>
            </p:nvPicPr>
            <p:blipFill>
              <a:blip r:embed="rId5"/>
              <a:stretch>
                <a:fillRect/>
              </a:stretch>
            </p:blipFill>
            <p:spPr bwMode="auto">
              <a:xfrm>
                <a:off x="7570700" y="300820"/>
                <a:ext cx="4108220" cy="1650217"/>
              </a:xfrm>
              <a:prstGeom prst="rect">
                <a:avLst/>
              </a:prstGeom>
              <a:noFill/>
              <a:ln w="3175">
                <a:solidFill>
                  <a:schemeClr val="tx1"/>
                </a:solidFill>
              </a:ln>
            </p:spPr>
          </p:pic>
          <p:sp>
            <p:nvSpPr>
              <p:cNvPr id="5" name="TextBox 4">
                <a:extLst>
                  <a:ext uri="{FF2B5EF4-FFF2-40B4-BE49-F238E27FC236}">
                    <a16:creationId xmlns:a16="http://schemas.microsoft.com/office/drawing/2014/main" id="{FB60C45B-A5C5-42F4-A596-451C0EA9019D}"/>
                  </a:ext>
                </a:extLst>
              </p:cNvPr>
              <p:cNvSpPr txBox="1"/>
              <p:nvPr/>
            </p:nvSpPr>
            <p:spPr>
              <a:xfrm>
                <a:off x="7570700" y="2020882"/>
                <a:ext cx="3346645" cy="230832"/>
              </a:xfrm>
              <a:prstGeom prst="rect">
                <a:avLst/>
              </a:prstGeom>
              <a:noFill/>
            </p:spPr>
            <p:txBody>
              <a:bodyPr wrap="square" lIns="0" rIns="0" rtlCol="0">
                <a:spAutoFit/>
              </a:bodyPr>
              <a:lstStyle/>
              <a:p>
                <a:r>
                  <a:rPr lang="en-US" sz="900" dirty="0">
                    <a:latin typeface="Whitney Semibold" pitchFamily="50" charset="0"/>
                  </a:rPr>
                  <a:t>Figure: </a:t>
                </a:r>
                <a:r>
                  <a:rPr lang="en-US" sz="900" dirty="0"/>
                  <a:t>Box plots for individual parameters within each cluster</a:t>
                </a:r>
                <a:endParaRPr lang="en-CA" sz="900" dirty="0"/>
              </a:p>
            </p:txBody>
          </p:sp>
        </p:grpSp>
      </p:grpSp>
    </p:spTree>
    <p:extLst>
      <p:ext uri="{BB962C8B-B14F-4D97-AF65-F5344CB8AC3E}">
        <p14:creationId xmlns:p14="http://schemas.microsoft.com/office/powerpoint/2010/main" val="2165552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309D94D-8889-4D3F-B77A-C3B3739A1438}"/>
              </a:ext>
            </a:extLst>
          </p:cNvPr>
          <p:cNvGrpSpPr/>
          <p:nvPr/>
        </p:nvGrpSpPr>
        <p:grpSpPr>
          <a:xfrm>
            <a:off x="415493" y="1515371"/>
            <a:ext cx="11361015" cy="3921261"/>
            <a:chOff x="437897" y="1515371"/>
            <a:chExt cx="11361015" cy="3921261"/>
          </a:xfrm>
        </p:grpSpPr>
        <p:pic>
          <p:nvPicPr>
            <p:cNvPr id="4" name="Picture 3">
              <a:extLst>
                <a:ext uri="{FF2B5EF4-FFF2-40B4-BE49-F238E27FC236}">
                  <a16:creationId xmlns:a16="http://schemas.microsoft.com/office/drawing/2014/main" id="{CDFA55DA-84BD-4158-8812-56C2279C36B5}"/>
                </a:ext>
              </a:extLst>
            </p:cNvPr>
            <p:cNvPicPr>
              <a:picLocks noChangeAspect="1"/>
            </p:cNvPicPr>
            <p:nvPr/>
          </p:nvPicPr>
          <p:blipFill>
            <a:blip r:embed="rId4"/>
            <a:stretch>
              <a:fillRect/>
            </a:stretch>
          </p:blipFill>
          <p:spPr>
            <a:xfrm>
              <a:off x="437897" y="1515371"/>
              <a:ext cx="5385423" cy="3921261"/>
            </a:xfrm>
            <a:prstGeom prst="rect">
              <a:avLst/>
            </a:prstGeom>
          </p:spPr>
        </p:pic>
        <p:pic>
          <p:nvPicPr>
            <p:cNvPr id="7" name="Picture 6">
              <a:extLst>
                <a:ext uri="{FF2B5EF4-FFF2-40B4-BE49-F238E27FC236}">
                  <a16:creationId xmlns:a16="http://schemas.microsoft.com/office/drawing/2014/main" id="{D5D27E57-59EE-47DE-BF94-1365CB8DC828}"/>
                </a:ext>
              </a:extLst>
            </p:cNvPr>
            <p:cNvPicPr>
              <a:picLocks noChangeAspect="1"/>
            </p:cNvPicPr>
            <p:nvPr/>
          </p:nvPicPr>
          <p:blipFill>
            <a:blip r:embed="rId5"/>
            <a:stretch>
              <a:fillRect/>
            </a:stretch>
          </p:blipFill>
          <p:spPr>
            <a:xfrm>
              <a:off x="6365977" y="1515371"/>
              <a:ext cx="5432935" cy="3921261"/>
            </a:xfrm>
            <a:prstGeom prst="rect">
              <a:avLst/>
            </a:prstGeom>
          </p:spPr>
        </p:pic>
      </p:grpSp>
    </p:spTree>
    <p:extLst>
      <p:ext uri="{BB962C8B-B14F-4D97-AF65-F5344CB8AC3E}">
        <p14:creationId xmlns:p14="http://schemas.microsoft.com/office/powerpoint/2010/main" val="2815707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09F4A3A-B221-43E8-AD11-EB75B800ADC4}"/>
              </a:ext>
            </a:extLst>
          </p:cNvPr>
          <p:cNvSpPr/>
          <p:nvPr/>
        </p:nvSpPr>
        <p:spPr>
          <a:xfrm>
            <a:off x="0" y="0"/>
            <a:ext cx="12192000" cy="685800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F7E8C6AE-1E4C-42D3-96AA-0F546332315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8055" y="250973"/>
            <a:ext cx="11299651" cy="6356053"/>
          </a:xfrm>
          <a:prstGeom prst="rect">
            <a:avLst/>
          </a:prstGeom>
          <a:effectLst>
            <a:outerShdw blurRad="50800" dist="38100" dir="8100000" algn="tr" rotWithShape="0">
              <a:prstClr val="black">
                <a:alpha val="40000"/>
              </a:prstClr>
            </a:outerShdw>
          </a:effectLst>
        </p:spPr>
      </p:pic>
      <p:sp>
        <p:nvSpPr>
          <p:cNvPr id="2" name="Rectangle 1">
            <a:extLst>
              <a:ext uri="{FF2B5EF4-FFF2-40B4-BE49-F238E27FC236}">
                <a16:creationId xmlns:a16="http://schemas.microsoft.com/office/drawing/2014/main" id="{89765C7E-E8C9-43FA-918E-9C4FAF21ACCB}"/>
              </a:ext>
            </a:extLst>
          </p:cNvPr>
          <p:cNvSpPr/>
          <p:nvPr/>
        </p:nvSpPr>
        <p:spPr>
          <a:xfrm>
            <a:off x="4288384" y="4714240"/>
            <a:ext cx="7655561" cy="1971040"/>
          </a:xfrm>
          <a:prstGeom prst="rect">
            <a:avLst/>
          </a:prstGeom>
          <a:solidFill>
            <a:schemeClr val="bg1"/>
          </a:solidFill>
          <a:ln w="3175">
            <a:solidFill>
              <a:srgbClr val="00214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4" name="Table 5">
            <a:extLst>
              <a:ext uri="{FF2B5EF4-FFF2-40B4-BE49-F238E27FC236}">
                <a16:creationId xmlns:a16="http://schemas.microsoft.com/office/drawing/2014/main" id="{6588B0D2-8041-4F70-89F8-A3DA83526215}"/>
              </a:ext>
            </a:extLst>
          </p:cNvPr>
          <p:cNvGraphicFramePr>
            <a:graphicFrameLocks noGrp="1"/>
          </p:cNvGraphicFramePr>
          <p:nvPr>
            <p:extLst>
              <p:ext uri="{D42A27DB-BD31-4B8C-83A1-F6EECF244321}">
                <p14:modId xmlns:p14="http://schemas.microsoft.com/office/powerpoint/2010/main" val="1451896740"/>
              </p:ext>
            </p:extLst>
          </p:nvPr>
        </p:nvGraphicFramePr>
        <p:xfrm>
          <a:off x="4385412" y="4817702"/>
          <a:ext cx="7461504" cy="1483360"/>
        </p:xfrm>
        <a:graphic>
          <a:graphicData uri="http://schemas.openxmlformats.org/drawingml/2006/table">
            <a:tbl>
              <a:tblPr firstRow="1" lastRow="1" bandRow="1">
                <a:tableStyleId>{9D7B26C5-4107-4FEC-AEDC-1716B250A1EF}</a:tableStyleId>
              </a:tblPr>
              <a:tblGrid>
                <a:gridCol w="2798064">
                  <a:extLst>
                    <a:ext uri="{9D8B030D-6E8A-4147-A177-3AD203B41FA5}">
                      <a16:colId xmlns:a16="http://schemas.microsoft.com/office/drawing/2014/main" val="3115546485"/>
                    </a:ext>
                  </a:extLst>
                </a:gridCol>
                <a:gridCol w="1554480">
                  <a:extLst>
                    <a:ext uri="{9D8B030D-6E8A-4147-A177-3AD203B41FA5}">
                      <a16:colId xmlns:a16="http://schemas.microsoft.com/office/drawing/2014/main" val="3712727195"/>
                    </a:ext>
                  </a:extLst>
                </a:gridCol>
                <a:gridCol w="1554480">
                  <a:extLst>
                    <a:ext uri="{9D8B030D-6E8A-4147-A177-3AD203B41FA5}">
                      <a16:colId xmlns:a16="http://schemas.microsoft.com/office/drawing/2014/main" val="2349113740"/>
                    </a:ext>
                  </a:extLst>
                </a:gridCol>
                <a:gridCol w="1554480">
                  <a:extLst>
                    <a:ext uri="{9D8B030D-6E8A-4147-A177-3AD203B41FA5}">
                      <a16:colId xmlns:a16="http://schemas.microsoft.com/office/drawing/2014/main" val="4159627496"/>
                    </a:ext>
                  </a:extLst>
                </a:gridCol>
              </a:tblGrid>
              <a:tr h="370840">
                <a:tc>
                  <a:txBody>
                    <a:bodyPr/>
                    <a:lstStyle/>
                    <a:p>
                      <a:endParaRPr lang="en-CA" dirty="0">
                        <a:latin typeface="Whitney Semibold" pitchFamily="50" charset="0"/>
                      </a:endParaRPr>
                    </a:p>
                  </a:txBody>
                  <a:tcPr>
                    <a:solidFill>
                      <a:schemeClr val="bg1"/>
                    </a:solidFill>
                  </a:tcPr>
                </a:tc>
                <a:tc>
                  <a:txBody>
                    <a:bodyPr/>
                    <a:lstStyle/>
                    <a:p>
                      <a:pPr algn="r"/>
                      <a:r>
                        <a:rPr lang="en-US" dirty="0">
                          <a:latin typeface="Whitney Semibold" pitchFamily="50" charset="0"/>
                        </a:rPr>
                        <a:t>2016</a:t>
                      </a:r>
                      <a:endParaRPr lang="en-CA" dirty="0">
                        <a:latin typeface="Whitney Semibold" pitchFamily="50" charset="0"/>
                      </a:endParaRPr>
                    </a:p>
                  </a:txBody>
                  <a:tcPr>
                    <a:solidFill>
                      <a:schemeClr val="bg1"/>
                    </a:solidFill>
                  </a:tcPr>
                </a:tc>
                <a:tc>
                  <a:txBody>
                    <a:bodyPr/>
                    <a:lstStyle/>
                    <a:p>
                      <a:pPr algn="r"/>
                      <a:r>
                        <a:rPr lang="en-US" dirty="0">
                          <a:latin typeface="Whitney Semibold" pitchFamily="50" charset="0"/>
                        </a:rPr>
                        <a:t>2035</a:t>
                      </a:r>
                      <a:endParaRPr lang="en-CA" dirty="0">
                        <a:latin typeface="Whitney Semibold" pitchFamily="50" charset="0"/>
                      </a:endParaRPr>
                    </a:p>
                  </a:txBody>
                  <a:tcPr>
                    <a:solidFill>
                      <a:schemeClr val="bg1"/>
                    </a:solidFill>
                  </a:tcPr>
                </a:tc>
                <a:tc>
                  <a:txBody>
                    <a:bodyPr/>
                    <a:lstStyle/>
                    <a:p>
                      <a:pPr algn="r"/>
                      <a:r>
                        <a:rPr lang="en-US" dirty="0">
                          <a:latin typeface="Whitney Semibold" pitchFamily="50" charset="0"/>
                        </a:rPr>
                        <a:t>Change</a:t>
                      </a:r>
                      <a:endParaRPr lang="en-CA" dirty="0">
                        <a:latin typeface="Whitney Semibold" pitchFamily="50" charset="0"/>
                      </a:endParaRPr>
                    </a:p>
                  </a:txBody>
                  <a:tcPr>
                    <a:solidFill>
                      <a:schemeClr val="bg1"/>
                    </a:solidFill>
                  </a:tcPr>
                </a:tc>
                <a:extLst>
                  <a:ext uri="{0D108BD9-81ED-4DB2-BD59-A6C34878D82A}">
                    <a16:rowId xmlns:a16="http://schemas.microsoft.com/office/drawing/2014/main" val="3756749503"/>
                  </a:ext>
                </a:extLst>
              </a:tr>
              <a:tr h="370840">
                <a:tc>
                  <a:txBody>
                    <a:bodyPr/>
                    <a:lstStyle/>
                    <a:p>
                      <a:pPr algn="r"/>
                      <a:r>
                        <a:rPr lang="en-US" dirty="0"/>
                        <a:t>Total Population</a:t>
                      </a:r>
                      <a:r>
                        <a:rPr lang="en-US" sz="1400" kern="1200" baseline="50000" dirty="0">
                          <a:solidFill>
                            <a:schemeClr val="tx1"/>
                          </a:solidFill>
                          <a:latin typeface="+mn-lt"/>
                          <a:ea typeface="+mn-ea"/>
                          <a:cs typeface="+mn-cs"/>
                        </a:rPr>
                        <a:t>1</a:t>
                      </a:r>
                      <a:endParaRPr lang="en-CA" sz="1400" kern="1200" baseline="50000" dirty="0">
                        <a:solidFill>
                          <a:schemeClr val="tx1"/>
                        </a:solidFill>
                        <a:latin typeface="+mn-lt"/>
                        <a:ea typeface="+mn-ea"/>
                        <a:cs typeface="+mn-cs"/>
                      </a:endParaRPr>
                    </a:p>
                  </a:txBody>
                  <a:tcPr>
                    <a:solidFill>
                      <a:schemeClr val="bg1">
                        <a:lumMod val="75000"/>
                        <a:alpha val="20000"/>
                      </a:schemeClr>
                    </a:solidFill>
                  </a:tcPr>
                </a:tc>
                <a:tc>
                  <a:txBody>
                    <a:bodyPr/>
                    <a:lstStyle/>
                    <a:p>
                      <a:pPr algn="r"/>
                      <a:r>
                        <a:rPr lang="en-US" dirty="0"/>
                        <a:t>2,580,000</a:t>
                      </a:r>
                      <a:endParaRPr lang="en-CA" dirty="0"/>
                    </a:p>
                  </a:txBody>
                  <a:tcPr>
                    <a:solidFill>
                      <a:schemeClr val="bg1">
                        <a:lumMod val="75000"/>
                        <a:alpha val="20000"/>
                      </a:schemeClr>
                    </a:solidFill>
                  </a:tcPr>
                </a:tc>
                <a:tc>
                  <a:txBody>
                    <a:bodyPr/>
                    <a:lstStyle/>
                    <a:p>
                      <a:pPr algn="r"/>
                      <a:r>
                        <a:rPr lang="en-US" dirty="0"/>
                        <a:t>3,370,000</a:t>
                      </a:r>
                      <a:endParaRPr lang="en-CA" dirty="0"/>
                    </a:p>
                  </a:txBody>
                  <a:tcPr>
                    <a:solidFill>
                      <a:schemeClr val="bg1">
                        <a:lumMod val="75000"/>
                        <a:alpha val="20000"/>
                      </a:schemeClr>
                    </a:solidFill>
                  </a:tcPr>
                </a:tc>
                <a:tc>
                  <a:txBody>
                    <a:bodyPr/>
                    <a:lstStyle/>
                    <a:p>
                      <a:pPr algn="r"/>
                      <a:r>
                        <a:rPr lang="en-US" dirty="0"/>
                        <a:t>787,000</a:t>
                      </a:r>
                      <a:endParaRPr lang="en-CA" dirty="0"/>
                    </a:p>
                  </a:txBody>
                  <a:tcPr>
                    <a:solidFill>
                      <a:schemeClr val="bg1">
                        <a:lumMod val="75000"/>
                        <a:alpha val="20000"/>
                      </a:schemeClr>
                    </a:solidFill>
                  </a:tcPr>
                </a:tc>
                <a:extLst>
                  <a:ext uri="{0D108BD9-81ED-4DB2-BD59-A6C34878D82A}">
                    <a16:rowId xmlns:a16="http://schemas.microsoft.com/office/drawing/2014/main" val="3417881857"/>
                  </a:ext>
                </a:extLst>
              </a:tr>
              <a:tr h="370840">
                <a:tc>
                  <a:txBody>
                    <a:bodyPr/>
                    <a:lstStyle/>
                    <a:p>
                      <a:pPr algn="r"/>
                      <a:r>
                        <a:rPr lang="en-US" dirty="0"/>
                        <a:t>Displaced Population</a:t>
                      </a:r>
                      <a:r>
                        <a:rPr lang="en-US" sz="1400" baseline="50000" dirty="0"/>
                        <a:t>2</a:t>
                      </a:r>
                      <a:endParaRPr lang="en-CA" baseline="50000" dirty="0"/>
                    </a:p>
                  </a:txBody>
                  <a:tcPr>
                    <a:solidFill>
                      <a:schemeClr val="bg1"/>
                    </a:solidFill>
                  </a:tcPr>
                </a:tc>
                <a:tc>
                  <a:txBody>
                    <a:bodyPr/>
                    <a:lstStyle/>
                    <a:p>
                      <a:pPr algn="r"/>
                      <a:r>
                        <a:rPr lang="en-US" dirty="0"/>
                        <a:t>133,000</a:t>
                      </a:r>
                      <a:endParaRPr lang="en-CA" dirty="0"/>
                    </a:p>
                  </a:txBody>
                  <a:tcPr>
                    <a:solidFill>
                      <a:schemeClr val="bg1"/>
                    </a:solidFill>
                  </a:tcPr>
                </a:tc>
                <a:tc>
                  <a:txBody>
                    <a:bodyPr/>
                    <a:lstStyle/>
                    <a:p>
                      <a:pPr algn="r"/>
                      <a:r>
                        <a:rPr lang="en-US" dirty="0"/>
                        <a:t>1176,000</a:t>
                      </a:r>
                      <a:endParaRPr lang="en-CA" dirty="0"/>
                    </a:p>
                  </a:txBody>
                  <a:tcPr>
                    <a:solidFill>
                      <a:schemeClr val="bg1"/>
                    </a:solidFill>
                  </a:tcPr>
                </a:tc>
                <a:tc>
                  <a:txBody>
                    <a:bodyPr/>
                    <a:lstStyle/>
                    <a:p>
                      <a:pPr algn="r"/>
                      <a:r>
                        <a:rPr lang="en-US" dirty="0"/>
                        <a:t>43,000</a:t>
                      </a:r>
                      <a:endParaRPr lang="en-CA" dirty="0"/>
                    </a:p>
                  </a:txBody>
                  <a:tcPr>
                    <a:solidFill>
                      <a:schemeClr val="bg1"/>
                    </a:solidFill>
                  </a:tcPr>
                </a:tc>
                <a:extLst>
                  <a:ext uri="{0D108BD9-81ED-4DB2-BD59-A6C34878D82A}">
                    <a16:rowId xmlns:a16="http://schemas.microsoft.com/office/drawing/2014/main" val="2945126359"/>
                  </a:ext>
                </a:extLst>
              </a:tr>
              <a:tr h="370840">
                <a:tc>
                  <a:txBody>
                    <a:bodyPr/>
                    <a:lstStyle/>
                    <a:p>
                      <a:pPr algn="r"/>
                      <a:r>
                        <a:rPr lang="en-US" baseline="0" dirty="0"/>
                        <a:t>% Displaced</a:t>
                      </a:r>
                      <a:endParaRPr lang="en-CA" baseline="0" dirty="0"/>
                    </a:p>
                  </a:txBody>
                  <a:tcPr>
                    <a:solidFill>
                      <a:schemeClr val="bg1">
                        <a:lumMod val="75000"/>
                        <a:alpha val="20000"/>
                      </a:schemeClr>
                    </a:solidFill>
                  </a:tcPr>
                </a:tc>
                <a:tc>
                  <a:txBody>
                    <a:bodyPr/>
                    <a:lstStyle/>
                    <a:p>
                      <a:pPr algn="r"/>
                      <a:r>
                        <a:rPr lang="en-US" dirty="0">
                          <a:solidFill>
                            <a:srgbClr val="BE6E76"/>
                          </a:solidFill>
                          <a:latin typeface="Whitney Semibold" pitchFamily="50" charset="0"/>
                        </a:rPr>
                        <a:t>5.15%</a:t>
                      </a:r>
                      <a:endParaRPr lang="en-CA" dirty="0">
                        <a:solidFill>
                          <a:srgbClr val="BE6E76"/>
                        </a:solidFill>
                        <a:latin typeface="Whitney Semibold" pitchFamily="50" charset="0"/>
                      </a:endParaRPr>
                    </a:p>
                  </a:txBody>
                  <a:tcPr>
                    <a:solidFill>
                      <a:schemeClr val="bg1">
                        <a:lumMod val="75000"/>
                        <a:alpha val="20000"/>
                      </a:schemeClr>
                    </a:solidFill>
                  </a:tcPr>
                </a:tc>
                <a:tc>
                  <a:txBody>
                    <a:bodyPr/>
                    <a:lstStyle/>
                    <a:p>
                      <a:pPr algn="r"/>
                      <a:r>
                        <a:rPr lang="en-US" dirty="0">
                          <a:solidFill>
                            <a:srgbClr val="BE6E76"/>
                          </a:solidFill>
                          <a:latin typeface="Whitney Semibold" pitchFamily="50" charset="0"/>
                        </a:rPr>
                        <a:t>5.22%</a:t>
                      </a:r>
                      <a:endParaRPr lang="en-CA" dirty="0">
                        <a:solidFill>
                          <a:srgbClr val="BE6E76"/>
                        </a:solidFill>
                        <a:latin typeface="Whitney Semibold" pitchFamily="50" charset="0"/>
                      </a:endParaRPr>
                    </a:p>
                  </a:txBody>
                  <a:tcPr>
                    <a:solidFill>
                      <a:schemeClr val="bg1">
                        <a:lumMod val="75000"/>
                        <a:alpha val="20000"/>
                      </a:schemeClr>
                    </a:solidFill>
                  </a:tcPr>
                </a:tc>
                <a:tc>
                  <a:txBody>
                    <a:bodyPr/>
                    <a:lstStyle/>
                    <a:p>
                      <a:pPr algn="r"/>
                      <a:endParaRPr lang="en-CA" dirty="0"/>
                    </a:p>
                  </a:txBody>
                  <a:tcPr>
                    <a:solidFill>
                      <a:schemeClr val="bg1">
                        <a:lumMod val="75000"/>
                        <a:alpha val="20000"/>
                      </a:schemeClr>
                    </a:solidFill>
                  </a:tcPr>
                </a:tc>
                <a:extLst>
                  <a:ext uri="{0D108BD9-81ED-4DB2-BD59-A6C34878D82A}">
                    <a16:rowId xmlns:a16="http://schemas.microsoft.com/office/drawing/2014/main" val="503443812"/>
                  </a:ext>
                </a:extLst>
              </a:tr>
            </a:tbl>
          </a:graphicData>
        </a:graphic>
      </p:graphicFrame>
      <p:sp>
        <p:nvSpPr>
          <p:cNvPr id="5" name="TextBox 4">
            <a:extLst>
              <a:ext uri="{FF2B5EF4-FFF2-40B4-BE49-F238E27FC236}">
                <a16:creationId xmlns:a16="http://schemas.microsoft.com/office/drawing/2014/main" id="{B8A436A7-0CD1-4BA8-862B-0BF271DD38C3}"/>
              </a:ext>
            </a:extLst>
          </p:cNvPr>
          <p:cNvSpPr txBox="1"/>
          <p:nvPr/>
        </p:nvSpPr>
        <p:spPr>
          <a:xfrm>
            <a:off x="4385412" y="6354750"/>
            <a:ext cx="7461504" cy="261610"/>
          </a:xfrm>
          <a:prstGeom prst="rect">
            <a:avLst/>
          </a:prstGeom>
          <a:noFill/>
        </p:spPr>
        <p:txBody>
          <a:bodyPr wrap="square" rtlCol="0">
            <a:spAutoFit/>
          </a:bodyPr>
          <a:lstStyle/>
          <a:p>
            <a:pPr algn="r"/>
            <a:r>
              <a:rPr lang="en-US" sz="1050" baseline="30000" dirty="0">
                <a:latin typeface="Whitney Light" pitchFamily="50" charset="0"/>
              </a:rPr>
              <a:t>1</a:t>
            </a:r>
            <a:r>
              <a:rPr lang="en-US" sz="1050" dirty="0">
                <a:latin typeface="Whitney Light" pitchFamily="50" charset="0"/>
              </a:rPr>
              <a:t> 25 of 32 Metro Vancouver Municipalities;  </a:t>
            </a:r>
            <a:r>
              <a:rPr lang="en-US" sz="1050" baseline="30000" dirty="0">
                <a:latin typeface="Whitney Light" pitchFamily="50" charset="0"/>
              </a:rPr>
              <a:t>2</a:t>
            </a:r>
            <a:r>
              <a:rPr lang="en-US" sz="1050" dirty="0">
                <a:latin typeface="Whitney Light" pitchFamily="50" charset="0"/>
              </a:rPr>
              <a:t> M7.3 Georgia Strait Earthquake</a:t>
            </a:r>
            <a:endParaRPr lang="en-CA" sz="1050" dirty="0">
              <a:latin typeface="Whitney Light" pitchFamily="50" charset="0"/>
            </a:endParaRPr>
          </a:p>
        </p:txBody>
      </p:sp>
    </p:spTree>
    <p:extLst>
      <p:ext uri="{BB962C8B-B14F-4D97-AF65-F5344CB8AC3E}">
        <p14:creationId xmlns:p14="http://schemas.microsoft.com/office/powerpoint/2010/main" val="3350963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BC - Whitney">
      <a:majorFont>
        <a:latin typeface="Whitney Black"/>
        <a:ea typeface=""/>
        <a:cs typeface=""/>
      </a:majorFont>
      <a:minorFont>
        <a:latin typeface="Whitney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21181</TotalTime>
  <Words>781</Words>
  <Application>Microsoft Macintosh PowerPoint</Application>
  <PresentationFormat>Widescreen</PresentationFormat>
  <Paragraphs>72</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Whitney Light</vt:lpstr>
      <vt:lpstr>Whitney Bold</vt:lpstr>
      <vt:lpstr>Whitney Semibold</vt:lpstr>
      <vt:lpstr>Whitney Book</vt:lpstr>
      <vt:lpstr>Whitney Black</vt:lpstr>
      <vt:lpstr>Calibri</vt:lpstr>
      <vt:lpstr>Lato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Reynolds</dc:creator>
  <cp:lastModifiedBy>Ryan Reynolds</cp:lastModifiedBy>
  <cp:revision>649</cp:revision>
  <cp:lastPrinted>2018-10-30T20:54:42Z</cp:lastPrinted>
  <dcterms:created xsi:type="dcterms:W3CDTF">2018-09-28T22:34:40Z</dcterms:created>
  <dcterms:modified xsi:type="dcterms:W3CDTF">2021-06-25T01:42:07Z</dcterms:modified>
</cp:coreProperties>
</file>