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579" r:id="rId3"/>
    <p:sldId id="559" r:id="rId4"/>
    <p:sldId id="558" r:id="rId5"/>
    <p:sldId id="573" r:id="rId6"/>
    <p:sldId id="580" r:id="rId7"/>
    <p:sldId id="588" r:id="rId8"/>
    <p:sldId id="581" r:id="rId9"/>
    <p:sldId id="582" r:id="rId10"/>
    <p:sldId id="586" r:id="rId11"/>
    <p:sldId id="584" r:id="rId12"/>
    <p:sldId id="585" r:id="rId13"/>
    <p:sldId id="589" r:id="rId14"/>
  </p:sldIdLst>
  <p:sldSz cx="12192000" cy="6858000"/>
  <p:notesSz cx="7315200" cy="96012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Lato Medium" panose="020F0502020204030203" pitchFamily="34" charset="0"/>
      <p:regular r:id="rId22"/>
      <p:italic r:id="rId23"/>
    </p:embeddedFont>
    <p:embeddedFont>
      <p:font typeface="Whitney Black" pitchFamily="50" charset="0"/>
      <p:regular r:id="rId24"/>
      <p:bold r:id="rId25"/>
      <p:italic r:id="rId26"/>
      <p:boldItalic r:id="rId27"/>
    </p:embeddedFont>
    <p:embeddedFont>
      <p:font typeface="Whitney Bold" pitchFamily="50" charset="0"/>
      <p:regular r:id="rId28"/>
      <p:bold r:id="rId29"/>
      <p:italic r:id="rId30"/>
      <p:boldItalic r:id="rId31"/>
    </p:embeddedFont>
    <p:embeddedFont>
      <p:font typeface="Whitney Book" pitchFamily="50" charset="0"/>
      <p:regular r:id="rId32"/>
      <p:italic r:id="rId33"/>
    </p:embeddedFont>
    <p:embeddedFont>
      <p:font typeface="Whitney Light" pitchFamily="50" charset="0"/>
      <p:regular r:id="rId34"/>
      <p:italic r:id="rId35"/>
    </p:embeddedFont>
    <p:embeddedFont>
      <p:font typeface="Whitney Semibold" pitchFamily="50"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ntro" id="{F91F5835-363F-4E46-8C24-1AB1CEF01704}">
          <p14:sldIdLst>
            <p14:sldId id="256"/>
          </p14:sldIdLst>
        </p14:section>
        <p14:section name="Risk Dynamics" id="{633EABAB-4F1E-4AE7-A3CF-A5BE7E6C6D88}">
          <p14:sldIdLst>
            <p14:sldId id="579"/>
            <p14:sldId id="559"/>
            <p14:sldId id="558"/>
            <p14:sldId id="573"/>
            <p14:sldId id="580"/>
            <p14:sldId id="588"/>
            <p14:sldId id="581"/>
            <p14:sldId id="582"/>
            <p14:sldId id="586"/>
            <p14:sldId id="584"/>
            <p14:sldId id="585"/>
            <p14:sldId id="5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64" userDrawn="1">
          <p15:clr>
            <a:srgbClr val="A4A3A4"/>
          </p15:clr>
        </p15:guide>
        <p15:guide id="4" pos="7416" userDrawn="1">
          <p15:clr>
            <a:srgbClr val="A4A3A4"/>
          </p15:clr>
        </p15:guide>
        <p15:guide id="5" orient="horz" pos="3720" userDrawn="1">
          <p15:clr>
            <a:srgbClr val="A4A3A4"/>
          </p15:clr>
        </p15:guide>
        <p15:guide id="6" orient="horz" pos="264" userDrawn="1">
          <p15:clr>
            <a:srgbClr val="A4A3A4"/>
          </p15:clr>
        </p15:guide>
        <p15:guide id="7" orient="horz" pos="3888" userDrawn="1">
          <p15:clr>
            <a:srgbClr val="A4A3A4"/>
          </p15:clr>
        </p15:guide>
        <p15:guide id="8" pos="3720" userDrawn="1">
          <p15:clr>
            <a:srgbClr val="A4A3A4"/>
          </p15:clr>
        </p15:guide>
        <p15:guide id="9" pos="39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Reynolds" initials="RR" lastIdx="8" clrIdx="0">
    <p:extLst>
      <p:ext uri="{19B8F6BF-5375-455C-9EA6-DF929625EA0E}">
        <p15:presenceInfo xmlns:p15="http://schemas.microsoft.com/office/powerpoint/2012/main" userId="963629468346c497" providerId="Windows Live"/>
      </p:ext>
    </p:extLst>
  </p:cmAuthor>
  <p:cmAuthor id="2" name="Ryan Reynolds" initials="RR [2]" lastIdx="3" clrIdx="1">
    <p:extLst>
      <p:ext uri="{19B8F6BF-5375-455C-9EA6-DF929625EA0E}">
        <p15:presenceInfo xmlns:p15="http://schemas.microsoft.com/office/powerpoint/2012/main" userId="Ryan Reynol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2344"/>
    <a:srgbClr val="6487A4"/>
    <a:srgbClr val="BC676F"/>
    <a:srgbClr val="002145"/>
    <a:srgbClr val="BE6E76"/>
    <a:srgbClr val="CCCCCC"/>
    <a:srgbClr val="000A3E"/>
    <a:srgbClr val="332E01"/>
    <a:srgbClr val="4E382B"/>
    <a:srgbClr val="232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78944" autoAdjust="0"/>
  </p:normalViewPr>
  <p:slideViewPr>
    <p:cSldViewPr snapToGrid="0">
      <p:cViewPr varScale="1">
        <p:scale>
          <a:sx n="131" d="100"/>
          <a:sy n="131" d="100"/>
        </p:scale>
        <p:origin x="1464" y="80"/>
      </p:cViewPr>
      <p:guideLst>
        <p:guide orient="horz" pos="2160"/>
        <p:guide pos="3840"/>
        <p:guide pos="264"/>
        <p:guide pos="7416"/>
        <p:guide orient="horz" pos="3720"/>
        <p:guide orient="horz" pos="264"/>
        <p:guide orient="horz" pos="3888"/>
        <p:guide pos="3720"/>
        <p:guide pos="396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20" d="100"/>
          <a:sy n="120" d="100"/>
        </p:scale>
        <p:origin x="4592" y="84"/>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8E26EF-696B-4AE5-A003-9B341FAB66E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920378A-0E47-4823-9731-90F8BE9E704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5675632-0B09-41F6-AE35-506189EBBDD6}" type="datetimeFigureOut">
              <a:rPr lang="en-CA" smtClean="0"/>
              <a:t>2021-06-27</a:t>
            </a:fld>
            <a:endParaRPr lang="en-CA"/>
          </a:p>
        </p:txBody>
      </p:sp>
      <p:sp>
        <p:nvSpPr>
          <p:cNvPr id="4" name="Footer Placeholder 3">
            <a:extLst>
              <a:ext uri="{FF2B5EF4-FFF2-40B4-BE49-F238E27FC236}">
                <a16:creationId xmlns:a16="http://schemas.microsoft.com/office/drawing/2014/main" id="{9CF43EEE-0A37-4C11-986C-DFCA1FDFF03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895D777-C369-4FAD-9A7C-9A4B77B49B7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5C1E048-8A25-4586-A064-FC851AB97932}" type="slidenum">
              <a:rPr lang="en-CA" smtClean="0"/>
              <a:t>‹#›</a:t>
            </a:fld>
            <a:endParaRPr lang="en-CA"/>
          </a:p>
        </p:txBody>
      </p:sp>
    </p:spTree>
    <p:extLst>
      <p:ext uri="{BB962C8B-B14F-4D97-AF65-F5344CB8AC3E}">
        <p14:creationId xmlns:p14="http://schemas.microsoft.com/office/powerpoint/2010/main" val="348792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350CC7A-3E9D-49C2-ADFE-417E75B3F085}" type="datetimeFigureOut">
              <a:rPr lang="en-CA" smtClean="0"/>
              <a:t>2021-06-27</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F616689-9259-45CC-9579-CCD698342034}" type="slidenum">
              <a:rPr lang="en-CA" smtClean="0"/>
              <a:t>‹#›</a:t>
            </a:fld>
            <a:endParaRPr lang="en-CA" dirty="0"/>
          </a:p>
        </p:txBody>
      </p:sp>
    </p:spTree>
    <p:extLst>
      <p:ext uri="{BB962C8B-B14F-4D97-AF65-F5344CB8AC3E}">
        <p14:creationId xmlns:p14="http://schemas.microsoft.com/office/powerpoint/2010/main" val="185017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Completed in September 2019</a:t>
            </a:r>
          </a:p>
        </p:txBody>
      </p:sp>
      <p:sp>
        <p:nvSpPr>
          <p:cNvPr id="4" name="Slide Number Placeholder 3"/>
          <p:cNvSpPr>
            <a:spLocks noGrp="1"/>
          </p:cNvSpPr>
          <p:nvPr>
            <p:ph type="sldNum" sz="quarter" idx="5"/>
          </p:nvPr>
        </p:nvSpPr>
        <p:spPr/>
        <p:txBody>
          <a:bodyPr/>
          <a:lstStyle/>
          <a:p>
            <a:fld id="{9F616689-9259-45CC-9579-CCD698342034}" type="slidenum">
              <a:rPr lang="en-CA" smtClean="0"/>
              <a:t>1</a:t>
            </a:fld>
            <a:endParaRPr lang="en-CA" dirty="0"/>
          </a:p>
        </p:txBody>
      </p:sp>
    </p:spTree>
    <p:extLst>
      <p:ext uri="{BB962C8B-B14F-4D97-AF65-F5344CB8AC3E}">
        <p14:creationId xmlns:p14="http://schemas.microsoft.com/office/powerpoint/2010/main" val="14693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145"/>
                </a:solidFill>
              </a:rPr>
              <a:t>Here you see the results of our first theme, lower financial capacity. Areas shown in darker blue and red are experiencing above average levels of vulnerability for this theme. The theme integrates information from six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2145"/>
                </a:solidFill>
              </a:rPr>
              <a:t>Low income adults, government transfer recipients, unemployed workers, those who work from home, subsidized housing, and high shelter costs. </a:t>
            </a:r>
          </a:p>
        </p:txBody>
      </p:sp>
      <p:sp>
        <p:nvSpPr>
          <p:cNvPr id="4" name="Slide Number Placeholder 3"/>
          <p:cNvSpPr>
            <a:spLocks noGrp="1"/>
          </p:cNvSpPr>
          <p:nvPr>
            <p:ph type="sldNum" sz="quarter" idx="5"/>
          </p:nvPr>
        </p:nvSpPr>
        <p:spPr/>
        <p:txBody>
          <a:bodyPr/>
          <a:lstStyle/>
          <a:p>
            <a:fld id="{9F616689-9259-45CC-9579-CCD698342034}" type="slidenum">
              <a:rPr lang="en-CA" smtClean="0"/>
              <a:t>10</a:t>
            </a:fld>
            <a:endParaRPr lang="en-CA" dirty="0"/>
          </a:p>
        </p:txBody>
      </p:sp>
    </p:spTree>
    <p:extLst>
      <p:ext uri="{BB962C8B-B14F-4D97-AF65-F5344CB8AC3E}">
        <p14:creationId xmlns:p14="http://schemas.microsoft.com/office/powerpoint/2010/main" val="209388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145"/>
                </a:solidFill>
              </a:rPr>
              <a:t>Our second theme is dependence on social services. The theme integrates information from six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2145"/>
                </a:solidFill>
              </a:rPr>
              <a:t>Young children, older adults, low-income adults, lone-parent families, unemployed workers, and those not fluent in English</a:t>
            </a:r>
          </a:p>
        </p:txBody>
      </p:sp>
      <p:sp>
        <p:nvSpPr>
          <p:cNvPr id="4" name="Slide Number Placeholder 3"/>
          <p:cNvSpPr>
            <a:spLocks noGrp="1"/>
          </p:cNvSpPr>
          <p:nvPr>
            <p:ph type="sldNum" sz="quarter" idx="5"/>
          </p:nvPr>
        </p:nvSpPr>
        <p:spPr/>
        <p:txBody>
          <a:bodyPr/>
          <a:lstStyle/>
          <a:p>
            <a:fld id="{9F616689-9259-45CC-9579-CCD698342034}" type="slidenum">
              <a:rPr lang="en-CA" smtClean="0"/>
              <a:t>11</a:t>
            </a:fld>
            <a:endParaRPr lang="en-CA" dirty="0"/>
          </a:p>
        </p:txBody>
      </p:sp>
    </p:spTree>
    <p:extLst>
      <p:ext uri="{BB962C8B-B14F-4D97-AF65-F5344CB8AC3E}">
        <p14:creationId xmlns:p14="http://schemas.microsoft.com/office/powerpoint/2010/main" val="408929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145"/>
                </a:solidFill>
              </a:rPr>
              <a:t>Our final theme explores difficulty acquiring emergency and long-term housing. The theme integrates information from six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2145"/>
                </a:solidFill>
              </a:rPr>
              <a:t>Renters, those without a high school diploma (or equivalent), those living in subsidized or non-suitable housing, those who spend a significant portion of their income on shelter, and those who moved to the community within the past year.</a:t>
            </a:r>
          </a:p>
        </p:txBody>
      </p:sp>
      <p:sp>
        <p:nvSpPr>
          <p:cNvPr id="4" name="Slide Number Placeholder 3"/>
          <p:cNvSpPr>
            <a:spLocks noGrp="1"/>
          </p:cNvSpPr>
          <p:nvPr>
            <p:ph type="sldNum" sz="quarter" idx="5"/>
          </p:nvPr>
        </p:nvSpPr>
        <p:spPr/>
        <p:txBody>
          <a:bodyPr/>
          <a:lstStyle/>
          <a:p>
            <a:fld id="{9F616689-9259-45CC-9579-CCD698342034}" type="slidenum">
              <a:rPr lang="en-CA" smtClean="0"/>
              <a:t>12</a:t>
            </a:fld>
            <a:endParaRPr lang="en-CA" dirty="0"/>
          </a:p>
        </p:txBody>
      </p:sp>
    </p:spTree>
    <p:extLst>
      <p:ext uri="{BB962C8B-B14F-4D97-AF65-F5344CB8AC3E}">
        <p14:creationId xmlns:p14="http://schemas.microsoft.com/office/powerpoint/2010/main" val="49092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13</a:t>
            </a:fld>
            <a:endParaRPr lang="en-CA" dirty="0"/>
          </a:p>
        </p:txBody>
      </p:sp>
    </p:spTree>
    <p:extLst>
      <p:ext uri="{BB962C8B-B14F-4D97-AF65-F5344CB8AC3E}">
        <p14:creationId xmlns:p14="http://schemas.microsoft.com/office/powerpoint/2010/main" val="306103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616689-9259-45CC-9579-CCD698342034}" type="slidenum">
              <a:rPr lang="en-CA" smtClean="0"/>
              <a:t>2</a:t>
            </a:fld>
            <a:endParaRPr lang="en-CA" dirty="0"/>
          </a:p>
        </p:txBody>
      </p:sp>
    </p:spTree>
    <p:extLst>
      <p:ext uri="{BB962C8B-B14F-4D97-AF65-F5344CB8AC3E}">
        <p14:creationId xmlns:p14="http://schemas.microsoft.com/office/powerpoint/2010/main" val="273295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2000"/>
              </a:spcAft>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3</a:t>
            </a:fld>
            <a:endParaRPr lang="en-CA" dirty="0"/>
          </a:p>
        </p:txBody>
      </p:sp>
    </p:spTree>
    <p:extLst>
      <p:ext uri="{BB962C8B-B14F-4D97-AF65-F5344CB8AC3E}">
        <p14:creationId xmlns:p14="http://schemas.microsoft.com/office/powerpoint/2010/main" val="15108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0000"/>
              </a:lnSpc>
              <a:spcBef>
                <a:spcPts val="0"/>
              </a:spcBef>
              <a:spcAft>
                <a:spcPts val="600"/>
              </a:spcAft>
            </a:pPr>
            <a:r>
              <a:rPr lang="en-CA" sz="1800" dirty="0">
                <a:effectLst/>
                <a:latin typeface="Whitney Book" pitchFamily="50" charset="0"/>
                <a:ea typeface="Whitney Light" pitchFamily="50" charset="0"/>
                <a:cs typeface="Times New Roman" panose="02020603050405020304" pitchFamily="18" charset="0"/>
              </a:rPr>
              <a:t>Social vulnerability refers to a combination of factors that determine the</a:t>
            </a:r>
            <a:r>
              <a:rPr lang="en-CA" sz="1800" b="1" i="1" dirty="0">
                <a:solidFill>
                  <a:srgbClr val="323E4F"/>
                </a:solidFill>
                <a:effectLst/>
                <a:latin typeface="Whitney Book" pitchFamily="50" charset="0"/>
                <a:ea typeface="Whitney Light" pitchFamily="50" charset="0"/>
                <a:cs typeface="Times New Roman" panose="02020603050405020304" pitchFamily="18" charset="0"/>
              </a:rPr>
              <a:t> susceptibility of a person, group or community to the effects of a disaster</a:t>
            </a:r>
            <a:r>
              <a:rPr lang="en-CA" sz="1800" dirty="0">
                <a:effectLst/>
                <a:latin typeface="Whitney Book" pitchFamily="50" charset="0"/>
                <a:ea typeface="Whitney Light" pitchFamily="50" charset="0"/>
                <a:cs typeface="Times New Roman" panose="02020603050405020304" pitchFamily="18" charset="0"/>
              </a:rPr>
              <a:t> due to their physical, social, or economic traits.</a:t>
            </a:r>
          </a:p>
          <a:p>
            <a:pPr marL="0" marR="0">
              <a:lnSpc>
                <a:spcPct val="120000"/>
              </a:lnSpc>
              <a:spcBef>
                <a:spcPts val="0"/>
              </a:spcBef>
              <a:spcAft>
                <a:spcPts val="600"/>
              </a:spcAft>
            </a:pPr>
            <a:r>
              <a:rPr lang="en-CA" sz="1800" dirty="0">
                <a:effectLst/>
                <a:latin typeface="Whitney Book" pitchFamily="50" charset="0"/>
                <a:ea typeface="Whitney Light" pitchFamily="50" charset="0"/>
                <a:cs typeface="Times New Roman" panose="02020603050405020304" pitchFamily="18" charset="0"/>
              </a:rPr>
              <a:t>Vulnerable groups are often more deeply impacted by disaster events and may take longer to recover following such an event. </a:t>
            </a:r>
          </a:p>
          <a:p>
            <a:pPr marL="0" marR="0">
              <a:lnSpc>
                <a:spcPct val="120000"/>
              </a:lnSpc>
              <a:spcBef>
                <a:spcPts val="0"/>
              </a:spcBef>
              <a:spcAft>
                <a:spcPts val="600"/>
              </a:spcAft>
            </a:pPr>
            <a:endParaRPr lang="en-CA" sz="1800" dirty="0">
              <a:effectLst/>
              <a:latin typeface="Whitney Book" pitchFamily="50" charset="0"/>
              <a:ea typeface="Whitney Light" pitchFamily="50" charset="0"/>
              <a:cs typeface="Times New Roman" panose="02020603050405020304" pitchFamily="18" charset="0"/>
            </a:endParaRPr>
          </a:p>
          <a:p>
            <a:pPr marL="0" marR="0">
              <a:lnSpc>
                <a:spcPct val="120000"/>
              </a:lnSpc>
              <a:spcBef>
                <a:spcPts val="0"/>
              </a:spcBef>
              <a:spcAft>
                <a:spcPts val="600"/>
              </a:spcAft>
            </a:pPr>
            <a:r>
              <a:rPr lang="en-CA" sz="1800" dirty="0">
                <a:effectLst/>
                <a:latin typeface="Whitney Book" pitchFamily="50" charset="0"/>
                <a:ea typeface="Whitney Light" pitchFamily="50" charset="0"/>
                <a:cs typeface="Times New Roman" panose="02020603050405020304" pitchFamily="18" charset="0"/>
              </a:rPr>
              <a:t>Common metrics used to assess community social vulnerability include:</a:t>
            </a:r>
          </a:p>
          <a:p>
            <a:pPr marL="342900" marR="0" lvl="0" indent="-342900">
              <a:lnSpc>
                <a:spcPct val="120000"/>
              </a:lnSpc>
              <a:spcBef>
                <a:spcPts val="0"/>
              </a:spcBef>
              <a:spcAft>
                <a:spcPts val="600"/>
              </a:spcAft>
              <a:buFont typeface="Symbol" panose="05050102010706020507" pitchFamily="18" charset="2"/>
              <a:buChar char=""/>
            </a:pPr>
            <a:r>
              <a:rPr lang="en-CA" sz="1800" dirty="0">
                <a:effectLst/>
                <a:latin typeface="Whitney Book" pitchFamily="50" charset="0"/>
                <a:ea typeface="Whitney Light" pitchFamily="50" charset="0"/>
                <a:cs typeface="Times New Roman" panose="02020603050405020304" pitchFamily="18" charset="0"/>
              </a:rPr>
              <a:t>Age, Gender, Sexual identity, Health, Disability, Housing &amp; shelter, Tenure, Income,  Immigration status, </a:t>
            </a:r>
            <a:r>
              <a:rPr lang="en-CA" sz="1800" i="1" dirty="0">
                <a:effectLst/>
                <a:latin typeface="Whitney Book" pitchFamily="50" charset="0"/>
                <a:ea typeface="Whitney Light" pitchFamily="50" charset="0"/>
                <a:cs typeface="Times New Roman" panose="02020603050405020304" pitchFamily="18" charset="0"/>
              </a:rPr>
              <a:t>and </a:t>
            </a:r>
            <a:r>
              <a:rPr lang="en-CA" sz="1800" dirty="0">
                <a:effectLst/>
                <a:latin typeface="Whitney Book" pitchFamily="50" charset="0"/>
                <a:ea typeface="Whitney Light" pitchFamily="50" charset="0"/>
                <a:cs typeface="Times New Roman" panose="02020603050405020304" pitchFamily="18" charset="0"/>
              </a:rPr>
              <a:t>Employment status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145"/>
                </a:solidFill>
              </a:rPr>
              <a:t>Like physical damage, the social impacts of disasters are not distributed evenly across space, through time, or within affected populations. Often, the groups with the least capacity to respond experience the most substantial impacts.</a:t>
            </a:r>
          </a:p>
          <a:p>
            <a:endParaRPr lang="en-CA" dirty="0"/>
          </a:p>
        </p:txBody>
      </p:sp>
      <p:sp>
        <p:nvSpPr>
          <p:cNvPr id="4" name="Slide Number Placeholder 3"/>
          <p:cNvSpPr>
            <a:spLocks noGrp="1"/>
          </p:cNvSpPr>
          <p:nvPr>
            <p:ph type="sldNum" sz="quarter" idx="5"/>
          </p:nvPr>
        </p:nvSpPr>
        <p:spPr/>
        <p:txBody>
          <a:bodyPr/>
          <a:lstStyle/>
          <a:p>
            <a:fld id="{9F616689-9259-45CC-9579-CCD698342034}" type="slidenum">
              <a:rPr lang="en-CA" smtClean="0"/>
              <a:t>4</a:t>
            </a:fld>
            <a:endParaRPr lang="en-CA" dirty="0"/>
          </a:p>
        </p:txBody>
      </p:sp>
    </p:spTree>
    <p:extLst>
      <p:ext uri="{BB962C8B-B14F-4D97-AF65-F5344CB8AC3E}">
        <p14:creationId xmlns:p14="http://schemas.microsoft.com/office/powerpoint/2010/main" val="246882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5</a:t>
            </a:fld>
            <a:endParaRPr lang="en-CA" dirty="0"/>
          </a:p>
        </p:txBody>
      </p:sp>
    </p:spTree>
    <p:extLst>
      <p:ext uri="{BB962C8B-B14F-4D97-AF65-F5344CB8AC3E}">
        <p14:creationId xmlns:p14="http://schemas.microsoft.com/office/powerpoint/2010/main" val="426650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145"/>
                </a:solidFill>
              </a:rPr>
              <a:t>Together with our partners, we identified three social vulnerability themes which built upon a set of 14 socio-economic indicators derived from the 2016 census.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14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145"/>
                </a:solidFill>
              </a:rPr>
              <a:t>These themes are:</a:t>
            </a: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6</a:t>
            </a:fld>
            <a:endParaRPr lang="en-CA" dirty="0"/>
          </a:p>
        </p:txBody>
      </p:sp>
    </p:spTree>
    <p:extLst>
      <p:ext uri="{BB962C8B-B14F-4D97-AF65-F5344CB8AC3E}">
        <p14:creationId xmlns:p14="http://schemas.microsoft.com/office/powerpoint/2010/main" val="34008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2145"/>
                </a:solidFill>
              </a:rPr>
              <a:t>Areas shown in darker blue and red are experiencing above average levels of vulnerability for this indicator</a:t>
            </a:r>
          </a:p>
        </p:txBody>
      </p:sp>
      <p:sp>
        <p:nvSpPr>
          <p:cNvPr id="4" name="Slide Number Placeholder 3"/>
          <p:cNvSpPr>
            <a:spLocks noGrp="1"/>
          </p:cNvSpPr>
          <p:nvPr>
            <p:ph type="sldNum" sz="quarter" idx="5"/>
          </p:nvPr>
        </p:nvSpPr>
        <p:spPr/>
        <p:txBody>
          <a:bodyPr/>
          <a:lstStyle/>
          <a:p>
            <a:fld id="{9F616689-9259-45CC-9579-CCD698342034}" type="slidenum">
              <a:rPr lang="en-CA" smtClean="0"/>
              <a:t>7</a:t>
            </a:fld>
            <a:endParaRPr lang="en-CA" dirty="0"/>
          </a:p>
        </p:txBody>
      </p:sp>
    </p:spTree>
    <p:extLst>
      <p:ext uri="{BB962C8B-B14F-4D97-AF65-F5344CB8AC3E}">
        <p14:creationId xmlns:p14="http://schemas.microsoft.com/office/powerpoint/2010/main" val="352149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8</a:t>
            </a:fld>
            <a:endParaRPr lang="en-CA" dirty="0"/>
          </a:p>
        </p:txBody>
      </p:sp>
    </p:spTree>
    <p:extLst>
      <p:ext uri="{BB962C8B-B14F-4D97-AF65-F5344CB8AC3E}">
        <p14:creationId xmlns:p14="http://schemas.microsoft.com/office/powerpoint/2010/main" val="379882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002145"/>
              </a:solidFill>
            </a:endParaRPr>
          </a:p>
        </p:txBody>
      </p:sp>
      <p:sp>
        <p:nvSpPr>
          <p:cNvPr id="4" name="Slide Number Placeholder 3"/>
          <p:cNvSpPr>
            <a:spLocks noGrp="1"/>
          </p:cNvSpPr>
          <p:nvPr>
            <p:ph type="sldNum" sz="quarter" idx="5"/>
          </p:nvPr>
        </p:nvSpPr>
        <p:spPr/>
        <p:txBody>
          <a:bodyPr/>
          <a:lstStyle/>
          <a:p>
            <a:fld id="{9F616689-9259-45CC-9579-CCD698342034}" type="slidenum">
              <a:rPr lang="en-CA" smtClean="0"/>
              <a:t>9</a:t>
            </a:fld>
            <a:endParaRPr lang="en-CA" dirty="0"/>
          </a:p>
        </p:txBody>
      </p:sp>
    </p:spTree>
    <p:extLst>
      <p:ext uri="{BB962C8B-B14F-4D97-AF65-F5344CB8AC3E}">
        <p14:creationId xmlns:p14="http://schemas.microsoft.com/office/powerpoint/2010/main" val="315035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4D68-108B-4D84-BA37-2460FBF4D3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C387B0C-0887-4922-8714-838E2C9375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416B38E-75A0-476B-A014-D47E5AF41EA9}"/>
              </a:ext>
            </a:extLst>
          </p:cNvPr>
          <p:cNvSpPr>
            <a:spLocks noGrp="1"/>
          </p:cNvSpPr>
          <p:nvPr>
            <p:ph type="dt" sz="half" idx="10"/>
          </p:nvPr>
        </p:nvSpPr>
        <p:spPr/>
        <p:txBody>
          <a:bodyPr/>
          <a:lstStyle/>
          <a:p>
            <a:fld id="{BF89B902-54B6-4A41-B427-288C0AE1A215}" type="datetime1">
              <a:rPr lang="en-CA" smtClean="0"/>
              <a:t>2021-06-27</a:t>
            </a:fld>
            <a:endParaRPr lang="en-CA" dirty="0"/>
          </a:p>
        </p:txBody>
      </p:sp>
      <p:sp>
        <p:nvSpPr>
          <p:cNvPr id="5" name="Footer Placeholder 4">
            <a:extLst>
              <a:ext uri="{FF2B5EF4-FFF2-40B4-BE49-F238E27FC236}">
                <a16:creationId xmlns:a16="http://schemas.microsoft.com/office/drawing/2014/main" id="{AA4C0A1F-0295-4B88-8B7C-7B7F28F6E1B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1071F7A-0994-4CD6-BB29-84B4F8B298FF}"/>
              </a:ext>
            </a:extLst>
          </p:cNvPr>
          <p:cNvSpPr>
            <a:spLocks noGrp="1"/>
          </p:cNvSpPr>
          <p:nvPr>
            <p:ph type="sldNum" sz="quarter" idx="12"/>
          </p:nvPr>
        </p:nvSpPr>
        <p:spPr>
          <a:xfrm>
            <a:off x="8610600" y="6356350"/>
            <a:ext cx="2743200" cy="365125"/>
          </a:xfrm>
        </p:spPr>
        <p:txBody>
          <a:bodyPr/>
          <a:lstStyle>
            <a:lvl1pPr>
              <a:defRPr b="0">
                <a:latin typeface="Lato Medium" panose="020F0502020204030203" pitchFamily="34" charset="0"/>
                <a:ea typeface="Lato Medium" panose="020F0502020204030203" pitchFamily="34" charset="0"/>
                <a:cs typeface="Lato Medium" panose="020F0502020204030203" pitchFamily="34" charset="0"/>
              </a:defRPr>
            </a:lvl1pPr>
          </a:lstStyle>
          <a:p>
            <a:fld id="{FA97B039-07BC-4876-BEF7-4F2F2A65B430}" type="slidenum">
              <a:rPr lang="en-CA" smtClean="0"/>
              <a:pPr/>
              <a:t>‹#›</a:t>
            </a:fld>
            <a:endParaRPr lang="en-CA" dirty="0"/>
          </a:p>
        </p:txBody>
      </p:sp>
    </p:spTree>
    <p:extLst>
      <p:ext uri="{BB962C8B-B14F-4D97-AF65-F5344CB8AC3E}">
        <p14:creationId xmlns:p14="http://schemas.microsoft.com/office/powerpoint/2010/main" val="275696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CEBBA-F1D5-4630-924D-A636238845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7646A23-2D89-4C78-88A8-DDB6C9D015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CBD2B6-5292-4761-843A-C1EA75496F8C}"/>
              </a:ext>
            </a:extLst>
          </p:cNvPr>
          <p:cNvSpPr>
            <a:spLocks noGrp="1"/>
          </p:cNvSpPr>
          <p:nvPr>
            <p:ph type="dt" sz="half" idx="10"/>
          </p:nvPr>
        </p:nvSpPr>
        <p:spPr/>
        <p:txBody>
          <a:bodyPr/>
          <a:lstStyle/>
          <a:p>
            <a:fld id="{A60FBEF9-4E9F-4185-85E2-A9134B8BADF4}" type="datetime1">
              <a:rPr lang="en-CA" smtClean="0"/>
              <a:t>2021-06-27</a:t>
            </a:fld>
            <a:endParaRPr lang="en-CA" dirty="0"/>
          </a:p>
        </p:txBody>
      </p:sp>
      <p:sp>
        <p:nvSpPr>
          <p:cNvPr id="5" name="Footer Placeholder 4">
            <a:extLst>
              <a:ext uri="{FF2B5EF4-FFF2-40B4-BE49-F238E27FC236}">
                <a16:creationId xmlns:a16="http://schemas.microsoft.com/office/drawing/2014/main" id="{ED471B9C-AB8B-4358-832F-DC7BDC8CABC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FDCD8CC-0C56-4687-B3F6-23229C7D6EB5}"/>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71544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5E8FA-74D8-4A6D-965B-E74113A8AA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991483-00DE-4BFA-A39D-7828720530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7B10EA-1760-48D1-B58F-0036CB525C63}"/>
              </a:ext>
            </a:extLst>
          </p:cNvPr>
          <p:cNvSpPr>
            <a:spLocks noGrp="1"/>
          </p:cNvSpPr>
          <p:nvPr>
            <p:ph type="dt" sz="half" idx="10"/>
          </p:nvPr>
        </p:nvSpPr>
        <p:spPr/>
        <p:txBody>
          <a:bodyPr/>
          <a:lstStyle/>
          <a:p>
            <a:fld id="{DD4AD7DD-D7D7-4408-AD14-28492D7EA3A0}" type="datetime1">
              <a:rPr lang="en-CA" smtClean="0"/>
              <a:t>2021-06-27</a:t>
            </a:fld>
            <a:endParaRPr lang="en-CA" dirty="0"/>
          </a:p>
        </p:txBody>
      </p:sp>
      <p:sp>
        <p:nvSpPr>
          <p:cNvPr id="5" name="Footer Placeholder 4">
            <a:extLst>
              <a:ext uri="{FF2B5EF4-FFF2-40B4-BE49-F238E27FC236}">
                <a16:creationId xmlns:a16="http://schemas.microsoft.com/office/drawing/2014/main" id="{93A8EEF2-08C0-4C1F-8342-BB5E8E08732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9C1F7D9-0FAB-4844-AEB1-71236C33ADFE}"/>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69433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C13A-658E-44CD-918D-E2E6B6FD369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6484AA7-BDA5-4C8E-95DB-2F926D265A72}"/>
              </a:ext>
            </a:extLst>
          </p:cNvPr>
          <p:cNvSpPr>
            <a:spLocks noGrp="1"/>
          </p:cNvSpPr>
          <p:nvPr>
            <p:ph idx="1"/>
          </p:nvPr>
        </p:nvSpPr>
        <p:spPr>
          <a:xfrm>
            <a:off x="838200" y="1826673"/>
            <a:ext cx="10515600" cy="418243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C57ECEF1-B20B-4612-9BA5-0801A593017C}"/>
              </a:ext>
            </a:extLst>
          </p:cNvPr>
          <p:cNvSpPr>
            <a:spLocks noGrp="1"/>
          </p:cNvSpPr>
          <p:nvPr>
            <p:ph type="dt" sz="half" idx="10"/>
          </p:nvPr>
        </p:nvSpPr>
        <p:spPr/>
        <p:txBody>
          <a:bodyPr/>
          <a:lstStyle/>
          <a:p>
            <a:fld id="{92C4A952-D023-4F3E-9E00-7C069CF879C5}" type="datetime1">
              <a:rPr lang="en-CA" smtClean="0"/>
              <a:t>2021-06-27</a:t>
            </a:fld>
            <a:endParaRPr lang="en-CA" dirty="0"/>
          </a:p>
        </p:txBody>
      </p:sp>
      <p:sp>
        <p:nvSpPr>
          <p:cNvPr id="5" name="Footer Placeholder 4">
            <a:extLst>
              <a:ext uri="{FF2B5EF4-FFF2-40B4-BE49-F238E27FC236}">
                <a16:creationId xmlns:a16="http://schemas.microsoft.com/office/drawing/2014/main" id="{C07FE551-DE16-42F3-9228-13C732D4BC3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399290D-B1C3-4EE8-8DB1-405AB0F9F4CE}"/>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426351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1639-27FF-41E4-A0C8-15DB38565C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E7919A8-DA34-4A1A-9AA2-3B19BF804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A6E260-2ED3-4B3C-8AC1-B964392F0D7E}"/>
              </a:ext>
            </a:extLst>
          </p:cNvPr>
          <p:cNvSpPr>
            <a:spLocks noGrp="1"/>
          </p:cNvSpPr>
          <p:nvPr>
            <p:ph type="dt" sz="half" idx="10"/>
          </p:nvPr>
        </p:nvSpPr>
        <p:spPr/>
        <p:txBody>
          <a:bodyPr/>
          <a:lstStyle/>
          <a:p>
            <a:fld id="{3D9753EA-6676-465C-AC05-F02A35582525}" type="datetime1">
              <a:rPr lang="en-CA" smtClean="0"/>
              <a:t>2021-06-27</a:t>
            </a:fld>
            <a:endParaRPr lang="en-CA" dirty="0"/>
          </a:p>
        </p:txBody>
      </p:sp>
      <p:sp>
        <p:nvSpPr>
          <p:cNvPr id="5" name="Footer Placeholder 4">
            <a:extLst>
              <a:ext uri="{FF2B5EF4-FFF2-40B4-BE49-F238E27FC236}">
                <a16:creationId xmlns:a16="http://schemas.microsoft.com/office/drawing/2014/main" id="{37EE8D87-5F0B-4BA3-8247-33A4D0A7938C}"/>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D06FCC1-F279-486E-BE92-7A259CCAF801}"/>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265166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FBAA-EA7A-4FF6-9EDF-42C24494A53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F506B45-FA07-47E5-B0A2-7FED0AFA8C79}"/>
              </a:ext>
            </a:extLst>
          </p:cNvPr>
          <p:cNvSpPr>
            <a:spLocks noGrp="1"/>
          </p:cNvSpPr>
          <p:nvPr>
            <p:ph sz="half" idx="1"/>
          </p:nvPr>
        </p:nvSpPr>
        <p:spPr>
          <a:xfrm>
            <a:off x="838200" y="1825625"/>
            <a:ext cx="5181600" cy="4183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BE13B1D-FA12-4A06-A1FE-25C744F2FFF3}"/>
              </a:ext>
            </a:extLst>
          </p:cNvPr>
          <p:cNvSpPr>
            <a:spLocks noGrp="1"/>
          </p:cNvSpPr>
          <p:nvPr>
            <p:ph sz="half" idx="2"/>
          </p:nvPr>
        </p:nvSpPr>
        <p:spPr>
          <a:xfrm>
            <a:off x="6172200" y="1825624"/>
            <a:ext cx="5181600" cy="41834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7F6CA35-EFF1-41E3-BD6F-376E2E906308}"/>
              </a:ext>
            </a:extLst>
          </p:cNvPr>
          <p:cNvSpPr>
            <a:spLocks noGrp="1"/>
          </p:cNvSpPr>
          <p:nvPr>
            <p:ph type="dt" sz="half" idx="10"/>
          </p:nvPr>
        </p:nvSpPr>
        <p:spPr/>
        <p:txBody>
          <a:bodyPr/>
          <a:lstStyle/>
          <a:p>
            <a:fld id="{F84FFEB6-E157-48CD-A18E-27FAAA009DCE}" type="datetime1">
              <a:rPr lang="en-CA" smtClean="0"/>
              <a:t>2021-06-27</a:t>
            </a:fld>
            <a:endParaRPr lang="en-CA" dirty="0"/>
          </a:p>
        </p:txBody>
      </p:sp>
      <p:sp>
        <p:nvSpPr>
          <p:cNvPr id="6" name="Footer Placeholder 5">
            <a:extLst>
              <a:ext uri="{FF2B5EF4-FFF2-40B4-BE49-F238E27FC236}">
                <a16:creationId xmlns:a16="http://schemas.microsoft.com/office/drawing/2014/main" id="{D9A9A947-34A6-423D-95C5-C1B554748191}"/>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E83F5481-C337-4C77-8483-FAAA61C9EA5A}"/>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290972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835C-8233-4910-B7DE-624D8344C4D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EDE5FC-C0DB-43A1-A611-55A9ECC3C9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1DBEE6-FC2F-4F32-95B7-F4AB21E0B20C}"/>
              </a:ext>
            </a:extLst>
          </p:cNvPr>
          <p:cNvSpPr>
            <a:spLocks noGrp="1"/>
          </p:cNvSpPr>
          <p:nvPr>
            <p:ph sz="half" idx="2"/>
          </p:nvPr>
        </p:nvSpPr>
        <p:spPr>
          <a:xfrm>
            <a:off x="839788" y="2505075"/>
            <a:ext cx="5157787" cy="3456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0A40FA5-A04B-4B1E-934C-6AEB4C3D3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86F76D-054E-4F19-9F8E-0825E71566B1}"/>
              </a:ext>
            </a:extLst>
          </p:cNvPr>
          <p:cNvSpPr>
            <a:spLocks noGrp="1"/>
          </p:cNvSpPr>
          <p:nvPr>
            <p:ph sz="quarter" idx="4"/>
          </p:nvPr>
        </p:nvSpPr>
        <p:spPr>
          <a:xfrm>
            <a:off x="6172200" y="2505075"/>
            <a:ext cx="5183188" cy="34560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1CF46FB-B37B-4A1F-B1A8-0632AB76BFE4}"/>
              </a:ext>
            </a:extLst>
          </p:cNvPr>
          <p:cNvSpPr>
            <a:spLocks noGrp="1"/>
          </p:cNvSpPr>
          <p:nvPr>
            <p:ph type="dt" sz="half" idx="10"/>
          </p:nvPr>
        </p:nvSpPr>
        <p:spPr/>
        <p:txBody>
          <a:bodyPr/>
          <a:lstStyle/>
          <a:p>
            <a:fld id="{20EBD755-F6EF-4025-9A1D-5B8FE420B53E}" type="datetime1">
              <a:rPr lang="en-CA" smtClean="0"/>
              <a:t>2021-06-27</a:t>
            </a:fld>
            <a:endParaRPr lang="en-CA" dirty="0"/>
          </a:p>
        </p:txBody>
      </p:sp>
      <p:sp>
        <p:nvSpPr>
          <p:cNvPr id="8" name="Footer Placeholder 7">
            <a:extLst>
              <a:ext uri="{FF2B5EF4-FFF2-40B4-BE49-F238E27FC236}">
                <a16:creationId xmlns:a16="http://schemas.microsoft.com/office/drawing/2014/main" id="{5D733571-B3A1-4BB3-ACCA-154E63FF596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FF4DDC10-5273-4389-BE27-F8ACEE1780C6}"/>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96445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A39B-69D0-4178-B97F-B81056685D5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DC27DBA-E048-47DA-976D-C5A18840F47E}"/>
              </a:ext>
            </a:extLst>
          </p:cNvPr>
          <p:cNvSpPr>
            <a:spLocks noGrp="1"/>
          </p:cNvSpPr>
          <p:nvPr>
            <p:ph type="dt" sz="half" idx="10"/>
          </p:nvPr>
        </p:nvSpPr>
        <p:spPr/>
        <p:txBody>
          <a:bodyPr/>
          <a:lstStyle/>
          <a:p>
            <a:fld id="{72B63892-5D32-4EFB-AF84-7F29E31D3BF0}" type="datetime1">
              <a:rPr lang="en-CA" smtClean="0"/>
              <a:t>2021-06-27</a:t>
            </a:fld>
            <a:endParaRPr lang="en-CA" dirty="0"/>
          </a:p>
        </p:txBody>
      </p:sp>
      <p:sp>
        <p:nvSpPr>
          <p:cNvPr id="4" name="Footer Placeholder 3">
            <a:extLst>
              <a:ext uri="{FF2B5EF4-FFF2-40B4-BE49-F238E27FC236}">
                <a16:creationId xmlns:a16="http://schemas.microsoft.com/office/drawing/2014/main" id="{B0EA1E21-EF1A-4454-B915-95F5518648C7}"/>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5F05197D-AF79-4AC5-8AD9-249AD5CA7E5B}"/>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79030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0BD764-155D-4E14-86EC-4DC4B6C0DB2C}"/>
              </a:ext>
            </a:extLst>
          </p:cNvPr>
          <p:cNvSpPr>
            <a:spLocks noGrp="1"/>
          </p:cNvSpPr>
          <p:nvPr>
            <p:ph type="dt" sz="half" idx="10"/>
          </p:nvPr>
        </p:nvSpPr>
        <p:spPr/>
        <p:txBody>
          <a:bodyPr/>
          <a:lstStyle/>
          <a:p>
            <a:fld id="{43A385AC-E7F3-478D-BF41-06B60874352C}" type="datetime1">
              <a:rPr lang="en-CA" smtClean="0"/>
              <a:t>2021-06-27</a:t>
            </a:fld>
            <a:endParaRPr lang="en-CA" dirty="0"/>
          </a:p>
        </p:txBody>
      </p:sp>
      <p:sp>
        <p:nvSpPr>
          <p:cNvPr id="3" name="Footer Placeholder 2">
            <a:extLst>
              <a:ext uri="{FF2B5EF4-FFF2-40B4-BE49-F238E27FC236}">
                <a16:creationId xmlns:a16="http://schemas.microsoft.com/office/drawing/2014/main" id="{770AAEA4-D38B-4230-BB34-C259DEDD98CF}"/>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DC79016-78C6-4ED2-BBC6-6D972A31F623}"/>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36882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97DA-9616-4470-9C79-E7E4E2F8D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4B068E9-D64C-4B6B-AA6B-64A9E8402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00559D5-C32D-4F07-83AC-31240C882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CD781B-9CD0-4C7A-B06A-A5DE061C2481}"/>
              </a:ext>
            </a:extLst>
          </p:cNvPr>
          <p:cNvSpPr>
            <a:spLocks noGrp="1"/>
          </p:cNvSpPr>
          <p:nvPr>
            <p:ph type="dt" sz="half" idx="10"/>
          </p:nvPr>
        </p:nvSpPr>
        <p:spPr/>
        <p:txBody>
          <a:bodyPr/>
          <a:lstStyle/>
          <a:p>
            <a:fld id="{33C45CE6-CF81-48BA-A25D-8D772F6E4841}" type="datetime1">
              <a:rPr lang="en-CA" smtClean="0"/>
              <a:t>2021-06-27</a:t>
            </a:fld>
            <a:endParaRPr lang="en-CA" dirty="0"/>
          </a:p>
        </p:txBody>
      </p:sp>
      <p:sp>
        <p:nvSpPr>
          <p:cNvPr id="6" name="Footer Placeholder 5">
            <a:extLst>
              <a:ext uri="{FF2B5EF4-FFF2-40B4-BE49-F238E27FC236}">
                <a16:creationId xmlns:a16="http://schemas.microsoft.com/office/drawing/2014/main" id="{055C687C-752D-4E5E-AA6F-36DEBCE49A2F}"/>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165E3D8-30E2-4676-9CC4-24AE7D5DA5DE}"/>
              </a:ext>
            </a:extLst>
          </p:cNvPr>
          <p:cNvSpPr>
            <a:spLocks noGrp="1"/>
          </p:cNvSpPr>
          <p:nvPr>
            <p:ph type="sldNum" sz="quarter" idx="12"/>
          </p:nvPr>
        </p:nvSpPr>
        <p:spPr/>
        <p:txBody>
          <a:bodyPr/>
          <a:lstStyle/>
          <a:p>
            <a:fld id="{FA97B039-07BC-4876-BEF7-4F2F2A65B430}" type="slidenum">
              <a:rPr lang="en-CA" smtClean="0"/>
              <a:t>‹#›</a:t>
            </a:fld>
            <a:endParaRPr lang="en-CA" dirty="0"/>
          </a:p>
        </p:txBody>
      </p:sp>
      <p:cxnSp>
        <p:nvCxnSpPr>
          <p:cNvPr id="12" name="Straight Connector 11">
            <a:extLst>
              <a:ext uri="{FF2B5EF4-FFF2-40B4-BE49-F238E27FC236}">
                <a16:creationId xmlns:a16="http://schemas.microsoft.com/office/drawing/2014/main" id="{DB8A3D22-0BCE-4515-8CA1-6855C37FC6D6}"/>
              </a:ext>
            </a:extLst>
          </p:cNvPr>
          <p:cNvCxnSpPr>
            <a:cxnSpLocks/>
          </p:cNvCxnSpPr>
          <p:nvPr userDrawn="1"/>
        </p:nvCxnSpPr>
        <p:spPr>
          <a:xfrm>
            <a:off x="0" y="6167004"/>
            <a:ext cx="12192000" cy="0"/>
          </a:xfrm>
          <a:prstGeom prst="line">
            <a:avLst/>
          </a:prstGeom>
          <a:ln>
            <a:solidFill>
              <a:srgbClr val="000A3E">
                <a:alpha val="2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91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E811-E987-4249-B119-36734657C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F5EAE97-4E59-4ED6-96C8-CB3CED407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9AC9EF44-01F9-4874-A56B-B3D54A716B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249022-A455-4ADF-86A3-1F1D77A63FDB}"/>
              </a:ext>
            </a:extLst>
          </p:cNvPr>
          <p:cNvSpPr>
            <a:spLocks noGrp="1"/>
          </p:cNvSpPr>
          <p:nvPr>
            <p:ph type="dt" sz="half" idx="10"/>
          </p:nvPr>
        </p:nvSpPr>
        <p:spPr/>
        <p:txBody>
          <a:bodyPr/>
          <a:lstStyle/>
          <a:p>
            <a:fld id="{B06DF19B-483A-4A8A-89C8-B174E9BAA610}" type="datetime1">
              <a:rPr lang="en-CA" smtClean="0"/>
              <a:t>2021-06-27</a:t>
            </a:fld>
            <a:endParaRPr lang="en-CA" dirty="0"/>
          </a:p>
        </p:txBody>
      </p:sp>
      <p:sp>
        <p:nvSpPr>
          <p:cNvPr id="6" name="Footer Placeholder 5">
            <a:extLst>
              <a:ext uri="{FF2B5EF4-FFF2-40B4-BE49-F238E27FC236}">
                <a16:creationId xmlns:a16="http://schemas.microsoft.com/office/drawing/2014/main" id="{9159A2BE-4A41-4A58-907E-B11240CED15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D3396889-A56C-49F6-80F8-873C9C074A15}"/>
              </a:ext>
            </a:extLst>
          </p:cNvPr>
          <p:cNvSpPr>
            <a:spLocks noGrp="1"/>
          </p:cNvSpPr>
          <p:nvPr>
            <p:ph type="sldNum" sz="quarter" idx="12"/>
          </p:nvPr>
        </p:nvSpPr>
        <p:spPr/>
        <p:txBody>
          <a:bodyPr/>
          <a:lstStyle/>
          <a:p>
            <a:fld id="{FA97B039-07BC-4876-BEF7-4F2F2A65B430}" type="slidenum">
              <a:rPr lang="en-CA" smtClean="0"/>
              <a:t>‹#›</a:t>
            </a:fld>
            <a:endParaRPr lang="en-CA" dirty="0"/>
          </a:p>
        </p:txBody>
      </p:sp>
    </p:spTree>
    <p:extLst>
      <p:ext uri="{BB962C8B-B14F-4D97-AF65-F5344CB8AC3E}">
        <p14:creationId xmlns:p14="http://schemas.microsoft.com/office/powerpoint/2010/main" val="350481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A41E3-F9DE-4E56-A86F-06B5C1558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C5CF77-D66F-4F14-86BE-520427D08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F9219A-D2AA-47A5-B353-34022FF573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EB277-E900-4278-BF71-FF10ABCB9F02}" type="datetime1">
              <a:rPr lang="en-CA" smtClean="0"/>
              <a:t>2021-06-27</a:t>
            </a:fld>
            <a:endParaRPr lang="en-CA" dirty="0"/>
          </a:p>
        </p:txBody>
      </p:sp>
      <p:sp>
        <p:nvSpPr>
          <p:cNvPr id="5" name="Footer Placeholder 4">
            <a:extLst>
              <a:ext uri="{FF2B5EF4-FFF2-40B4-BE49-F238E27FC236}">
                <a16:creationId xmlns:a16="http://schemas.microsoft.com/office/drawing/2014/main" id="{1BB263D6-BABF-45DF-8D44-0B100ED61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124710EC-29A7-4DD6-804A-7092DBA34670}"/>
              </a:ext>
            </a:extLst>
          </p:cNvPr>
          <p:cNvSpPr>
            <a:spLocks noGrp="1"/>
          </p:cNvSpPr>
          <p:nvPr>
            <p:ph type="sldNum" sz="quarter" idx="4"/>
          </p:nvPr>
        </p:nvSpPr>
        <p:spPr>
          <a:xfrm>
            <a:off x="9251535"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Medium" panose="020F0502020204030203" pitchFamily="34" charset="0"/>
                <a:ea typeface="Lato Medium" panose="020F0502020204030203" pitchFamily="34" charset="0"/>
                <a:cs typeface="Lato Medium" panose="020F0502020204030203" pitchFamily="34" charset="0"/>
              </a:defRPr>
            </a:lvl1pPr>
          </a:lstStyle>
          <a:p>
            <a:fld id="{FA97B039-07BC-4876-BEF7-4F2F2A65B430}" type="slidenum">
              <a:rPr lang="en-CA" smtClean="0"/>
              <a:pPr/>
              <a:t>‹#›</a:t>
            </a:fld>
            <a:endParaRPr lang="en-CA" dirty="0"/>
          </a:p>
        </p:txBody>
      </p:sp>
      <p:sp>
        <p:nvSpPr>
          <p:cNvPr id="8" name="Rectangle 7">
            <a:extLst>
              <a:ext uri="{FF2B5EF4-FFF2-40B4-BE49-F238E27FC236}">
                <a16:creationId xmlns:a16="http://schemas.microsoft.com/office/drawing/2014/main" id="{88430D9C-8501-4367-9DBC-5A6768775BE5}"/>
              </a:ext>
            </a:extLst>
          </p:cNvPr>
          <p:cNvSpPr/>
          <p:nvPr userDrawn="1"/>
        </p:nvSpPr>
        <p:spPr>
          <a:xfrm>
            <a:off x="0" y="6178011"/>
            <a:ext cx="12191999" cy="67998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2400" dirty="0"/>
          </a:p>
        </p:txBody>
      </p:sp>
      <p:pic>
        <p:nvPicPr>
          <p:cNvPr id="9" name="Content Placeholder 11">
            <a:extLst>
              <a:ext uri="{FF2B5EF4-FFF2-40B4-BE49-F238E27FC236}">
                <a16:creationId xmlns:a16="http://schemas.microsoft.com/office/drawing/2014/main" id="{90518C61-B4A6-40C6-8AF7-1F5877E05737}"/>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38199" y="6335905"/>
            <a:ext cx="1737360" cy="364199"/>
          </a:xfrm>
          <a:prstGeom prst="rect">
            <a:avLst/>
          </a:prstGeom>
        </p:spPr>
      </p:pic>
      <p:cxnSp>
        <p:nvCxnSpPr>
          <p:cNvPr id="10" name="Straight Connector 9">
            <a:extLst>
              <a:ext uri="{FF2B5EF4-FFF2-40B4-BE49-F238E27FC236}">
                <a16:creationId xmlns:a16="http://schemas.microsoft.com/office/drawing/2014/main" id="{710DE0DE-A920-47CD-8437-6E96C80B3E69}"/>
              </a:ext>
            </a:extLst>
          </p:cNvPr>
          <p:cNvCxnSpPr>
            <a:cxnSpLocks/>
          </p:cNvCxnSpPr>
          <p:nvPr userDrawn="1"/>
        </p:nvCxnSpPr>
        <p:spPr>
          <a:xfrm>
            <a:off x="0" y="6175921"/>
            <a:ext cx="12192000" cy="0"/>
          </a:xfrm>
          <a:prstGeom prst="line">
            <a:avLst/>
          </a:prstGeom>
          <a:ln>
            <a:solidFill>
              <a:srgbClr val="000A3E">
                <a:alpha val="25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AE0D89-F3B5-4197-9ACF-29F72770996F}"/>
              </a:ext>
            </a:extLst>
          </p:cNvPr>
          <p:cNvSpPr txBox="1"/>
          <p:nvPr userDrawn="1"/>
        </p:nvSpPr>
        <p:spPr>
          <a:xfrm>
            <a:off x="2983231" y="6364117"/>
            <a:ext cx="6195438" cy="253916"/>
          </a:xfrm>
          <a:prstGeom prst="rect">
            <a:avLst/>
          </a:prstGeom>
          <a:noFill/>
        </p:spPr>
        <p:txBody>
          <a:bodyPr wrap="square" rtlCol="0">
            <a:spAutoFit/>
          </a:bodyPr>
          <a:lstStyle/>
          <a:p>
            <a:pPr algn="ctr"/>
            <a:r>
              <a:rPr lang="en-CA" sz="1050" cap="none" baseline="0" dirty="0">
                <a:solidFill>
                  <a:srgbClr val="000A3E"/>
                </a:solidFill>
                <a:latin typeface="Whitney Semibold" pitchFamily="50" charset="0"/>
                <a:ea typeface="Lato Medium" panose="020F0502020204030203" pitchFamily="34" charset="0"/>
                <a:cs typeface="Lato Medium" panose="020F0502020204030203" pitchFamily="34" charset="0"/>
              </a:rPr>
              <a:t>UBC Neighbourhood Social Vulnerability</a:t>
            </a:r>
            <a:r>
              <a:rPr lang="en-CA" sz="1050" cap="none" baseline="0" dirty="0">
                <a:solidFill>
                  <a:srgbClr val="000A3E"/>
                </a:solidFill>
                <a:latin typeface="Whitney Light" pitchFamily="50" charset="0"/>
                <a:ea typeface="Lato Medium" panose="020F0502020204030203" pitchFamily="34" charset="0"/>
                <a:cs typeface="Lato Medium" panose="020F0502020204030203" pitchFamily="34" charset="0"/>
              </a:rPr>
              <a:t> </a:t>
            </a:r>
            <a:r>
              <a:rPr lang="en-CA" sz="1050" cap="all" dirty="0">
                <a:solidFill>
                  <a:srgbClr val="000A3E"/>
                </a:solidFill>
                <a:latin typeface="Whitney Light" pitchFamily="50" charset="0"/>
                <a:ea typeface="Lato Medium" panose="020F0502020204030203" pitchFamily="34" charset="0"/>
                <a:cs typeface="Lato Medium" panose="020F0502020204030203" pitchFamily="34" charset="0"/>
              </a:rPr>
              <a:t>|  </a:t>
            </a:r>
            <a:r>
              <a:rPr lang="en-US" sz="1050" dirty="0">
                <a:solidFill>
                  <a:schemeClr val="tx1">
                    <a:lumMod val="75000"/>
                    <a:lumOff val="25000"/>
                  </a:schemeClr>
                </a:solidFill>
                <a:latin typeface="Whitney Light" pitchFamily="50" charset="0"/>
              </a:rPr>
              <a:t>DRR Pathways</a:t>
            </a:r>
            <a:endParaRPr lang="en-CA" sz="1050" dirty="0">
              <a:solidFill>
                <a:schemeClr val="tx1">
                  <a:lumMod val="75000"/>
                  <a:lumOff val="25000"/>
                </a:schemeClr>
              </a:solidFill>
              <a:latin typeface="Whitney Light" pitchFamily="50" charset="0"/>
            </a:endParaRPr>
          </a:p>
        </p:txBody>
      </p:sp>
      <p:sp>
        <p:nvSpPr>
          <p:cNvPr id="12" name="TextBox 11">
            <a:extLst>
              <a:ext uri="{FF2B5EF4-FFF2-40B4-BE49-F238E27FC236}">
                <a16:creationId xmlns:a16="http://schemas.microsoft.com/office/drawing/2014/main" id="{D4278D22-7D13-461B-8B4A-4BEF45836119}"/>
              </a:ext>
            </a:extLst>
          </p:cNvPr>
          <p:cNvSpPr txBox="1"/>
          <p:nvPr userDrawn="1"/>
        </p:nvSpPr>
        <p:spPr>
          <a:xfrm>
            <a:off x="10231745" y="6364117"/>
            <a:ext cx="1242631" cy="253916"/>
          </a:xfrm>
          <a:prstGeom prst="rect">
            <a:avLst/>
          </a:prstGeom>
          <a:noFill/>
        </p:spPr>
        <p:txBody>
          <a:bodyPr wrap="square" rtlCol="0">
            <a:spAutoFit/>
          </a:bodyPr>
          <a:lstStyle/>
          <a:p>
            <a:pPr algn="r"/>
            <a:r>
              <a:rPr lang="en-US" sz="1050" dirty="0">
                <a:solidFill>
                  <a:schemeClr val="tx1">
                    <a:lumMod val="75000"/>
                    <a:lumOff val="25000"/>
                  </a:schemeClr>
                </a:solidFill>
                <a:latin typeface="Whitney Light" pitchFamily="50" charset="0"/>
              </a:rPr>
              <a:t>June 28, 2021</a:t>
            </a:r>
            <a:endParaRPr lang="en-CA" sz="1050" dirty="0">
              <a:solidFill>
                <a:schemeClr val="tx1">
                  <a:lumMod val="75000"/>
                  <a:lumOff val="25000"/>
                </a:schemeClr>
              </a:solidFill>
              <a:latin typeface="Whitney Light" pitchFamily="50" charset="0"/>
            </a:endParaRPr>
          </a:p>
        </p:txBody>
      </p:sp>
    </p:spTree>
    <p:extLst>
      <p:ext uri="{BB962C8B-B14F-4D97-AF65-F5344CB8AC3E}">
        <p14:creationId xmlns:p14="http://schemas.microsoft.com/office/powerpoint/2010/main" val="2825930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ryan.reynolds@ubc.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CF3D1B5-CDC9-4661-929F-24C4A6B4A383}"/>
              </a:ext>
            </a:extLst>
          </p:cNvPr>
          <p:cNvSpPr txBox="1"/>
          <p:nvPr/>
        </p:nvSpPr>
        <p:spPr>
          <a:xfrm>
            <a:off x="0" y="951379"/>
            <a:ext cx="7247106" cy="4174989"/>
          </a:xfrm>
          <a:prstGeom prst="rect">
            <a:avLst/>
          </a:prstGeom>
          <a:solidFill>
            <a:schemeClr val="bg1">
              <a:alpha val="92000"/>
            </a:schemeClr>
          </a:solidFill>
        </p:spPr>
        <p:txBody>
          <a:bodyPr wrap="square" lIns="548640" tIns="365760" rIns="548640" bIns="365760" rtlCol="0" anchor="ctr" anchorCtr="0">
            <a:spAutoFit/>
          </a:bodyPr>
          <a:lstStyle/>
          <a:p>
            <a:pPr>
              <a:spcAft>
                <a:spcPts val="2000"/>
              </a:spcAft>
            </a:pPr>
            <a:r>
              <a:rPr lang="en-CA" sz="2800" cap="all" dirty="0">
                <a:solidFill>
                  <a:srgbClr val="002145"/>
                </a:solidFill>
                <a:latin typeface="Whitney Bold" pitchFamily="50" charset="0"/>
              </a:rPr>
              <a:t>DRR Pathways: Neighbourhood Social Vulnerability in the City of Vancouver</a:t>
            </a:r>
          </a:p>
          <a:p>
            <a:pPr>
              <a:spcAft>
                <a:spcPts val="2000"/>
              </a:spcAft>
            </a:pPr>
            <a:r>
              <a:rPr lang="en-CA" dirty="0">
                <a:solidFill>
                  <a:srgbClr val="002145"/>
                </a:solidFill>
                <a:latin typeface="Whitney Light" pitchFamily="50" charset="0"/>
              </a:rPr>
              <a:t>Assessment of neighbourhood-level socio-economic vulnerability indicators to support the City’s seismic retrofit program</a:t>
            </a:r>
          </a:p>
          <a:p>
            <a:pPr>
              <a:spcAft>
                <a:spcPts val="2000"/>
              </a:spcAft>
            </a:pPr>
            <a:endParaRPr lang="en-CA" sz="2800" dirty="0">
              <a:solidFill>
                <a:srgbClr val="002145"/>
              </a:solidFill>
              <a:latin typeface="Whitney Light" pitchFamily="50" charset="0"/>
            </a:endParaRPr>
          </a:p>
          <a:p>
            <a:pPr>
              <a:lnSpc>
                <a:spcPct val="120000"/>
              </a:lnSpc>
              <a:spcAft>
                <a:spcPts val="600"/>
              </a:spcAft>
            </a:pPr>
            <a:r>
              <a:rPr lang="en-CA" sz="1100" cap="all" dirty="0">
                <a:solidFill>
                  <a:srgbClr val="002145"/>
                </a:solidFill>
                <a:latin typeface="Whitney Semibold" pitchFamily="50" charset="0"/>
              </a:rPr>
              <a:t>Ryan P. Reynolds</a:t>
            </a:r>
            <a:r>
              <a:rPr lang="en-CA" sz="1100" cap="all" dirty="0">
                <a:solidFill>
                  <a:srgbClr val="002145"/>
                </a:solidFill>
                <a:latin typeface="Whitney Light" pitchFamily="50" charset="0"/>
              </a:rPr>
              <a:t>, Postdoctoral Research Fellow</a:t>
            </a:r>
            <a:br>
              <a:rPr lang="en-CA" sz="1100" cap="all" dirty="0">
                <a:solidFill>
                  <a:srgbClr val="002145"/>
                </a:solidFill>
                <a:latin typeface="Whitney Light" pitchFamily="50" charset="0"/>
              </a:rPr>
            </a:br>
            <a:r>
              <a:rPr lang="en-CA" sz="1100" dirty="0">
                <a:solidFill>
                  <a:srgbClr val="002145"/>
                </a:solidFill>
                <a:latin typeface="Whitney Light" pitchFamily="50" charset="0"/>
                <a:hlinkClick r:id="rId4"/>
              </a:rPr>
              <a:t>ryan.reynolds@ubc.ca</a:t>
            </a:r>
            <a:r>
              <a:rPr lang="en-CA" sz="1100" dirty="0">
                <a:solidFill>
                  <a:srgbClr val="002145"/>
                </a:solidFill>
                <a:latin typeface="Whitney Light" pitchFamily="50" charset="0"/>
              </a:rPr>
              <a:t> </a:t>
            </a:r>
          </a:p>
        </p:txBody>
      </p:sp>
      <p:grpSp>
        <p:nvGrpSpPr>
          <p:cNvPr id="20" name="Group 19">
            <a:extLst>
              <a:ext uri="{FF2B5EF4-FFF2-40B4-BE49-F238E27FC236}">
                <a16:creationId xmlns:a16="http://schemas.microsoft.com/office/drawing/2014/main" id="{F5612C84-1A43-49E1-A791-406F1622F023}"/>
              </a:ext>
            </a:extLst>
          </p:cNvPr>
          <p:cNvGrpSpPr/>
          <p:nvPr/>
        </p:nvGrpSpPr>
        <p:grpSpPr>
          <a:xfrm>
            <a:off x="11255896" y="1166822"/>
            <a:ext cx="936104" cy="1164333"/>
            <a:chOff x="7308304" y="1131590"/>
            <a:chExt cx="936104" cy="1164333"/>
          </a:xfrm>
        </p:grpSpPr>
        <p:sp>
          <p:nvSpPr>
            <p:cNvPr id="21" name="Text Box 54">
              <a:extLst>
                <a:ext uri="{FF2B5EF4-FFF2-40B4-BE49-F238E27FC236}">
                  <a16:creationId xmlns:a16="http://schemas.microsoft.com/office/drawing/2014/main" id="{EC9CF458-1C5F-4947-9AF2-A756A31AD956}"/>
                </a:ext>
              </a:extLst>
            </p:cNvPr>
            <p:cNvSpPr txBox="1"/>
            <p:nvPr/>
          </p:nvSpPr>
          <p:spPr>
            <a:xfrm>
              <a:off x="7308304" y="1131590"/>
              <a:ext cx="936104" cy="1164333"/>
            </a:xfrm>
            <a:prstGeom prst="rect">
              <a:avLst/>
            </a:prstGeom>
            <a:solidFill>
              <a:schemeClr val="lt1">
                <a:alpha val="92000"/>
              </a:schemeClr>
            </a:solidFill>
            <a:ln w="6350">
              <a:noFill/>
            </a:ln>
            <a:effectLst/>
          </p:spPr>
          <p:txBody>
            <a:bodyPr rot="0" spcFirstLastPara="0" vert="horz" wrap="square" lIns="91440" tIns="18288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800"/>
                </a:spcAft>
              </a:pPr>
              <a:endParaRPr lang="en-CA" sz="1100" dirty="0">
                <a:effectLst/>
                <a:latin typeface="Whitney Book" pitchFamily="50" charset="0"/>
                <a:ea typeface="Whitney Light" pitchFamily="50" charset="0"/>
                <a:cs typeface="Times New Roman" panose="02020603050405020304" pitchFamily="18" charset="0"/>
              </a:endParaRPr>
            </a:p>
          </p:txBody>
        </p:sp>
        <p:pic>
          <p:nvPicPr>
            <p:cNvPr id="22" name="Picture 21">
              <a:extLst>
                <a:ext uri="{FF2B5EF4-FFF2-40B4-BE49-F238E27FC236}">
                  <a16:creationId xmlns:a16="http://schemas.microsoft.com/office/drawing/2014/main" id="{8D965AB8-F971-49B3-8C6A-235476F46F5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96336" y="1441415"/>
              <a:ext cx="360040" cy="490964"/>
            </a:xfrm>
            <a:prstGeom prst="rect">
              <a:avLst/>
            </a:prstGeom>
          </p:spPr>
        </p:pic>
      </p:grpSp>
    </p:spTree>
    <p:extLst>
      <p:ext uri="{BB962C8B-B14F-4D97-AF65-F5344CB8AC3E}">
        <p14:creationId xmlns:p14="http://schemas.microsoft.com/office/powerpoint/2010/main" val="106829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9BD75A-F8FC-43A3-9898-81AE87020D60}"/>
              </a:ext>
            </a:extLst>
          </p:cNvPr>
          <p:cNvGrpSpPr/>
          <p:nvPr/>
        </p:nvGrpSpPr>
        <p:grpSpPr>
          <a:xfrm>
            <a:off x="0" y="0"/>
            <a:ext cx="12192000" cy="6177064"/>
            <a:chOff x="0" y="602478"/>
            <a:chExt cx="12192000" cy="4892589"/>
          </a:xfrm>
        </p:grpSpPr>
        <p:sp>
          <p:nvSpPr>
            <p:cNvPr id="9" name="Rectangle 8">
              <a:extLst>
                <a:ext uri="{FF2B5EF4-FFF2-40B4-BE49-F238E27FC236}">
                  <a16:creationId xmlns:a16="http://schemas.microsoft.com/office/drawing/2014/main" id="{512F0CF0-EA64-42B3-85F2-AC028B4BA5AC}"/>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22A75DB-52C3-429E-80D4-55490342400A}"/>
                </a:ext>
              </a:extLst>
            </p:cNvPr>
            <p:cNvSpPr txBox="1"/>
            <p:nvPr/>
          </p:nvSpPr>
          <p:spPr>
            <a:xfrm>
              <a:off x="148545" y="752148"/>
              <a:ext cx="11607332" cy="463175"/>
            </a:xfrm>
            <a:prstGeom prst="rect">
              <a:avLst/>
            </a:prstGeom>
            <a:noFill/>
          </p:spPr>
          <p:txBody>
            <a:bodyPr wrap="square">
              <a:spAutoFit/>
            </a:bodyPr>
            <a:lstStyle/>
            <a:p>
              <a:r>
                <a:rPr lang="en-CA" sz="3200" cap="all" dirty="0">
                  <a:solidFill>
                    <a:srgbClr val="000A3E"/>
                  </a:solidFill>
                  <a:latin typeface="Whitney Bold" pitchFamily="50" charset="0"/>
                </a:rPr>
                <a:t>Theme 1: Lower Financial Capacity</a:t>
              </a:r>
              <a:endParaRPr lang="en-CA" sz="3200" dirty="0"/>
            </a:p>
          </p:txBody>
        </p:sp>
      </p:grpSp>
      <p:pic>
        <p:nvPicPr>
          <p:cNvPr id="3" name="Picture 2" descr="Map&#10;&#10;Description automatically generated">
            <a:extLst>
              <a:ext uri="{FF2B5EF4-FFF2-40B4-BE49-F238E27FC236}">
                <a16:creationId xmlns:a16="http://schemas.microsoft.com/office/drawing/2014/main" id="{F00F990E-4094-4D64-ABD3-3340E9A1B0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6752" y="813357"/>
            <a:ext cx="8084716" cy="5231286"/>
          </a:xfrm>
          <a:prstGeom prst="rect">
            <a:avLst/>
          </a:prstGeom>
          <a:ln w="3175">
            <a:solidFill>
              <a:srgbClr val="002145"/>
            </a:solidFill>
          </a:ln>
        </p:spPr>
      </p:pic>
      <p:sp>
        <p:nvSpPr>
          <p:cNvPr id="14" name="TextBox 13">
            <a:extLst>
              <a:ext uri="{FF2B5EF4-FFF2-40B4-BE49-F238E27FC236}">
                <a16:creationId xmlns:a16="http://schemas.microsoft.com/office/drawing/2014/main" id="{B0DFD8AE-62EA-4E25-9CD7-6217FEB09F07}"/>
              </a:ext>
            </a:extLst>
          </p:cNvPr>
          <p:cNvSpPr txBox="1"/>
          <p:nvPr/>
        </p:nvSpPr>
        <p:spPr>
          <a:xfrm>
            <a:off x="8677072" y="813357"/>
            <a:ext cx="3195536" cy="5231286"/>
          </a:xfrm>
          <a:prstGeom prst="rect">
            <a:avLst/>
          </a:prstGeom>
          <a:noFill/>
        </p:spPr>
        <p:txBody>
          <a:bodyPr wrap="square" rtlCol="0" anchor="ctr">
            <a:noAutofit/>
          </a:bodyPr>
          <a:lstStyle/>
          <a:p>
            <a:pPr algn="just">
              <a:lnSpc>
                <a:spcPct val="110000"/>
              </a:lnSpc>
              <a:spcAft>
                <a:spcPts val="2000"/>
              </a:spcAft>
            </a:pPr>
            <a:r>
              <a:rPr lang="en-CA" sz="1400" dirty="0">
                <a:solidFill>
                  <a:srgbClr val="002145"/>
                </a:solidFill>
              </a:rPr>
              <a:t>This theme identifies neighbourhoods in Vancouver where residents may not have the financial capacity to completely recover from a significant disaster event.</a:t>
            </a:r>
          </a:p>
          <a:p>
            <a:pPr algn="just">
              <a:lnSpc>
                <a:spcPct val="110000"/>
              </a:lnSpc>
              <a:spcAft>
                <a:spcPts val="2000"/>
              </a:spcAft>
            </a:pPr>
            <a:r>
              <a:rPr lang="en-CA" sz="1400" dirty="0">
                <a:solidFill>
                  <a:srgbClr val="002145"/>
                </a:solidFill>
              </a:rPr>
              <a:t>Identified groups include low-income adults, government transfer recipients, unemployed workers, workers who work from home, tenants in subsidized housing, and households that spend at least 30% of their income on shelter.</a:t>
            </a:r>
          </a:p>
          <a:p>
            <a:pPr algn="just">
              <a:lnSpc>
                <a:spcPct val="110000"/>
              </a:lnSpc>
              <a:spcAft>
                <a:spcPts val="2000"/>
              </a:spcAft>
            </a:pPr>
            <a:r>
              <a:rPr lang="en-CA" sz="1400" dirty="0">
                <a:solidFill>
                  <a:srgbClr val="002145"/>
                </a:solidFill>
              </a:rPr>
              <a:t>Hotspots include the West End, Downtown East Side, Strathcona, Grandview-Woodland, Mount Pleasant, Hastings-Sunrise, Oakridge, and Marpole, among others. </a:t>
            </a:r>
          </a:p>
        </p:txBody>
      </p:sp>
    </p:spTree>
    <p:extLst>
      <p:ext uri="{BB962C8B-B14F-4D97-AF65-F5344CB8AC3E}">
        <p14:creationId xmlns:p14="http://schemas.microsoft.com/office/powerpoint/2010/main" val="218146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9BD75A-F8FC-43A3-9898-81AE87020D60}"/>
              </a:ext>
            </a:extLst>
          </p:cNvPr>
          <p:cNvGrpSpPr/>
          <p:nvPr/>
        </p:nvGrpSpPr>
        <p:grpSpPr>
          <a:xfrm>
            <a:off x="0" y="0"/>
            <a:ext cx="12192000" cy="6177064"/>
            <a:chOff x="0" y="602478"/>
            <a:chExt cx="12192000" cy="4892589"/>
          </a:xfrm>
        </p:grpSpPr>
        <p:sp>
          <p:nvSpPr>
            <p:cNvPr id="9" name="Rectangle 8">
              <a:extLst>
                <a:ext uri="{FF2B5EF4-FFF2-40B4-BE49-F238E27FC236}">
                  <a16:creationId xmlns:a16="http://schemas.microsoft.com/office/drawing/2014/main" id="{512F0CF0-EA64-42B3-85F2-AC028B4BA5AC}"/>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22A75DB-52C3-429E-80D4-55490342400A}"/>
                </a:ext>
              </a:extLst>
            </p:cNvPr>
            <p:cNvSpPr txBox="1"/>
            <p:nvPr/>
          </p:nvSpPr>
          <p:spPr>
            <a:xfrm>
              <a:off x="148545" y="752148"/>
              <a:ext cx="11607332" cy="463175"/>
            </a:xfrm>
            <a:prstGeom prst="rect">
              <a:avLst/>
            </a:prstGeom>
            <a:noFill/>
          </p:spPr>
          <p:txBody>
            <a:bodyPr wrap="square">
              <a:spAutoFit/>
            </a:bodyPr>
            <a:lstStyle/>
            <a:p>
              <a:r>
                <a:rPr lang="en-CA" sz="3200" cap="all" dirty="0">
                  <a:solidFill>
                    <a:srgbClr val="000A3E"/>
                  </a:solidFill>
                  <a:latin typeface="Whitney Bold" pitchFamily="50" charset="0"/>
                </a:rPr>
                <a:t>Theme 2: Dependence on Social Services</a:t>
              </a:r>
              <a:endParaRPr lang="en-CA" sz="3200" dirty="0"/>
            </a:p>
          </p:txBody>
        </p:sp>
      </p:grpSp>
      <p:pic>
        <p:nvPicPr>
          <p:cNvPr id="3" name="Picture 2">
            <a:extLst>
              <a:ext uri="{FF2B5EF4-FFF2-40B4-BE49-F238E27FC236}">
                <a16:creationId xmlns:a16="http://schemas.microsoft.com/office/drawing/2014/main" id="{F00F990E-4094-4D64-ABD3-3340E9A1B08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56752" y="813357"/>
            <a:ext cx="8084715" cy="5231286"/>
          </a:xfrm>
          <a:prstGeom prst="rect">
            <a:avLst/>
          </a:prstGeom>
          <a:ln w="3175">
            <a:solidFill>
              <a:srgbClr val="002145"/>
            </a:solidFill>
          </a:ln>
        </p:spPr>
      </p:pic>
      <p:sp>
        <p:nvSpPr>
          <p:cNvPr id="7" name="TextBox 6">
            <a:extLst>
              <a:ext uri="{FF2B5EF4-FFF2-40B4-BE49-F238E27FC236}">
                <a16:creationId xmlns:a16="http://schemas.microsoft.com/office/drawing/2014/main" id="{3B71728B-CB57-4E0F-8981-B10FD6DC9470}"/>
              </a:ext>
            </a:extLst>
          </p:cNvPr>
          <p:cNvSpPr txBox="1"/>
          <p:nvPr/>
        </p:nvSpPr>
        <p:spPr>
          <a:xfrm>
            <a:off x="8677072" y="813357"/>
            <a:ext cx="3195536" cy="5231286"/>
          </a:xfrm>
          <a:prstGeom prst="rect">
            <a:avLst/>
          </a:prstGeom>
          <a:noFill/>
        </p:spPr>
        <p:txBody>
          <a:bodyPr wrap="square" rtlCol="0" anchor="ctr">
            <a:noAutofit/>
          </a:bodyPr>
          <a:lstStyle/>
          <a:p>
            <a:pPr algn="just">
              <a:lnSpc>
                <a:spcPct val="110000"/>
              </a:lnSpc>
              <a:spcAft>
                <a:spcPts val="2000"/>
              </a:spcAft>
            </a:pPr>
            <a:r>
              <a:rPr lang="en-CA" sz="1400" dirty="0">
                <a:solidFill>
                  <a:srgbClr val="002145"/>
                </a:solidFill>
              </a:rPr>
              <a:t>This theme identifies neighbourhoods in Vancouver where residents are more likely to have a greater dependence on social services and will likely require additional assistance following a significant disaster event.</a:t>
            </a:r>
          </a:p>
          <a:p>
            <a:pPr algn="just">
              <a:lnSpc>
                <a:spcPct val="110000"/>
              </a:lnSpc>
              <a:spcAft>
                <a:spcPts val="2000"/>
              </a:spcAft>
            </a:pPr>
            <a:r>
              <a:rPr lang="en-CA" sz="1400" dirty="0">
                <a:solidFill>
                  <a:srgbClr val="002145"/>
                </a:solidFill>
              </a:rPr>
              <a:t>Identified groups include young children, the elderly, low-income workers, unemployed workers, single-parent families, and residents who are not fluent in English.</a:t>
            </a:r>
          </a:p>
          <a:p>
            <a:pPr algn="just">
              <a:lnSpc>
                <a:spcPct val="110000"/>
              </a:lnSpc>
              <a:spcAft>
                <a:spcPts val="2000"/>
              </a:spcAft>
            </a:pPr>
            <a:r>
              <a:rPr lang="en-CA" sz="1400" dirty="0">
                <a:solidFill>
                  <a:srgbClr val="002145"/>
                </a:solidFill>
              </a:rPr>
              <a:t>Hotspots include Strathcona, Oakridge, Kensington-Cedar Cottage, and Victoria-</a:t>
            </a:r>
            <a:r>
              <a:rPr lang="en-CA" sz="1400" dirty="0" err="1">
                <a:solidFill>
                  <a:srgbClr val="002145"/>
                </a:solidFill>
              </a:rPr>
              <a:t>Fraserview</a:t>
            </a:r>
            <a:r>
              <a:rPr lang="en-CA" sz="1400" dirty="0">
                <a:solidFill>
                  <a:srgbClr val="002145"/>
                </a:solidFill>
              </a:rPr>
              <a:t>. </a:t>
            </a:r>
          </a:p>
        </p:txBody>
      </p:sp>
    </p:spTree>
    <p:extLst>
      <p:ext uri="{BB962C8B-B14F-4D97-AF65-F5344CB8AC3E}">
        <p14:creationId xmlns:p14="http://schemas.microsoft.com/office/powerpoint/2010/main" val="63416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9BD75A-F8FC-43A3-9898-81AE87020D60}"/>
              </a:ext>
            </a:extLst>
          </p:cNvPr>
          <p:cNvGrpSpPr/>
          <p:nvPr/>
        </p:nvGrpSpPr>
        <p:grpSpPr>
          <a:xfrm>
            <a:off x="0" y="0"/>
            <a:ext cx="12192000" cy="6177064"/>
            <a:chOff x="0" y="602478"/>
            <a:chExt cx="12192000" cy="4892589"/>
          </a:xfrm>
        </p:grpSpPr>
        <p:sp>
          <p:nvSpPr>
            <p:cNvPr id="9" name="Rectangle 8">
              <a:extLst>
                <a:ext uri="{FF2B5EF4-FFF2-40B4-BE49-F238E27FC236}">
                  <a16:creationId xmlns:a16="http://schemas.microsoft.com/office/drawing/2014/main" id="{512F0CF0-EA64-42B3-85F2-AC028B4BA5AC}"/>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22A75DB-52C3-429E-80D4-55490342400A}"/>
                </a:ext>
              </a:extLst>
            </p:cNvPr>
            <p:cNvSpPr txBox="1"/>
            <p:nvPr/>
          </p:nvSpPr>
          <p:spPr>
            <a:xfrm>
              <a:off x="148545" y="752148"/>
              <a:ext cx="11607332" cy="463175"/>
            </a:xfrm>
            <a:prstGeom prst="rect">
              <a:avLst/>
            </a:prstGeom>
            <a:noFill/>
          </p:spPr>
          <p:txBody>
            <a:bodyPr wrap="square">
              <a:spAutoFit/>
            </a:bodyPr>
            <a:lstStyle/>
            <a:p>
              <a:r>
                <a:rPr lang="en-CA" sz="3200" cap="all" dirty="0">
                  <a:solidFill>
                    <a:srgbClr val="000A3E"/>
                  </a:solidFill>
                  <a:latin typeface="Whitney Bold" pitchFamily="50" charset="0"/>
                </a:rPr>
                <a:t>Theme 3: Difficulty Acquiring Shelter</a:t>
              </a:r>
              <a:endParaRPr lang="en-CA" sz="3200" dirty="0"/>
            </a:p>
          </p:txBody>
        </p:sp>
      </p:grpSp>
      <p:pic>
        <p:nvPicPr>
          <p:cNvPr id="3" name="Picture 2">
            <a:extLst>
              <a:ext uri="{FF2B5EF4-FFF2-40B4-BE49-F238E27FC236}">
                <a16:creationId xmlns:a16="http://schemas.microsoft.com/office/drawing/2014/main" id="{F00F990E-4094-4D64-ABD3-3340E9A1B08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56752" y="813357"/>
            <a:ext cx="8084715" cy="5231286"/>
          </a:xfrm>
          <a:prstGeom prst="rect">
            <a:avLst/>
          </a:prstGeom>
          <a:ln w="3175">
            <a:solidFill>
              <a:srgbClr val="002145"/>
            </a:solidFill>
          </a:ln>
        </p:spPr>
      </p:pic>
      <p:sp>
        <p:nvSpPr>
          <p:cNvPr id="7" name="TextBox 6">
            <a:extLst>
              <a:ext uri="{FF2B5EF4-FFF2-40B4-BE49-F238E27FC236}">
                <a16:creationId xmlns:a16="http://schemas.microsoft.com/office/drawing/2014/main" id="{97BAEA37-1B01-411E-B346-29C75C206FAA}"/>
              </a:ext>
            </a:extLst>
          </p:cNvPr>
          <p:cNvSpPr txBox="1"/>
          <p:nvPr/>
        </p:nvSpPr>
        <p:spPr>
          <a:xfrm>
            <a:off x="8677072" y="813357"/>
            <a:ext cx="3195536" cy="5231286"/>
          </a:xfrm>
          <a:prstGeom prst="rect">
            <a:avLst/>
          </a:prstGeom>
          <a:noFill/>
        </p:spPr>
        <p:txBody>
          <a:bodyPr wrap="square" rtlCol="0" anchor="ctr">
            <a:noAutofit/>
          </a:bodyPr>
          <a:lstStyle/>
          <a:p>
            <a:pPr algn="just">
              <a:lnSpc>
                <a:spcPct val="110000"/>
              </a:lnSpc>
              <a:spcAft>
                <a:spcPts val="2000"/>
              </a:spcAft>
            </a:pPr>
            <a:r>
              <a:rPr lang="en-CA" sz="1400" dirty="0">
                <a:solidFill>
                  <a:srgbClr val="002145"/>
                </a:solidFill>
              </a:rPr>
              <a:t>This theme identifies neighbourhoods in Vancouver where residents can be expected to have difficulty acquiring emergency shelter and permanent housing following a disaster. Residents in identified neighbourhoods will likely require additional housing assistance post-disaster.</a:t>
            </a:r>
          </a:p>
          <a:p>
            <a:pPr algn="just">
              <a:lnSpc>
                <a:spcPct val="110000"/>
              </a:lnSpc>
              <a:spcAft>
                <a:spcPts val="2000"/>
              </a:spcAft>
            </a:pPr>
            <a:r>
              <a:rPr lang="en-CA" sz="1400" dirty="0">
                <a:solidFill>
                  <a:srgbClr val="002145"/>
                </a:solidFill>
              </a:rPr>
              <a:t>Identified groups include renters, adults without a high school certificate, tenants in subsidized housing, families living in non-suitable housing, households that spend at least 30% of their income on shelter, and residents who have recently moved into the community.</a:t>
            </a:r>
          </a:p>
          <a:p>
            <a:pPr algn="just">
              <a:lnSpc>
                <a:spcPct val="110000"/>
              </a:lnSpc>
              <a:spcAft>
                <a:spcPts val="2000"/>
              </a:spcAft>
            </a:pPr>
            <a:r>
              <a:rPr lang="en-CA" sz="1400" dirty="0">
                <a:solidFill>
                  <a:srgbClr val="002145"/>
                </a:solidFill>
              </a:rPr>
              <a:t>Hotspots include the West End, Downtown, Strathcona, Grandview-Woodland, Mount Pleasant, and Marpole.</a:t>
            </a:r>
          </a:p>
        </p:txBody>
      </p:sp>
    </p:spTree>
    <p:extLst>
      <p:ext uri="{BB962C8B-B14F-4D97-AF65-F5344CB8AC3E}">
        <p14:creationId xmlns:p14="http://schemas.microsoft.com/office/powerpoint/2010/main" val="276108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C9BD75A-F8FC-43A3-9898-81AE87020D60}"/>
              </a:ext>
            </a:extLst>
          </p:cNvPr>
          <p:cNvGrpSpPr/>
          <p:nvPr/>
        </p:nvGrpSpPr>
        <p:grpSpPr>
          <a:xfrm>
            <a:off x="0" y="0"/>
            <a:ext cx="12192000" cy="6177064"/>
            <a:chOff x="0" y="602478"/>
            <a:chExt cx="12192000" cy="4892589"/>
          </a:xfrm>
        </p:grpSpPr>
        <p:sp>
          <p:nvSpPr>
            <p:cNvPr id="9" name="Rectangle 8">
              <a:extLst>
                <a:ext uri="{FF2B5EF4-FFF2-40B4-BE49-F238E27FC236}">
                  <a16:creationId xmlns:a16="http://schemas.microsoft.com/office/drawing/2014/main" id="{512F0CF0-EA64-42B3-85F2-AC028B4BA5AC}"/>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F22A75DB-52C3-429E-80D4-55490342400A}"/>
                </a:ext>
              </a:extLst>
            </p:cNvPr>
            <p:cNvSpPr txBox="1"/>
            <p:nvPr/>
          </p:nvSpPr>
          <p:spPr>
            <a:xfrm>
              <a:off x="148545" y="752148"/>
              <a:ext cx="11607332" cy="463175"/>
            </a:xfrm>
            <a:prstGeom prst="rect">
              <a:avLst/>
            </a:prstGeom>
            <a:noFill/>
          </p:spPr>
          <p:txBody>
            <a:bodyPr wrap="square">
              <a:spAutoFit/>
            </a:bodyPr>
            <a:lstStyle/>
            <a:p>
              <a:r>
                <a:rPr lang="en-CA" sz="3200" cap="all" dirty="0">
                  <a:solidFill>
                    <a:srgbClr val="000A3E"/>
                  </a:solidFill>
                  <a:latin typeface="Whitney Bold" pitchFamily="50" charset="0"/>
                </a:rPr>
                <a:t>Social Vulnerability Across Vancouver</a:t>
              </a:r>
              <a:endParaRPr lang="en-CA" sz="3200" dirty="0"/>
            </a:p>
          </p:txBody>
        </p:sp>
      </p:grpSp>
      <p:pic>
        <p:nvPicPr>
          <p:cNvPr id="4" name="Picture 3" descr="Map&#10;&#10;Description automatically generated">
            <a:extLst>
              <a:ext uri="{FF2B5EF4-FFF2-40B4-BE49-F238E27FC236}">
                <a16:creationId xmlns:a16="http://schemas.microsoft.com/office/drawing/2014/main" id="{124E2279-2BDC-4F38-8D07-2FBAD68265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156" y="1064845"/>
            <a:ext cx="4389120" cy="2664823"/>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71529592-776F-4007-BFDA-FDDE8F32965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01440" y="3320842"/>
            <a:ext cx="4389120" cy="2664822"/>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ECB59B00-1BF3-4E62-9FF9-FF50DE0FF87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482724" y="1064844"/>
            <a:ext cx="4389120" cy="26648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372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4CB8DE-F016-4187-994C-3A40CE4491F0}"/>
              </a:ext>
            </a:extLst>
          </p:cNvPr>
          <p:cNvSpPr txBox="1"/>
          <p:nvPr/>
        </p:nvSpPr>
        <p:spPr>
          <a:xfrm>
            <a:off x="5529736" y="653880"/>
            <a:ext cx="6662264" cy="4859022"/>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3400" cap="all" dirty="0">
                <a:solidFill>
                  <a:srgbClr val="000A3E"/>
                </a:solidFill>
                <a:latin typeface="Whitney Bold" pitchFamily="50" charset="0"/>
              </a:rPr>
              <a:t>Our Role in Pathways</a:t>
            </a:r>
          </a:p>
          <a:p>
            <a:pPr algn="just">
              <a:lnSpc>
                <a:spcPct val="110000"/>
              </a:lnSpc>
              <a:spcAft>
                <a:spcPts val="2000"/>
              </a:spcAft>
            </a:pPr>
            <a:r>
              <a:rPr lang="en-CA" sz="1400" dirty="0">
                <a:solidFill>
                  <a:srgbClr val="002145"/>
                </a:solidFill>
              </a:rPr>
              <a:t>Our team, led by </a:t>
            </a:r>
            <a:r>
              <a:rPr lang="en-CA" sz="1400" dirty="0">
                <a:solidFill>
                  <a:srgbClr val="002145"/>
                </a:solidFill>
                <a:highlight>
                  <a:srgbClr val="D6DCE5"/>
                </a:highlight>
                <a:latin typeface="Whitney Bold" pitchFamily="50" charset="0"/>
              </a:rPr>
              <a:t>Dr. Stephanie Chang</a:t>
            </a:r>
            <a:r>
              <a:rPr lang="en-CA" sz="1400" dirty="0">
                <a:solidFill>
                  <a:srgbClr val="002145"/>
                </a:solidFill>
              </a:rPr>
              <a:t>, is made up of researchers and graduate students with backgrounds in engineering, planning, geospatial modelling, emergency preparedness, and risk communication.</a:t>
            </a:r>
          </a:p>
          <a:p>
            <a:pPr algn="just">
              <a:lnSpc>
                <a:spcPct val="110000"/>
              </a:lnSpc>
              <a:spcAft>
                <a:spcPts val="2000"/>
              </a:spcAft>
            </a:pPr>
            <a:r>
              <a:rPr lang="en-CA" sz="1400" dirty="0">
                <a:solidFill>
                  <a:srgbClr val="002145"/>
                </a:solidFill>
              </a:rPr>
              <a:t>Our role as </a:t>
            </a:r>
            <a:r>
              <a:rPr lang="en-CA" sz="1400" dirty="0">
                <a:solidFill>
                  <a:srgbClr val="002145"/>
                </a:solidFill>
                <a:highlight>
                  <a:srgbClr val="D6DCE5"/>
                </a:highlight>
                <a:latin typeface="Whitney Bold" pitchFamily="50" charset="0"/>
              </a:rPr>
              <a:t>social scientists</a:t>
            </a:r>
            <a:r>
              <a:rPr lang="en-CA" sz="1400" dirty="0">
                <a:solidFill>
                  <a:srgbClr val="002145"/>
                </a:solidFill>
              </a:rPr>
              <a:t>, is to explore hazards risk through the lens of communities, neighbourhoods, and households, incorporating both physical and social impacts at each scale. This work builds on top of the hazard risk modelling scenarios and physical impact assessments completed by our other Pathways partners. </a:t>
            </a:r>
          </a:p>
          <a:p>
            <a:pPr algn="just">
              <a:lnSpc>
                <a:spcPct val="110000"/>
              </a:lnSpc>
              <a:spcAft>
                <a:spcPts val="2000"/>
              </a:spcAft>
            </a:pPr>
            <a:r>
              <a:rPr lang="en-CA" sz="1400" dirty="0">
                <a:solidFill>
                  <a:srgbClr val="002145"/>
                </a:solidFill>
              </a:rPr>
              <a:t>Combining the physical </a:t>
            </a:r>
            <a:r>
              <a:rPr lang="en-CA" sz="1400" i="1" dirty="0">
                <a:solidFill>
                  <a:srgbClr val="002145"/>
                </a:solidFill>
              </a:rPr>
              <a:t>and</a:t>
            </a:r>
            <a:r>
              <a:rPr lang="en-CA" sz="1400" dirty="0">
                <a:solidFill>
                  <a:srgbClr val="002145"/>
                </a:solidFill>
              </a:rPr>
              <a:t> social aspects of risk helps us to identify those neighbourhoods that are most susceptible to disruption following a disaster, and work with planners and emergency managers to implement strategies that help </a:t>
            </a:r>
            <a:r>
              <a:rPr lang="en-CA" sz="1400" dirty="0">
                <a:solidFill>
                  <a:srgbClr val="002145"/>
                </a:solidFill>
                <a:highlight>
                  <a:srgbClr val="D6DCE5"/>
                </a:highlight>
                <a:latin typeface="Whitney Bold" pitchFamily="50" charset="0"/>
              </a:rPr>
              <a:t>promote community hazards resilience</a:t>
            </a:r>
            <a:r>
              <a:rPr lang="en-CA" sz="1400" dirty="0">
                <a:solidFill>
                  <a:srgbClr val="002145"/>
                </a:solidFill>
              </a:rPr>
              <a:t>.</a:t>
            </a:r>
          </a:p>
        </p:txBody>
      </p:sp>
    </p:spTree>
    <p:extLst>
      <p:ext uri="{BB962C8B-B14F-4D97-AF65-F5344CB8AC3E}">
        <p14:creationId xmlns:p14="http://schemas.microsoft.com/office/powerpoint/2010/main" val="468379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E07F1-AE0C-4AEC-824F-28B5DA112B33}"/>
              </a:ext>
            </a:extLst>
          </p:cNvPr>
          <p:cNvSpPr txBox="1"/>
          <p:nvPr/>
        </p:nvSpPr>
        <p:spPr>
          <a:xfrm>
            <a:off x="5529736" y="840087"/>
            <a:ext cx="6662264" cy="4486613"/>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2800" cap="all" dirty="0">
                <a:solidFill>
                  <a:srgbClr val="000A3E"/>
                </a:solidFill>
                <a:latin typeface="Whitney Bold" pitchFamily="50" charset="0"/>
              </a:rPr>
              <a:t>Supporting Vancouver’s Seismic Retrofit Program</a:t>
            </a:r>
          </a:p>
          <a:p>
            <a:pPr algn="just">
              <a:lnSpc>
                <a:spcPct val="110000"/>
              </a:lnSpc>
              <a:spcAft>
                <a:spcPts val="2000"/>
              </a:spcAft>
            </a:pPr>
            <a:r>
              <a:rPr lang="en-CA" sz="1400" dirty="0">
                <a:solidFill>
                  <a:srgbClr val="002145"/>
                </a:solidFill>
              </a:rPr>
              <a:t>Our team partnered with the </a:t>
            </a:r>
            <a:r>
              <a:rPr lang="en-CA" sz="1400" dirty="0">
                <a:solidFill>
                  <a:srgbClr val="002145"/>
                </a:solidFill>
                <a:highlight>
                  <a:srgbClr val="D6DCE5"/>
                </a:highlight>
                <a:latin typeface="Whitney Bold" pitchFamily="50" charset="0"/>
              </a:rPr>
              <a:t>City of Vancouver</a:t>
            </a:r>
            <a:r>
              <a:rPr lang="en-CA" sz="1400" dirty="0">
                <a:solidFill>
                  <a:srgbClr val="002145"/>
                </a:solidFill>
              </a:rPr>
              <a:t>, </a:t>
            </a:r>
            <a:r>
              <a:rPr lang="en-CA" sz="1400" dirty="0">
                <a:solidFill>
                  <a:srgbClr val="002145"/>
                </a:solidFill>
                <a:highlight>
                  <a:srgbClr val="D6DCE5"/>
                </a:highlight>
                <a:latin typeface="Whitney Bold" pitchFamily="50" charset="0"/>
              </a:rPr>
              <a:t>Natural Resources Canada,</a:t>
            </a:r>
            <a:r>
              <a:rPr lang="en-CA" sz="1400" dirty="0">
                <a:solidFill>
                  <a:srgbClr val="002145"/>
                </a:solidFill>
              </a:rPr>
              <a:t> </a:t>
            </a:r>
            <a:r>
              <a:rPr lang="en-CA" sz="1400" dirty="0">
                <a:solidFill>
                  <a:srgbClr val="002145"/>
                </a:solidFill>
                <a:highlight>
                  <a:srgbClr val="D6DCE5"/>
                </a:highlight>
                <a:latin typeface="Whitney Bold" pitchFamily="50" charset="0"/>
              </a:rPr>
              <a:t>Sage on Earth</a:t>
            </a:r>
            <a:r>
              <a:rPr lang="en-CA" sz="1400" dirty="0">
                <a:solidFill>
                  <a:srgbClr val="002145"/>
                </a:solidFill>
              </a:rPr>
              <a:t> and others to better understand the spatial distribution of socially vulnerable populations within Vancouver as part of the City’s seismic retrofit program.</a:t>
            </a:r>
          </a:p>
          <a:p>
            <a:pPr algn="just">
              <a:lnSpc>
                <a:spcPct val="110000"/>
              </a:lnSpc>
              <a:spcAft>
                <a:spcPts val="2000"/>
              </a:spcAft>
            </a:pPr>
            <a:r>
              <a:rPr lang="en-CA" sz="1400" dirty="0">
                <a:solidFill>
                  <a:srgbClr val="002145"/>
                </a:solidFill>
              </a:rPr>
              <a:t>The project aimed to help policymakers </a:t>
            </a:r>
            <a:r>
              <a:rPr lang="en-CA" sz="1400" dirty="0">
                <a:solidFill>
                  <a:srgbClr val="002145"/>
                </a:solidFill>
                <a:highlight>
                  <a:srgbClr val="D6DCE5"/>
                </a:highlight>
                <a:latin typeface="Whitney Bold" pitchFamily="50" charset="0"/>
              </a:rPr>
              <a:t>determine which neighbourhoods are most vulnerable to disaster impacts</a:t>
            </a:r>
            <a:r>
              <a:rPr lang="en-CA" sz="1400" dirty="0">
                <a:solidFill>
                  <a:srgbClr val="002145"/>
                </a:solidFill>
              </a:rPr>
              <a:t> and link this information to the physical impacts described by NRCan’s earthquake scenarios.</a:t>
            </a:r>
          </a:p>
          <a:p>
            <a:pPr algn="just">
              <a:lnSpc>
                <a:spcPct val="110000"/>
              </a:lnSpc>
              <a:spcAft>
                <a:spcPts val="2000"/>
              </a:spcAft>
            </a:pPr>
            <a:r>
              <a:rPr lang="en-CA" sz="1400" dirty="0">
                <a:solidFill>
                  <a:srgbClr val="002145"/>
                </a:solidFill>
              </a:rPr>
              <a:t>Our end goal was to help reduce social vulnerability and </a:t>
            </a:r>
            <a:r>
              <a:rPr lang="en-CA" sz="1400" dirty="0">
                <a:solidFill>
                  <a:srgbClr val="002145"/>
                </a:solidFill>
                <a:highlight>
                  <a:srgbClr val="D6DCE5"/>
                </a:highlight>
                <a:latin typeface="Whitney Bold" pitchFamily="50" charset="0"/>
              </a:rPr>
              <a:t>increase community earthquake resilience</a:t>
            </a:r>
            <a:r>
              <a:rPr lang="en-CA" sz="1400" dirty="0">
                <a:solidFill>
                  <a:srgbClr val="002145"/>
                </a:solidFill>
              </a:rPr>
              <a:t>. </a:t>
            </a:r>
          </a:p>
        </p:txBody>
      </p:sp>
    </p:spTree>
    <p:extLst>
      <p:ext uri="{BB962C8B-B14F-4D97-AF65-F5344CB8AC3E}">
        <p14:creationId xmlns:p14="http://schemas.microsoft.com/office/powerpoint/2010/main" val="247027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3E07F1-AE0C-4AEC-824F-28B5DA112B33}"/>
              </a:ext>
            </a:extLst>
          </p:cNvPr>
          <p:cNvSpPr txBox="1"/>
          <p:nvPr/>
        </p:nvSpPr>
        <p:spPr>
          <a:xfrm>
            <a:off x="5529736" y="1152995"/>
            <a:ext cx="6662264" cy="3860800"/>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3200" cap="all" dirty="0">
                <a:solidFill>
                  <a:srgbClr val="000A3E"/>
                </a:solidFill>
                <a:latin typeface="Whitney Bold" pitchFamily="50" charset="0"/>
              </a:rPr>
              <a:t>Social Vulnerability</a:t>
            </a:r>
          </a:p>
          <a:p>
            <a:pPr algn="just">
              <a:lnSpc>
                <a:spcPct val="110000"/>
              </a:lnSpc>
              <a:spcAft>
                <a:spcPts val="2000"/>
              </a:spcAft>
            </a:pPr>
            <a:r>
              <a:rPr lang="en-US" sz="1400" dirty="0">
                <a:solidFill>
                  <a:srgbClr val="002145"/>
                </a:solidFill>
              </a:rPr>
              <a:t>Social vulnerability refers to a combination of factors that determine the </a:t>
            </a:r>
            <a:r>
              <a:rPr lang="en-US" sz="1400" dirty="0">
                <a:solidFill>
                  <a:srgbClr val="002145"/>
                </a:solidFill>
                <a:highlight>
                  <a:srgbClr val="D6DCE5"/>
                </a:highlight>
                <a:latin typeface="Whitney Bold" pitchFamily="50" charset="0"/>
              </a:rPr>
              <a:t>susceptibility of a person, group, or community to the effects of a disaster</a:t>
            </a:r>
            <a:r>
              <a:rPr lang="en-US" sz="1400" dirty="0">
                <a:solidFill>
                  <a:srgbClr val="002145"/>
                </a:solidFill>
              </a:rPr>
              <a:t> due to their physical, social, or economic traits. Vulnerable groups are often more deeply impacted by disaster events and may take longer to recover following such an event.</a:t>
            </a:r>
          </a:p>
          <a:p>
            <a:pPr algn="just">
              <a:lnSpc>
                <a:spcPct val="110000"/>
              </a:lnSpc>
              <a:spcAft>
                <a:spcPts val="2000"/>
              </a:spcAft>
            </a:pPr>
            <a:r>
              <a:rPr lang="en-US" sz="1400" dirty="0">
                <a:solidFill>
                  <a:srgbClr val="002145"/>
                </a:solidFill>
              </a:rPr>
              <a:t>Like physical damage, the </a:t>
            </a:r>
            <a:r>
              <a:rPr lang="en-US" sz="1400" dirty="0">
                <a:solidFill>
                  <a:srgbClr val="002145"/>
                </a:solidFill>
                <a:highlight>
                  <a:srgbClr val="D6DCE5"/>
                </a:highlight>
                <a:latin typeface="Whitney Bold" pitchFamily="50" charset="0"/>
              </a:rPr>
              <a:t>social impacts of disasters are not distributed evenly</a:t>
            </a:r>
            <a:r>
              <a:rPr lang="en-US" sz="1400" dirty="0">
                <a:solidFill>
                  <a:srgbClr val="002145"/>
                </a:solidFill>
              </a:rPr>
              <a:t> across space, through time, or within affected populations. Often, the groups with the least capacity to respond experience the most substantial impacts.</a:t>
            </a:r>
          </a:p>
        </p:txBody>
      </p:sp>
    </p:spTree>
    <p:extLst>
      <p:ext uri="{BB962C8B-B14F-4D97-AF65-F5344CB8AC3E}">
        <p14:creationId xmlns:p14="http://schemas.microsoft.com/office/powerpoint/2010/main" val="55664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808796C-666C-47D9-B70E-86CEE0FC0AA3}"/>
              </a:ext>
            </a:extLst>
          </p:cNvPr>
          <p:cNvGrpSpPr/>
          <p:nvPr/>
        </p:nvGrpSpPr>
        <p:grpSpPr>
          <a:xfrm>
            <a:off x="0" y="0"/>
            <a:ext cx="12192000" cy="6177064"/>
            <a:chOff x="0" y="602478"/>
            <a:chExt cx="12192000" cy="4892589"/>
          </a:xfrm>
        </p:grpSpPr>
        <p:sp>
          <p:nvSpPr>
            <p:cNvPr id="9" name="Rectangle 8">
              <a:extLst>
                <a:ext uri="{FF2B5EF4-FFF2-40B4-BE49-F238E27FC236}">
                  <a16:creationId xmlns:a16="http://schemas.microsoft.com/office/drawing/2014/main" id="{F09F4A3A-B221-43E8-AD11-EB75B800ADC4}"/>
                </a:ext>
              </a:extLst>
            </p:cNvPr>
            <p:cNvSpPr/>
            <p:nvPr/>
          </p:nvSpPr>
          <p:spPr>
            <a:xfrm>
              <a:off x="0" y="602478"/>
              <a:ext cx="12192000" cy="4892589"/>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8E077AD9-82BC-4FAA-BAE7-0E0299D918E5}"/>
                </a:ext>
              </a:extLst>
            </p:cNvPr>
            <p:cNvSpPr txBox="1"/>
            <p:nvPr/>
          </p:nvSpPr>
          <p:spPr>
            <a:xfrm>
              <a:off x="148545" y="752148"/>
              <a:ext cx="7649554" cy="584775"/>
            </a:xfrm>
            <a:prstGeom prst="rect">
              <a:avLst/>
            </a:prstGeom>
            <a:noFill/>
          </p:spPr>
          <p:txBody>
            <a:bodyPr wrap="square">
              <a:spAutoFit/>
            </a:bodyPr>
            <a:lstStyle/>
            <a:p>
              <a:r>
                <a:rPr lang="en-CA" sz="3200" cap="all" dirty="0">
                  <a:solidFill>
                    <a:srgbClr val="000A3E"/>
                  </a:solidFill>
                  <a:latin typeface="Whitney Bold" pitchFamily="50" charset="0"/>
                </a:rPr>
                <a:t>Methodology</a:t>
              </a:r>
              <a:endParaRPr lang="en-CA" sz="3200" dirty="0"/>
            </a:p>
          </p:txBody>
        </p:sp>
        <p:sp>
          <p:nvSpPr>
            <p:cNvPr id="23" name="TextBox 22">
              <a:extLst>
                <a:ext uri="{FF2B5EF4-FFF2-40B4-BE49-F238E27FC236}">
                  <a16:creationId xmlns:a16="http://schemas.microsoft.com/office/drawing/2014/main" id="{4E5EB5B4-71FF-49B9-A2BF-35B9402C7F6E}"/>
                </a:ext>
              </a:extLst>
            </p:cNvPr>
            <p:cNvSpPr txBox="1"/>
            <p:nvPr/>
          </p:nvSpPr>
          <p:spPr>
            <a:xfrm>
              <a:off x="6867727" y="1336923"/>
              <a:ext cx="5004881" cy="3725302"/>
            </a:xfrm>
            <a:prstGeom prst="rect">
              <a:avLst/>
            </a:prstGeom>
            <a:noFill/>
          </p:spPr>
          <p:txBody>
            <a:bodyPr wrap="square" rtlCol="0" anchor="ctr">
              <a:noAutofit/>
            </a:bodyPr>
            <a:lstStyle/>
            <a:p>
              <a:pPr algn="just">
                <a:lnSpc>
                  <a:spcPct val="110000"/>
                </a:lnSpc>
                <a:spcAft>
                  <a:spcPts val="2000"/>
                </a:spcAft>
              </a:pPr>
              <a:r>
                <a:rPr lang="en-US" sz="1400" dirty="0">
                  <a:solidFill>
                    <a:srgbClr val="002145"/>
                  </a:solidFill>
                </a:rPr>
                <a:t>We iterated through a six-step process to measure and summarize information about social vulnerability </a:t>
              </a:r>
              <a:r>
                <a:rPr lang="en-US" sz="1400" dirty="0">
                  <a:solidFill>
                    <a:srgbClr val="002145"/>
                  </a:solidFill>
                  <a:highlight>
                    <a:srgbClr val="D6DCE5"/>
                  </a:highlight>
                  <a:latin typeface="Whitney Bold" pitchFamily="50" charset="0"/>
                </a:rPr>
                <a:t>in consultation with our project partners</a:t>
              </a:r>
              <a:r>
                <a:rPr lang="en-US" sz="1400" dirty="0">
                  <a:solidFill>
                    <a:srgbClr val="002145"/>
                  </a:solidFill>
                </a:rPr>
                <a:t>.</a:t>
              </a:r>
            </a:p>
            <a:p>
              <a:pPr algn="just">
                <a:lnSpc>
                  <a:spcPct val="110000"/>
                </a:lnSpc>
                <a:spcAft>
                  <a:spcPts val="2000"/>
                </a:spcAft>
              </a:pPr>
              <a:r>
                <a:rPr lang="en-US" sz="1400" dirty="0">
                  <a:solidFill>
                    <a:srgbClr val="002145"/>
                  </a:solidFill>
                </a:rPr>
                <a:t>This iterative process allowed us to isolate the social vulnerability themes that </a:t>
              </a:r>
              <a:r>
                <a:rPr lang="en-US" sz="1400" dirty="0">
                  <a:solidFill>
                    <a:srgbClr val="002145"/>
                  </a:solidFill>
                  <a:highlight>
                    <a:srgbClr val="D6DCE5"/>
                  </a:highlight>
                  <a:latin typeface="Whitney Bold" pitchFamily="50" charset="0"/>
                </a:rPr>
                <a:t>best addressed the City’s policy objectives</a:t>
              </a:r>
              <a:r>
                <a:rPr lang="en-US" sz="1400" dirty="0">
                  <a:solidFill>
                    <a:srgbClr val="002145"/>
                  </a:solidFill>
                </a:rPr>
                <a:t> for the seismic retrofit project, identify those measures of vulnerability best fit to those themes, and establish a methodology for combining indicators into a meaningful index.</a:t>
              </a:r>
            </a:p>
          </p:txBody>
        </p:sp>
      </p:grpSp>
      <p:pic>
        <p:nvPicPr>
          <p:cNvPr id="3" name="Picture 2" descr="Diagram&#10;&#10;Description automatically generated">
            <a:extLst>
              <a:ext uri="{FF2B5EF4-FFF2-40B4-BE49-F238E27FC236}">
                <a16:creationId xmlns:a16="http://schemas.microsoft.com/office/drawing/2014/main" id="{FBEB93F3-C155-499A-B18A-6A204F7AE41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8082" y="927263"/>
            <a:ext cx="6086111" cy="4703323"/>
          </a:xfrm>
          <a:prstGeom prst="rect">
            <a:avLst/>
          </a:prstGeom>
          <a:ln w="3175">
            <a:solidFill>
              <a:srgbClr val="002145"/>
            </a:solidFill>
          </a:ln>
        </p:spPr>
      </p:pic>
    </p:spTree>
    <p:extLst>
      <p:ext uri="{BB962C8B-B14F-4D97-AF65-F5344CB8AC3E}">
        <p14:creationId xmlns:p14="http://schemas.microsoft.com/office/powerpoint/2010/main" val="49862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91F089-0CD9-4183-9DBC-6B839ABB0859}"/>
              </a:ext>
            </a:extLst>
          </p:cNvPr>
          <p:cNvSpPr txBox="1"/>
          <p:nvPr/>
        </p:nvSpPr>
        <p:spPr>
          <a:xfrm>
            <a:off x="-1" y="870866"/>
            <a:ext cx="7227651" cy="4425058"/>
          </a:xfrm>
          <a:prstGeom prst="rect">
            <a:avLst/>
          </a:prstGeom>
          <a:solidFill>
            <a:schemeClr val="bg1">
              <a:alpha val="94000"/>
            </a:schemeClr>
          </a:solidFill>
        </p:spPr>
        <p:txBody>
          <a:bodyPr wrap="square" lIns="548640" tIns="365760" rIns="548640" bIns="365760" rtlCol="0" anchor="ctr" anchorCtr="0">
            <a:spAutoFit/>
          </a:bodyPr>
          <a:lstStyle/>
          <a:p>
            <a:pPr>
              <a:spcAft>
                <a:spcPts val="2000"/>
              </a:spcAft>
            </a:pPr>
            <a:r>
              <a:rPr lang="en-CA" sz="3200" cap="all" dirty="0">
                <a:solidFill>
                  <a:srgbClr val="000A3E"/>
                </a:solidFill>
                <a:latin typeface="Whitney Bold" pitchFamily="50" charset="0"/>
              </a:rPr>
              <a:t>Social Vulnerability Themes</a:t>
            </a:r>
          </a:p>
          <a:p>
            <a:pPr marL="1031875" algn="just">
              <a:lnSpc>
                <a:spcPct val="110000"/>
              </a:lnSpc>
              <a:spcAft>
                <a:spcPts val="800"/>
              </a:spcAft>
            </a:pPr>
            <a:r>
              <a:rPr lang="en-CA" sz="1400" dirty="0">
                <a:solidFill>
                  <a:srgbClr val="002145"/>
                </a:solidFill>
                <a:latin typeface="Whitney Semibold" pitchFamily="50" charset="0"/>
              </a:rPr>
              <a:t>Reduced Financial Capacity</a:t>
            </a:r>
          </a:p>
          <a:p>
            <a:pPr marL="1143000" lvl="1" algn="just">
              <a:lnSpc>
                <a:spcPct val="110000"/>
              </a:lnSpc>
              <a:spcAft>
                <a:spcPts val="2000"/>
              </a:spcAft>
            </a:pPr>
            <a:r>
              <a:rPr lang="en-CA" sz="1400" dirty="0">
                <a:solidFill>
                  <a:srgbClr val="002145"/>
                </a:solidFill>
              </a:rPr>
              <a:t>Neighbourhoods with residents with lower financial ability to respond or recover following a disaster</a:t>
            </a:r>
          </a:p>
          <a:p>
            <a:pPr marL="1031875" algn="just">
              <a:lnSpc>
                <a:spcPct val="110000"/>
              </a:lnSpc>
              <a:spcAft>
                <a:spcPts val="800"/>
              </a:spcAft>
            </a:pPr>
            <a:r>
              <a:rPr lang="en-CA" sz="1400" dirty="0">
                <a:solidFill>
                  <a:srgbClr val="002145"/>
                </a:solidFill>
                <a:latin typeface="Whitney Semibold" pitchFamily="50" charset="0"/>
              </a:rPr>
              <a:t>Greater Social Services Dependence</a:t>
            </a:r>
          </a:p>
          <a:p>
            <a:pPr marL="1143000" lvl="1" algn="just">
              <a:lnSpc>
                <a:spcPct val="110000"/>
              </a:lnSpc>
              <a:spcAft>
                <a:spcPts val="2000"/>
              </a:spcAft>
            </a:pPr>
            <a:r>
              <a:rPr lang="en-CA" sz="1400" dirty="0">
                <a:solidFill>
                  <a:srgbClr val="002145"/>
                </a:solidFill>
              </a:rPr>
              <a:t>Neighbourhoods with residents that may have a greater need for and dependence upon social services</a:t>
            </a:r>
          </a:p>
          <a:p>
            <a:pPr marL="1031875" algn="just">
              <a:lnSpc>
                <a:spcPct val="110000"/>
              </a:lnSpc>
              <a:spcAft>
                <a:spcPts val="800"/>
              </a:spcAft>
            </a:pPr>
            <a:r>
              <a:rPr lang="en-CA" sz="1400" dirty="0">
                <a:solidFill>
                  <a:srgbClr val="002145"/>
                </a:solidFill>
                <a:latin typeface="Whitney Semibold" pitchFamily="50" charset="0"/>
              </a:rPr>
              <a:t>Housing and Shelter Challenges</a:t>
            </a:r>
          </a:p>
          <a:p>
            <a:pPr marL="1143000" lvl="1" algn="just">
              <a:lnSpc>
                <a:spcPct val="110000"/>
              </a:lnSpc>
              <a:spcAft>
                <a:spcPts val="2000"/>
              </a:spcAft>
            </a:pPr>
            <a:r>
              <a:rPr lang="en-CA" sz="1400" dirty="0">
                <a:solidFill>
                  <a:srgbClr val="002145"/>
                </a:solidFill>
              </a:rPr>
              <a:t>Neighbourhoods with residents that may face difficulties acquiring emergency shelter or permanent housing</a:t>
            </a:r>
          </a:p>
        </p:txBody>
      </p:sp>
      <p:pic>
        <p:nvPicPr>
          <p:cNvPr id="8" name="Graphic 11" descr="Piggy Bank with solid fill">
            <a:extLst>
              <a:ext uri="{FF2B5EF4-FFF2-40B4-BE49-F238E27FC236}">
                <a16:creationId xmlns:a16="http://schemas.microsoft.com/office/drawing/2014/main" id="{844B09F8-5B4E-4837-A361-4EBE6FBC7B35}"/>
              </a:ext>
            </a:extLst>
          </p:cNvPr>
          <p:cNvPicPr/>
          <p:nvPr/>
        </p:nvPicPr>
        <p:blipFill>
          <a:blip r:embed="rId4">
            <a:extLst>
              <a:ext uri="{96DAC541-7B7A-43D3-8B79-37D633B846F1}">
                <asvg:svgBlip xmlns:asvg="http://schemas.microsoft.com/office/drawing/2016/SVG/main" r:embed="rId5"/>
              </a:ext>
            </a:extLst>
          </a:blip>
          <a:stretch>
            <a:fillRect/>
          </a:stretch>
        </p:blipFill>
        <p:spPr>
          <a:xfrm>
            <a:off x="512025" y="1983326"/>
            <a:ext cx="863168" cy="863168"/>
          </a:xfrm>
          <a:prstGeom prst="rect">
            <a:avLst/>
          </a:prstGeom>
        </p:spPr>
      </p:pic>
      <p:pic>
        <p:nvPicPr>
          <p:cNvPr id="10" name="Graphic 12" descr="Handshake with solid fill">
            <a:extLst>
              <a:ext uri="{FF2B5EF4-FFF2-40B4-BE49-F238E27FC236}">
                <a16:creationId xmlns:a16="http://schemas.microsoft.com/office/drawing/2014/main" id="{8C0CFAE0-0116-42A9-9D8F-281F700F5CF1}"/>
              </a:ext>
            </a:extLst>
          </p:cNvPr>
          <p:cNvPicPr/>
          <p:nvPr/>
        </p:nvPicPr>
        <p:blipFill>
          <a:blip r:embed="rId6">
            <a:extLst>
              <a:ext uri="{96DAC541-7B7A-43D3-8B79-37D633B846F1}">
                <asvg:svgBlip xmlns:asvg="http://schemas.microsoft.com/office/drawing/2016/SVG/main" r:embed="rId7"/>
              </a:ext>
            </a:extLst>
          </a:blip>
          <a:stretch>
            <a:fillRect/>
          </a:stretch>
        </p:blipFill>
        <p:spPr>
          <a:xfrm>
            <a:off x="512025" y="3029377"/>
            <a:ext cx="863167" cy="863167"/>
          </a:xfrm>
          <a:prstGeom prst="rect">
            <a:avLst/>
          </a:prstGeom>
        </p:spPr>
      </p:pic>
      <p:pic>
        <p:nvPicPr>
          <p:cNvPr id="11" name="Graphic 13" descr="Sleep with solid fill">
            <a:extLst>
              <a:ext uri="{FF2B5EF4-FFF2-40B4-BE49-F238E27FC236}">
                <a16:creationId xmlns:a16="http://schemas.microsoft.com/office/drawing/2014/main" id="{1B9D6BB5-0826-4488-BE07-648605DF23CF}"/>
              </a:ext>
            </a:extLst>
          </p:cNvPr>
          <p:cNvPicPr/>
          <p:nvPr/>
        </p:nvPicPr>
        <p:blipFill>
          <a:blip r:embed="rId8">
            <a:extLst>
              <a:ext uri="{96DAC541-7B7A-43D3-8B79-37D633B846F1}">
                <asvg:svgBlip xmlns:asvg="http://schemas.microsoft.com/office/drawing/2016/SVG/main" r:embed="rId9"/>
              </a:ext>
            </a:extLst>
          </a:blip>
          <a:stretch>
            <a:fillRect/>
          </a:stretch>
        </p:blipFill>
        <p:spPr>
          <a:xfrm>
            <a:off x="512025" y="4075427"/>
            <a:ext cx="863167" cy="863167"/>
          </a:xfrm>
          <a:prstGeom prst="rect">
            <a:avLst/>
          </a:prstGeom>
        </p:spPr>
      </p:pic>
    </p:spTree>
    <p:extLst>
      <p:ext uri="{BB962C8B-B14F-4D97-AF65-F5344CB8AC3E}">
        <p14:creationId xmlns:p14="http://schemas.microsoft.com/office/powerpoint/2010/main" val="1847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fade">
                                      <p:cBhvr>
                                        <p:cTn id="10" dur="500"/>
                                        <p:tgtEl>
                                          <p:spTgt spid="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5C09E-09F4-40E8-AC5F-2F1B91F30347}"/>
              </a:ext>
            </a:extLst>
          </p:cNvPr>
          <p:cNvSpPr/>
          <p:nvPr/>
        </p:nvSpPr>
        <p:spPr>
          <a:xfrm>
            <a:off x="0" y="403881"/>
            <a:ext cx="12192001" cy="5369303"/>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Map&#10;&#10;Description automatically generated">
            <a:extLst>
              <a:ext uri="{FF2B5EF4-FFF2-40B4-BE49-F238E27FC236}">
                <a16:creationId xmlns:a16="http://schemas.microsoft.com/office/drawing/2014/main" id="{05D38D4B-C057-4C73-B631-54D6C7E980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323" y="1557398"/>
            <a:ext cx="5572462" cy="3383280"/>
          </a:xfrm>
          <a:prstGeom prst="rect">
            <a:avLst/>
          </a:prstGeom>
          <a:ln w="3175">
            <a:solidFill>
              <a:srgbClr val="002145"/>
            </a:solidFill>
          </a:ln>
        </p:spPr>
      </p:pic>
      <p:sp>
        <p:nvSpPr>
          <p:cNvPr id="13" name="TextBox 12">
            <a:extLst>
              <a:ext uri="{FF2B5EF4-FFF2-40B4-BE49-F238E27FC236}">
                <a16:creationId xmlns:a16="http://schemas.microsoft.com/office/drawing/2014/main" id="{EA0DAB84-2D15-464B-9E26-BEAEF84DB0D9}"/>
              </a:ext>
            </a:extLst>
          </p:cNvPr>
          <p:cNvSpPr txBox="1"/>
          <p:nvPr/>
        </p:nvSpPr>
        <p:spPr>
          <a:xfrm>
            <a:off x="302323" y="715484"/>
            <a:ext cx="11587354" cy="615553"/>
          </a:xfrm>
          <a:prstGeom prst="rect">
            <a:avLst/>
          </a:prstGeom>
          <a:noFill/>
        </p:spPr>
        <p:txBody>
          <a:bodyPr wrap="square" lIns="0" rIns="0">
            <a:spAutoFit/>
          </a:bodyPr>
          <a:lstStyle/>
          <a:p>
            <a:pPr>
              <a:spcAft>
                <a:spcPts val="2000"/>
              </a:spcAft>
            </a:pPr>
            <a:r>
              <a:rPr lang="en-CA" sz="3400" cap="all" dirty="0">
                <a:solidFill>
                  <a:srgbClr val="000A3E"/>
                </a:solidFill>
                <a:latin typeface="Whitney Bold" pitchFamily="50" charset="0"/>
              </a:rPr>
              <a:t>Thresholding Indicators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36BCA9-B95A-4010-9E09-811CD3D9C65E}"/>
                  </a:ext>
                </a:extLst>
              </p:cNvPr>
              <p:cNvSpPr txBox="1"/>
              <p:nvPr/>
            </p:nvSpPr>
            <p:spPr>
              <a:xfrm>
                <a:off x="6867727" y="1557398"/>
                <a:ext cx="5004881" cy="3383280"/>
              </a:xfrm>
              <a:prstGeom prst="rect">
                <a:avLst/>
              </a:prstGeom>
              <a:noFill/>
            </p:spPr>
            <p:txBody>
              <a:bodyPr wrap="square" rtlCol="0" anchor="ctr">
                <a:noAutofit/>
              </a:bodyPr>
              <a:lstStyle/>
              <a:p>
                <a:pPr algn="just">
                  <a:lnSpc>
                    <a:spcPct val="110000"/>
                  </a:lnSpc>
                  <a:spcAft>
                    <a:spcPts val="2000"/>
                  </a:spcAft>
                </a:pPr>
                <a:r>
                  <a:rPr lang="en-CA" sz="1400" dirty="0">
                    <a:solidFill>
                      <a:srgbClr val="002145"/>
                    </a:solidFill>
                  </a:rPr>
                  <a:t>For each indicator, a threshold was established to identify neighbourhoods with above average values, representing </a:t>
                </a:r>
                <a:r>
                  <a:rPr lang="en-CA" sz="1400" dirty="0">
                    <a:solidFill>
                      <a:srgbClr val="002145"/>
                    </a:solidFill>
                    <a:highlight>
                      <a:srgbClr val="D6DCE5"/>
                    </a:highlight>
                    <a:latin typeface="Whitney Bold" pitchFamily="50" charset="0"/>
                  </a:rPr>
                  <a:t>higher vulnerability</a:t>
                </a:r>
                <a:r>
                  <a:rPr lang="en-CA" sz="1400" dirty="0">
                    <a:solidFill>
                      <a:srgbClr val="002145"/>
                    </a:solidFill>
                  </a:rPr>
                  <a:t>.</a:t>
                </a:r>
              </a:p>
              <a:p>
                <a:pPr algn="just">
                  <a:lnSpc>
                    <a:spcPct val="110000"/>
                  </a:lnSpc>
                  <a:spcAft>
                    <a:spcPts val="2000"/>
                  </a:spcAft>
                </a:pPr>
                <a:r>
                  <a:rPr lang="en-CA" sz="1400" dirty="0">
                    <a:solidFill>
                      <a:srgbClr val="002145"/>
                    </a:solidFill>
                  </a:rPr>
                  <a:t>Several thresholding approaches were explored, but the approach that best fit our needs was to set the thresholds at the level of </a:t>
                </a:r>
                <a:r>
                  <a:rPr lang="en-CA" sz="1400" dirty="0">
                    <a:solidFill>
                      <a:srgbClr val="002145"/>
                    </a:solidFill>
                    <a:highlight>
                      <a:srgbClr val="D6DCE5"/>
                    </a:highlight>
                    <a:latin typeface="Whitney Bold" pitchFamily="50" charset="0"/>
                  </a:rPr>
                  <a:t>half a standard deviation above the mean</a:t>
                </a:r>
                <a:r>
                  <a:rPr lang="en-CA" sz="1400" dirty="0">
                    <a:solidFill>
                      <a:srgbClr val="002145"/>
                    </a:solidFill>
                  </a:rPr>
                  <a:t> for each indicator:</a:t>
                </a:r>
              </a:p>
              <a:p>
                <a:pPr algn="ctr">
                  <a:lnSpc>
                    <a:spcPct val="110000"/>
                  </a:lnSpc>
                  <a:spcAft>
                    <a:spcPts val="2000"/>
                  </a:spcAft>
                </a:pPr>
                <a14:m>
                  <m:oMathPara xmlns:m="http://schemas.openxmlformats.org/officeDocument/2006/math">
                    <m:oMathParaPr>
                      <m:jc m:val="centerGroup"/>
                    </m:oMathParaPr>
                    <m:oMath xmlns:m="http://schemas.openxmlformats.org/officeDocument/2006/math">
                      <m:r>
                        <a:rPr lang="en-US" sz="1400" b="0" i="1" smtClean="0">
                          <a:solidFill>
                            <a:srgbClr val="002145"/>
                          </a:solidFill>
                          <a:latin typeface="Cambria Math" panose="02040503050406030204" pitchFamily="18" charset="0"/>
                        </a:rPr>
                        <m:t>𝑡</m:t>
                      </m:r>
                      <m:r>
                        <a:rPr lang="en-US" sz="1400" b="0" i="1" smtClean="0">
                          <a:solidFill>
                            <a:srgbClr val="002145"/>
                          </a:solidFill>
                          <a:latin typeface="Cambria Math" panose="02040503050406030204" pitchFamily="18" charset="0"/>
                        </a:rPr>
                        <m:t>=</m:t>
                      </m:r>
                      <m:acc>
                        <m:accPr>
                          <m:chr m:val="̅"/>
                          <m:ctrlPr>
                            <a:rPr lang="en-US" sz="1400" b="0" i="1" smtClean="0">
                              <a:solidFill>
                                <a:srgbClr val="002145"/>
                              </a:solidFill>
                              <a:latin typeface="Cambria Math" panose="02040503050406030204" pitchFamily="18" charset="0"/>
                            </a:rPr>
                          </m:ctrlPr>
                        </m:accPr>
                        <m:e>
                          <m:r>
                            <a:rPr lang="en-US" sz="1400" b="0" i="1" smtClean="0">
                              <a:solidFill>
                                <a:srgbClr val="002145"/>
                              </a:solidFill>
                              <a:latin typeface="Cambria Math" panose="02040503050406030204" pitchFamily="18" charset="0"/>
                            </a:rPr>
                            <m:t>𝑥</m:t>
                          </m:r>
                        </m:e>
                      </m:acc>
                      <m:r>
                        <a:rPr lang="en-US" sz="1400" b="0" i="1" smtClean="0">
                          <a:solidFill>
                            <a:srgbClr val="002145"/>
                          </a:solidFill>
                          <a:latin typeface="Cambria Math" panose="02040503050406030204" pitchFamily="18" charset="0"/>
                        </a:rPr>
                        <m:t>+</m:t>
                      </m:r>
                      <m:f>
                        <m:fPr>
                          <m:ctrlPr>
                            <a:rPr lang="en-US" sz="1400" b="0" i="1" smtClean="0">
                              <a:solidFill>
                                <a:srgbClr val="002145"/>
                              </a:solidFill>
                              <a:latin typeface="Cambria Math" panose="02040503050406030204" pitchFamily="18" charset="0"/>
                            </a:rPr>
                          </m:ctrlPr>
                        </m:fPr>
                        <m:num>
                          <m:r>
                            <a:rPr lang="en-US" sz="1400" b="0" i="1" smtClean="0">
                              <a:solidFill>
                                <a:srgbClr val="002145"/>
                              </a:solidFill>
                              <a:latin typeface="Cambria Math" panose="02040503050406030204" pitchFamily="18" charset="0"/>
                            </a:rPr>
                            <m:t>𝜎</m:t>
                          </m:r>
                        </m:num>
                        <m:den>
                          <m:r>
                            <a:rPr lang="en-US" sz="1400" b="0" i="1" smtClean="0">
                              <a:solidFill>
                                <a:srgbClr val="002145"/>
                              </a:solidFill>
                              <a:latin typeface="Cambria Math" panose="02040503050406030204" pitchFamily="18" charset="0"/>
                            </a:rPr>
                            <m:t>2</m:t>
                          </m:r>
                        </m:den>
                      </m:f>
                    </m:oMath>
                  </m:oMathPara>
                </a14:m>
                <a:endParaRPr lang="en-US" sz="1400" b="0" dirty="0">
                  <a:solidFill>
                    <a:srgbClr val="002145"/>
                  </a:solidFill>
                </a:endParaRPr>
              </a:p>
              <a:p>
                <a:pPr algn="just">
                  <a:lnSpc>
                    <a:spcPct val="110000"/>
                  </a:lnSpc>
                  <a:spcAft>
                    <a:spcPts val="2000"/>
                  </a:spcAft>
                </a:pPr>
                <a:r>
                  <a:rPr lang="en-CA" sz="1400" dirty="0">
                    <a:solidFill>
                      <a:srgbClr val="002145"/>
                    </a:solidFill>
                  </a:rPr>
                  <a:t>Binary variables were created to indicate those neighbourhoods that were above these threshold values.</a:t>
                </a:r>
              </a:p>
            </p:txBody>
          </p:sp>
        </mc:Choice>
        <mc:Fallback xmlns="">
          <p:sp>
            <p:nvSpPr>
              <p:cNvPr id="7" name="TextBox 6">
                <a:extLst>
                  <a:ext uri="{FF2B5EF4-FFF2-40B4-BE49-F238E27FC236}">
                    <a16:creationId xmlns:a16="http://schemas.microsoft.com/office/drawing/2014/main" id="{FB36BCA9-B95A-4010-9E09-811CD3D9C65E}"/>
                  </a:ext>
                </a:extLst>
              </p:cNvPr>
              <p:cNvSpPr txBox="1">
                <a:spLocks noRot="1" noChangeAspect="1" noMove="1" noResize="1" noEditPoints="1" noAdjustHandles="1" noChangeArrowheads="1" noChangeShapeType="1" noTextEdit="1"/>
              </p:cNvSpPr>
              <p:nvPr/>
            </p:nvSpPr>
            <p:spPr>
              <a:xfrm>
                <a:off x="6867727" y="1557398"/>
                <a:ext cx="5004881" cy="3383280"/>
              </a:xfrm>
              <a:prstGeom prst="rect">
                <a:avLst/>
              </a:prstGeom>
              <a:blipFill>
                <a:blip r:embed="rId5"/>
                <a:stretch>
                  <a:fillRect l="-365" r="-974"/>
                </a:stretch>
              </a:blipFill>
            </p:spPr>
            <p:txBody>
              <a:bodyPr/>
              <a:lstStyle/>
              <a:p>
                <a:r>
                  <a:rPr lang="en-CA">
                    <a:noFill/>
                  </a:rPr>
                  <a:t> </a:t>
                </a:r>
              </a:p>
            </p:txBody>
          </p:sp>
        </mc:Fallback>
      </mc:AlternateContent>
    </p:spTree>
    <p:extLst>
      <p:ext uri="{BB962C8B-B14F-4D97-AF65-F5344CB8AC3E}">
        <p14:creationId xmlns:p14="http://schemas.microsoft.com/office/powerpoint/2010/main" val="179010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C5C09E-09F4-40E8-AC5F-2F1B91F30347}"/>
              </a:ext>
            </a:extLst>
          </p:cNvPr>
          <p:cNvSpPr/>
          <p:nvPr/>
        </p:nvSpPr>
        <p:spPr>
          <a:xfrm>
            <a:off x="0" y="403881"/>
            <a:ext cx="12192001" cy="5369303"/>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Map&#10;&#10;Description automatically generated">
            <a:extLst>
              <a:ext uri="{FF2B5EF4-FFF2-40B4-BE49-F238E27FC236}">
                <a16:creationId xmlns:a16="http://schemas.microsoft.com/office/drawing/2014/main" id="{05D38D4B-C057-4C73-B631-54D6C7E980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323" y="1557398"/>
            <a:ext cx="5572462" cy="3383280"/>
          </a:xfrm>
          <a:prstGeom prst="rect">
            <a:avLst/>
          </a:prstGeom>
          <a:ln w="3175">
            <a:solidFill>
              <a:srgbClr val="002145"/>
            </a:solidFill>
          </a:ln>
        </p:spPr>
      </p:pic>
      <p:pic>
        <p:nvPicPr>
          <p:cNvPr id="12" name="Picture 11">
            <a:extLst>
              <a:ext uri="{FF2B5EF4-FFF2-40B4-BE49-F238E27FC236}">
                <a16:creationId xmlns:a16="http://schemas.microsoft.com/office/drawing/2014/main" id="{814AAB6D-2C80-46A2-93E2-00E3B9A8389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317215" y="1557398"/>
            <a:ext cx="5572461" cy="3383280"/>
          </a:xfrm>
          <a:prstGeom prst="rect">
            <a:avLst/>
          </a:prstGeom>
          <a:ln w="3175">
            <a:solidFill>
              <a:srgbClr val="002145"/>
            </a:solidFill>
          </a:ln>
        </p:spPr>
      </p:pic>
      <p:sp>
        <p:nvSpPr>
          <p:cNvPr id="13" name="TextBox 12">
            <a:extLst>
              <a:ext uri="{FF2B5EF4-FFF2-40B4-BE49-F238E27FC236}">
                <a16:creationId xmlns:a16="http://schemas.microsoft.com/office/drawing/2014/main" id="{EA0DAB84-2D15-464B-9E26-BEAEF84DB0D9}"/>
              </a:ext>
            </a:extLst>
          </p:cNvPr>
          <p:cNvSpPr txBox="1"/>
          <p:nvPr/>
        </p:nvSpPr>
        <p:spPr>
          <a:xfrm>
            <a:off x="302323" y="715484"/>
            <a:ext cx="11587354" cy="615553"/>
          </a:xfrm>
          <a:prstGeom prst="rect">
            <a:avLst/>
          </a:prstGeom>
          <a:noFill/>
        </p:spPr>
        <p:txBody>
          <a:bodyPr wrap="square" lIns="0" rIns="0">
            <a:spAutoFit/>
          </a:bodyPr>
          <a:lstStyle/>
          <a:p>
            <a:pPr>
              <a:spcAft>
                <a:spcPts val="2000"/>
              </a:spcAft>
            </a:pPr>
            <a:r>
              <a:rPr lang="en-CA" sz="3400" cap="all" dirty="0">
                <a:solidFill>
                  <a:srgbClr val="000A3E"/>
                </a:solidFill>
                <a:latin typeface="Whitney Bold" pitchFamily="50" charset="0"/>
              </a:rPr>
              <a:t>Thresholding Indicators</a:t>
            </a:r>
          </a:p>
        </p:txBody>
      </p:sp>
      <p:sp>
        <p:nvSpPr>
          <p:cNvPr id="14" name="Arrow: Right 13">
            <a:extLst>
              <a:ext uri="{FF2B5EF4-FFF2-40B4-BE49-F238E27FC236}">
                <a16:creationId xmlns:a16="http://schemas.microsoft.com/office/drawing/2014/main" id="{79CB1E6F-ACC8-4FB4-B6B2-CFBC5AD06F23}"/>
              </a:ext>
            </a:extLst>
          </p:cNvPr>
          <p:cNvSpPr/>
          <p:nvPr/>
        </p:nvSpPr>
        <p:spPr>
          <a:xfrm>
            <a:off x="5687904" y="2847355"/>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8379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2F0CF0-EA64-42B3-85F2-AC028B4BA5AC}"/>
              </a:ext>
            </a:extLst>
          </p:cNvPr>
          <p:cNvSpPr/>
          <p:nvPr/>
        </p:nvSpPr>
        <p:spPr>
          <a:xfrm>
            <a:off x="0" y="0"/>
            <a:ext cx="12192000" cy="6177064"/>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CC8DEF6-8995-4D85-82B0-35AB3E6D1A1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254900" y="231669"/>
            <a:ext cx="6124056" cy="3718177"/>
          </a:xfrm>
          <a:prstGeom prst="rect">
            <a:avLst/>
          </a:prstGeom>
          <a:ln w="3175">
            <a:solidFill>
              <a:srgbClr val="0C2344"/>
            </a:solidFill>
          </a:ln>
        </p:spPr>
      </p:pic>
      <p:pic>
        <p:nvPicPr>
          <p:cNvPr id="16" name="Picture 15">
            <a:extLst>
              <a:ext uri="{FF2B5EF4-FFF2-40B4-BE49-F238E27FC236}">
                <a16:creationId xmlns:a16="http://schemas.microsoft.com/office/drawing/2014/main" id="{454A066B-CC97-420B-B830-42408FD1DBB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111825" y="231669"/>
            <a:ext cx="2861534" cy="1737359"/>
          </a:xfrm>
          <a:prstGeom prst="rect">
            <a:avLst/>
          </a:prstGeom>
          <a:ln w="3175">
            <a:solidFill>
              <a:srgbClr val="0C2344"/>
            </a:solidFill>
          </a:ln>
        </p:spPr>
      </p:pic>
      <p:pic>
        <p:nvPicPr>
          <p:cNvPr id="17" name="Picture 16">
            <a:extLst>
              <a:ext uri="{FF2B5EF4-FFF2-40B4-BE49-F238E27FC236}">
                <a16:creationId xmlns:a16="http://schemas.microsoft.com/office/drawing/2014/main" id="{F2F5248D-DBB1-475F-BB8B-76DE6721454E}"/>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9111826" y="2226288"/>
            <a:ext cx="2861532" cy="1737359"/>
          </a:xfrm>
          <a:prstGeom prst="rect">
            <a:avLst/>
          </a:prstGeom>
          <a:ln w="3175">
            <a:solidFill>
              <a:srgbClr val="0C2344"/>
            </a:solidFill>
          </a:ln>
        </p:spPr>
      </p:pic>
      <p:pic>
        <p:nvPicPr>
          <p:cNvPr id="18" name="Picture 17">
            <a:extLst>
              <a:ext uri="{FF2B5EF4-FFF2-40B4-BE49-F238E27FC236}">
                <a16:creationId xmlns:a16="http://schemas.microsoft.com/office/drawing/2014/main" id="{BD496152-197A-445D-A339-75564A0B877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111826" y="4220907"/>
            <a:ext cx="2861532" cy="1737359"/>
          </a:xfrm>
          <a:prstGeom prst="rect">
            <a:avLst/>
          </a:prstGeom>
          <a:ln w="3175">
            <a:solidFill>
              <a:srgbClr val="0C2344"/>
            </a:solidFill>
          </a:ln>
        </p:spPr>
      </p:pic>
      <p:pic>
        <p:nvPicPr>
          <p:cNvPr id="19" name="Picture 18">
            <a:extLst>
              <a:ext uri="{FF2B5EF4-FFF2-40B4-BE49-F238E27FC236}">
                <a16:creationId xmlns:a16="http://schemas.microsoft.com/office/drawing/2014/main" id="{7D601DCE-3E7D-4509-9D31-493DEA8874B9}"/>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158305" y="4220907"/>
            <a:ext cx="2861532" cy="1737359"/>
          </a:xfrm>
          <a:prstGeom prst="rect">
            <a:avLst/>
          </a:prstGeom>
          <a:ln w="3175">
            <a:solidFill>
              <a:srgbClr val="0C2344"/>
            </a:solidFill>
          </a:ln>
        </p:spPr>
      </p:pic>
      <p:pic>
        <p:nvPicPr>
          <p:cNvPr id="20" name="Picture 19">
            <a:extLst>
              <a:ext uri="{FF2B5EF4-FFF2-40B4-BE49-F238E27FC236}">
                <a16:creationId xmlns:a16="http://schemas.microsoft.com/office/drawing/2014/main" id="{32BE391A-1A09-4C17-ABF3-23B0F0B16F6F}"/>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200381" y="4220907"/>
            <a:ext cx="2861532" cy="1737359"/>
          </a:xfrm>
          <a:prstGeom prst="rect">
            <a:avLst/>
          </a:prstGeom>
          <a:ln w="3175">
            <a:solidFill>
              <a:srgbClr val="0C2344"/>
            </a:solidFill>
          </a:ln>
        </p:spPr>
      </p:pic>
      <p:sp>
        <p:nvSpPr>
          <p:cNvPr id="21" name="Arrow: Right 20">
            <a:extLst>
              <a:ext uri="{FF2B5EF4-FFF2-40B4-BE49-F238E27FC236}">
                <a16:creationId xmlns:a16="http://schemas.microsoft.com/office/drawing/2014/main" id="{2EBA5145-F453-4496-99FA-7F784006410D}"/>
              </a:ext>
            </a:extLst>
          </p:cNvPr>
          <p:cNvSpPr/>
          <p:nvPr/>
        </p:nvSpPr>
        <p:spPr>
          <a:xfrm rot="18674267">
            <a:off x="3874759" y="3634693"/>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rrow: Right 21">
            <a:extLst>
              <a:ext uri="{FF2B5EF4-FFF2-40B4-BE49-F238E27FC236}">
                <a16:creationId xmlns:a16="http://schemas.microsoft.com/office/drawing/2014/main" id="{E0C59FFA-522D-43FD-A3B1-8BAB5E6D10A1}"/>
              </a:ext>
            </a:extLst>
          </p:cNvPr>
          <p:cNvSpPr/>
          <p:nvPr/>
        </p:nvSpPr>
        <p:spPr>
          <a:xfrm rot="16200000">
            <a:off x="5887322" y="3691828"/>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Arrow: Right 22">
            <a:extLst>
              <a:ext uri="{FF2B5EF4-FFF2-40B4-BE49-F238E27FC236}">
                <a16:creationId xmlns:a16="http://schemas.microsoft.com/office/drawing/2014/main" id="{A7957B2D-B882-4114-8397-CEE966645A6A}"/>
              </a:ext>
            </a:extLst>
          </p:cNvPr>
          <p:cNvSpPr/>
          <p:nvPr/>
        </p:nvSpPr>
        <p:spPr>
          <a:xfrm rot="12652565">
            <a:off x="8238722" y="3691828"/>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Arrow: Right 23">
            <a:extLst>
              <a:ext uri="{FF2B5EF4-FFF2-40B4-BE49-F238E27FC236}">
                <a16:creationId xmlns:a16="http://schemas.microsoft.com/office/drawing/2014/main" id="{6584BA3F-8487-4551-A30A-A20ED996676C}"/>
              </a:ext>
            </a:extLst>
          </p:cNvPr>
          <p:cNvSpPr/>
          <p:nvPr/>
        </p:nvSpPr>
        <p:spPr>
          <a:xfrm rot="10800000">
            <a:off x="8238722" y="2383777"/>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Arrow: Right 25">
            <a:extLst>
              <a:ext uri="{FF2B5EF4-FFF2-40B4-BE49-F238E27FC236}">
                <a16:creationId xmlns:a16="http://schemas.microsoft.com/office/drawing/2014/main" id="{DE5D9D6A-01C2-4B68-A1A5-15AB05EF5798}"/>
              </a:ext>
            </a:extLst>
          </p:cNvPr>
          <p:cNvSpPr/>
          <p:nvPr/>
        </p:nvSpPr>
        <p:spPr>
          <a:xfrm rot="10800000">
            <a:off x="8238722" y="790337"/>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D0A94B83-B2F5-4366-A1DE-E7EF6AEAB556}"/>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42457" y="4220907"/>
            <a:ext cx="2861532" cy="1737358"/>
          </a:xfrm>
          <a:prstGeom prst="rect">
            <a:avLst/>
          </a:prstGeom>
          <a:ln w="3175">
            <a:solidFill>
              <a:srgbClr val="0C2344"/>
            </a:solidFill>
          </a:ln>
        </p:spPr>
      </p:pic>
      <p:sp>
        <p:nvSpPr>
          <p:cNvPr id="15" name="Arrow: Right 14">
            <a:extLst>
              <a:ext uri="{FF2B5EF4-FFF2-40B4-BE49-F238E27FC236}">
                <a16:creationId xmlns:a16="http://schemas.microsoft.com/office/drawing/2014/main" id="{3E6E1D8D-813B-4223-802B-B8B49F53D080}"/>
              </a:ext>
            </a:extLst>
          </p:cNvPr>
          <p:cNvSpPr/>
          <p:nvPr/>
        </p:nvSpPr>
        <p:spPr>
          <a:xfrm rot="19104899">
            <a:off x="1302246" y="3539031"/>
            <a:ext cx="978408" cy="704755"/>
          </a:xfrm>
          <a:prstGeom prst="rightArrow">
            <a:avLst/>
          </a:prstGeom>
          <a:solidFill>
            <a:srgbClr val="0C23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18F6F360-CC57-4D20-A45B-F594D616D070}"/>
              </a:ext>
            </a:extLst>
          </p:cNvPr>
          <p:cNvSpPr txBox="1"/>
          <p:nvPr/>
        </p:nvSpPr>
        <p:spPr>
          <a:xfrm rot="16200000">
            <a:off x="-2101459" y="2330114"/>
            <a:ext cx="5016582" cy="584775"/>
          </a:xfrm>
          <a:prstGeom prst="rect">
            <a:avLst/>
          </a:prstGeom>
          <a:noFill/>
        </p:spPr>
        <p:txBody>
          <a:bodyPr wrap="square">
            <a:spAutoFit/>
          </a:bodyPr>
          <a:lstStyle/>
          <a:p>
            <a:pPr algn="r"/>
            <a:r>
              <a:rPr lang="en-CA" sz="3200" cap="all" dirty="0">
                <a:solidFill>
                  <a:srgbClr val="000A3E"/>
                </a:solidFill>
                <a:latin typeface="Whitney Bold" pitchFamily="50" charset="0"/>
              </a:rPr>
              <a:t>Theme Creation</a:t>
            </a:r>
            <a:endParaRPr lang="en-CA" sz="3200" dirty="0"/>
          </a:p>
        </p:txBody>
      </p:sp>
    </p:spTree>
    <p:extLst>
      <p:ext uri="{BB962C8B-B14F-4D97-AF65-F5344CB8AC3E}">
        <p14:creationId xmlns:p14="http://schemas.microsoft.com/office/powerpoint/2010/main" val="13582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6"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BC - Whitney">
      <a:majorFont>
        <a:latin typeface="Whitney Black"/>
        <a:ea typeface=""/>
        <a:cs typeface=""/>
      </a:majorFont>
      <a:minorFont>
        <a:latin typeface="Whitney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21413</TotalTime>
  <Words>1210</Words>
  <Application>Microsoft Office PowerPoint</Application>
  <PresentationFormat>Widescreen</PresentationFormat>
  <Paragraphs>76</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Whitney Bold</vt:lpstr>
      <vt:lpstr>Symbol</vt:lpstr>
      <vt:lpstr>Calibri</vt:lpstr>
      <vt:lpstr>Lato Medium</vt:lpstr>
      <vt:lpstr>Arial</vt:lpstr>
      <vt:lpstr>Whitney Book</vt:lpstr>
      <vt:lpstr>Cambria Math</vt:lpstr>
      <vt:lpstr>Whitney Black</vt:lpstr>
      <vt:lpstr>Whitney Light</vt:lpstr>
      <vt:lpstr>Whitney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Reynolds</dc:creator>
  <cp:lastModifiedBy>Ryan Reynolds</cp:lastModifiedBy>
  <cp:revision>672</cp:revision>
  <cp:lastPrinted>2018-10-30T20:54:42Z</cp:lastPrinted>
  <dcterms:created xsi:type="dcterms:W3CDTF">2018-09-28T22:34:40Z</dcterms:created>
  <dcterms:modified xsi:type="dcterms:W3CDTF">2021-06-27T14:30:27Z</dcterms:modified>
</cp:coreProperties>
</file>