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94" r:id="rId3"/>
    <p:sldId id="303" r:id="rId4"/>
    <p:sldId id="300" r:id="rId5"/>
    <p:sldId id="293" r:id="rId6"/>
    <p:sldId id="1079" r:id="rId7"/>
    <p:sldId id="1081" r:id="rId8"/>
    <p:sldId id="1080" r:id="rId9"/>
    <p:sldId id="1083" r:id="rId10"/>
    <p:sldId id="1082" r:id="rId11"/>
    <p:sldId id="1084" r:id="rId12"/>
    <p:sldId id="1085" r:id="rId13"/>
    <p:sldId id="1092" r:id="rId14"/>
    <p:sldId id="1088" r:id="rId15"/>
    <p:sldId id="1087" r:id="rId16"/>
    <p:sldId id="1078" r:id="rId17"/>
    <p:sldId id="1091" r:id="rId18"/>
    <p:sldId id="1090" r:id="rId19"/>
    <p:sldId id="108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har Safaie" initials="SS" lastIdx="1" clrIdx="0">
    <p:extLst>
      <p:ext uri="{19B8F6BF-5375-455C-9EA6-DF929625EA0E}">
        <p15:presenceInfo xmlns:p15="http://schemas.microsoft.com/office/powerpoint/2012/main" userId="caa0d98e446fcf38" providerId="Windows Live"/>
      </p:ext>
    </p:extLst>
  </p:cmAuthor>
  <p:cmAuthor id="2" name="Zahraa Saiyed" initials="Z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FDFB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1"/>
    <p:restoredTop sz="87500"/>
  </p:normalViewPr>
  <p:slideViewPr>
    <p:cSldViewPr snapToGrid="0" snapToObjects="1">
      <p:cViewPr>
        <p:scale>
          <a:sx n="107" d="100"/>
          <a:sy n="107" d="100"/>
        </p:scale>
        <p:origin x="162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696AF-0CC3-466A-8D27-590066D13018}" type="doc">
      <dgm:prSet loTypeId="urn:microsoft.com/office/officeart/2016/7/layout/VerticalSolidActionList" loCatId="List" qsTypeId="urn:microsoft.com/office/officeart/2005/8/quickstyle/simple1" qsCatId="simple" csTypeId="urn:microsoft.com/office/officeart/2005/8/colors/accent0_3" csCatId="mainScheme" phldr="1"/>
      <dgm:spPr/>
      <dgm:t>
        <a:bodyPr/>
        <a:lstStyle/>
        <a:p>
          <a:endParaRPr lang="en-US"/>
        </a:p>
      </dgm:t>
    </dgm:pt>
    <dgm:pt modelId="{1EE81DDE-C1E2-4F9C-97C9-3E1B12371D9A}">
      <dgm:prSet custT="1"/>
      <dgm:spPr>
        <a:solidFill>
          <a:schemeClr val="tx2">
            <a:lumMod val="50000"/>
          </a:schemeClr>
        </a:solidFill>
      </dgm:spPr>
      <dgm:t>
        <a:bodyPr/>
        <a:lstStyle/>
        <a:p>
          <a:pPr algn="ctr"/>
          <a:r>
            <a:rPr lang="en-CA" sz="1600" b="0"/>
            <a:t>Advancing </a:t>
          </a:r>
        </a:p>
        <a:p>
          <a:pPr algn="ctr"/>
          <a:r>
            <a:rPr lang="en-CA" sz="1600" b="0" dirty="0"/>
            <a:t>Understanding Risk</a:t>
          </a:r>
          <a:endParaRPr lang="en-US" sz="1600" b="0" dirty="0"/>
        </a:p>
      </dgm:t>
    </dgm:pt>
    <dgm:pt modelId="{EF0DE000-3BB1-41D3-91FA-6C2C4F2C224D}" type="parTrans" cxnId="{6143ED89-CC72-483D-ACED-D6B8C9E0EE53}">
      <dgm:prSet/>
      <dgm:spPr/>
      <dgm:t>
        <a:bodyPr/>
        <a:lstStyle/>
        <a:p>
          <a:endParaRPr lang="en-US" sz="1600"/>
        </a:p>
      </dgm:t>
    </dgm:pt>
    <dgm:pt modelId="{6FF956D2-079D-46BB-9EE7-7DC2AD788314}" type="sibTrans" cxnId="{6143ED89-CC72-483D-ACED-D6B8C9E0EE53}">
      <dgm:prSet/>
      <dgm:spPr/>
      <dgm:t>
        <a:bodyPr/>
        <a:lstStyle/>
        <a:p>
          <a:endParaRPr lang="en-US" sz="1600"/>
        </a:p>
      </dgm:t>
    </dgm:pt>
    <dgm:pt modelId="{464FAEC0-A34B-49BC-B73A-913825667483}">
      <dgm:prSet custT="1"/>
      <dgm:spPr/>
      <dgm:t>
        <a:bodyPr/>
        <a:lstStyle/>
        <a:p>
          <a:r>
            <a:rPr lang="en-CA" sz="1400" dirty="0"/>
            <a:t>Improving data and scientific methodologies for multi-risk assessments to support  disaster risk reduction policies in a more harmonized and strategic way</a:t>
          </a:r>
          <a:endParaRPr lang="en-US" sz="1400" dirty="0"/>
        </a:p>
      </dgm:t>
    </dgm:pt>
    <dgm:pt modelId="{76DAA6AB-29E4-47A6-8AD7-E99C5383F678}" type="parTrans" cxnId="{E2035BC7-625D-4794-BBDC-78F7F218DEA8}">
      <dgm:prSet/>
      <dgm:spPr/>
      <dgm:t>
        <a:bodyPr/>
        <a:lstStyle/>
        <a:p>
          <a:endParaRPr lang="en-US" sz="1600"/>
        </a:p>
      </dgm:t>
    </dgm:pt>
    <dgm:pt modelId="{F5EC74EB-96D5-45B1-BFF7-FB64FE31B6E5}" type="sibTrans" cxnId="{E2035BC7-625D-4794-BBDC-78F7F218DEA8}">
      <dgm:prSet/>
      <dgm:spPr/>
      <dgm:t>
        <a:bodyPr/>
        <a:lstStyle/>
        <a:p>
          <a:endParaRPr lang="en-US" sz="1600"/>
        </a:p>
      </dgm:t>
    </dgm:pt>
    <dgm:pt modelId="{5B6A3FA9-0D02-450B-926B-DC106A68F1FE}">
      <dgm:prSet custT="1"/>
      <dgm:spPr>
        <a:solidFill>
          <a:schemeClr val="tx2">
            <a:lumMod val="50000"/>
          </a:schemeClr>
        </a:solidFill>
      </dgm:spPr>
      <dgm:t>
        <a:bodyPr/>
        <a:lstStyle/>
        <a:p>
          <a:pPr algn="ctr"/>
          <a:r>
            <a:rPr lang="en-CA" sz="1600" b="0" dirty="0"/>
            <a:t>Enabling use </a:t>
          </a:r>
        </a:p>
        <a:p>
          <a:pPr algn="ctr"/>
          <a:r>
            <a:rPr lang="en-CA" sz="1600" b="0" dirty="0"/>
            <a:t>of Risk Information in DRR</a:t>
          </a:r>
          <a:endParaRPr lang="en-US" sz="1600" b="0" dirty="0"/>
        </a:p>
      </dgm:t>
    </dgm:pt>
    <dgm:pt modelId="{AC032114-952D-46FC-895D-4664C7FD345E}" type="parTrans" cxnId="{C6B5C753-35E5-4B44-8770-EC375F01A645}">
      <dgm:prSet/>
      <dgm:spPr/>
      <dgm:t>
        <a:bodyPr/>
        <a:lstStyle/>
        <a:p>
          <a:endParaRPr lang="en-US" sz="1600"/>
        </a:p>
      </dgm:t>
    </dgm:pt>
    <dgm:pt modelId="{37FA4FE0-296A-4C39-909E-8CE2A75A0226}" type="sibTrans" cxnId="{C6B5C753-35E5-4B44-8770-EC375F01A645}">
      <dgm:prSet/>
      <dgm:spPr/>
      <dgm:t>
        <a:bodyPr/>
        <a:lstStyle/>
        <a:p>
          <a:endParaRPr lang="en-US" sz="1600"/>
        </a:p>
      </dgm:t>
    </dgm:pt>
    <dgm:pt modelId="{EE726BC9-3AC7-448A-8C78-1809B9856B2F}">
      <dgm:prSet custT="1"/>
      <dgm:spPr/>
      <dgm:t>
        <a:bodyPr/>
        <a:lstStyle/>
        <a:p>
          <a:r>
            <a:rPr lang="en-CA" sz="1400"/>
            <a:t>Researching and developing analytical tools and methodologies for using risk information in the design and implementation of legislations, policies, investments, and projects </a:t>
          </a:r>
          <a:endParaRPr lang="en-US" sz="1400"/>
        </a:p>
      </dgm:t>
    </dgm:pt>
    <dgm:pt modelId="{1F74D236-291F-4E13-9A14-2E349373918A}" type="parTrans" cxnId="{E8CBF63C-0EA8-4DB7-A2CC-0F393E37BD8A}">
      <dgm:prSet/>
      <dgm:spPr/>
      <dgm:t>
        <a:bodyPr/>
        <a:lstStyle/>
        <a:p>
          <a:endParaRPr lang="en-US" sz="1600"/>
        </a:p>
      </dgm:t>
    </dgm:pt>
    <dgm:pt modelId="{9D3889B5-4294-4B23-810E-CE10B6952617}" type="sibTrans" cxnId="{E8CBF63C-0EA8-4DB7-A2CC-0F393E37BD8A}">
      <dgm:prSet/>
      <dgm:spPr/>
      <dgm:t>
        <a:bodyPr/>
        <a:lstStyle/>
        <a:p>
          <a:endParaRPr lang="en-US" sz="1600"/>
        </a:p>
      </dgm:t>
    </dgm:pt>
    <dgm:pt modelId="{C707312A-9DD3-48EF-9EE5-4F23616BF1C1}">
      <dgm:prSet custT="1"/>
      <dgm:spPr>
        <a:solidFill>
          <a:schemeClr val="tx2">
            <a:lumMod val="50000"/>
          </a:schemeClr>
        </a:solidFill>
      </dgm:spPr>
      <dgm:t>
        <a:bodyPr/>
        <a:lstStyle/>
        <a:p>
          <a:pPr algn="ctr"/>
          <a:r>
            <a:rPr lang="en-CA" sz="1600" b="0" dirty="0"/>
            <a:t>Enhancing Access to Data, Information, and Knowledge</a:t>
          </a:r>
          <a:endParaRPr lang="en-US" sz="1600" b="0" dirty="0"/>
        </a:p>
      </dgm:t>
    </dgm:pt>
    <dgm:pt modelId="{598BD200-A6FA-48AF-9620-80E70F2CF5F4}" type="parTrans" cxnId="{12D69420-D8CE-4C48-86B7-B8093D732DEF}">
      <dgm:prSet/>
      <dgm:spPr/>
      <dgm:t>
        <a:bodyPr/>
        <a:lstStyle/>
        <a:p>
          <a:endParaRPr lang="en-US" sz="1600"/>
        </a:p>
      </dgm:t>
    </dgm:pt>
    <dgm:pt modelId="{86A1523E-9764-4719-8743-3FFE4B619114}" type="sibTrans" cxnId="{12D69420-D8CE-4C48-86B7-B8093D732DEF}">
      <dgm:prSet/>
      <dgm:spPr/>
      <dgm:t>
        <a:bodyPr/>
        <a:lstStyle/>
        <a:p>
          <a:endParaRPr lang="en-US" sz="1600"/>
        </a:p>
      </dgm:t>
    </dgm:pt>
    <dgm:pt modelId="{829C8C1A-8411-4388-9062-27584B9A34AB}">
      <dgm:prSet custT="1"/>
      <dgm:spPr/>
      <dgm:t>
        <a:bodyPr/>
        <a:lstStyle/>
        <a:p>
          <a:r>
            <a:rPr lang="en-CA" sz="1400"/>
            <a:t>Establishing and promoting wide use of a data platform that enhances access to multi-hazard and multi-risk data, with the appropriate data standards, data sharing protocols and maintenance mechanisms</a:t>
          </a:r>
          <a:endParaRPr lang="en-US" sz="1400"/>
        </a:p>
      </dgm:t>
    </dgm:pt>
    <dgm:pt modelId="{4BAAA31E-968A-4062-AFB3-D68CC22D8320}" type="parTrans" cxnId="{F4B77EED-1F52-4764-8BFD-4800C6F4A986}">
      <dgm:prSet/>
      <dgm:spPr/>
      <dgm:t>
        <a:bodyPr/>
        <a:lstStyle/>
        <a:p>
          <a:endParaRPr lang="en-US" sz="1600"/>
        </a:p>
      </dgm:t>
    </dgm:pt>
    <dgm:pt modelId="{E8A7A47D-5225-4476-A132-FCEC655254BD}" type="sibTrans" cxnId="{F4B77EED-1F52-4764-8BFD-4800C6F4A986}">
      <dgm:prSet/>
      <dgm:spPr/>
      <dgm:t>
        <a:bodyPr/>
        <a:lstStyle/>
        <a:p>
          <a:endParaRPr lang="en-US" sz="1600"/>
        </a:p>
      </dgm:t>
    </dgm:pt>
    <dgm:pt modelId="{1F80EC61-1522-4AFA-B70E-860E64E71C5E}">
      <dgm:prSet custT="1"/>
      <dgm:spPr>
        <a:solidFill>
          <a:schemeClr val="tx2">
            <a:lumMod val="50000"/>
          </a:schemeClr>
        </a:solidFill>
      </dgm:spPr>
      <dgm:t>
        <a:bodyPr/>
        <a:lstStyle/>
        <a:p>
          <a:pPr algn="ctr"/>
          <a:r>
            <a:rPr lang="en-CA" sz="1600" b="0" dirty="0"/>
            <a:t>Increasing Connection and Collaboration between Science and Policy</a:t>
          </a:r>
          <a:endParaRPr lang="en-US" sz="1600" b="0" dirty="0"/>
        </a:p>
      </dgm:t>
    </dgm:pt>
    <dgm:pt modelId="{9DAEC2FC-B2CB-411B-A4F7-396CB4532DCC}" type="parTrans" cxnId="{FEF91551-7BC2-41E8-8F8E-2ECEF701CBA9}">
      <dgm:prSet/>
      <dgm:spPr/>
      <dgm:t>
        <a:bodyPr/>
        <a:lstStyle/>
        <a:p>
          <a:endParaRPr lang="en-US" sz="1600"/>
        </a:p>
      </dgm:t>
    </dgm:pt>
    <dgm:pt modelId="{B035D171-1894-4EDF-A8BA-9FE897825AA7}" type="sibTrans" cxnId="{FEF91551-7BC2-41E8-8F8E-2ECEF701CBA9}">
      <dgm:prSet/>
      <dgm:spPr/>
      <dgm:t>
        <a:bodyPr/>
        <a:lstStyle/>
        <a:p>
          <a:endParaRPr lang="en-US" sz="1600"/>
        </a:p>
      </dgm:t>
    </dgm:pt>
    <dgm:pt modelId="{E4866075-6140-4EA6-8504-E29B04027002}">
      <dgm:prSet custT="1"/>
      <dgm:spPr/>
      <dgm:t>
        <a:bodyPr/>
        <a:lstStyle/>
        <a:p>
          <a:r>
            <a:rPr lang="en-CA" sz="1400"/>
            <a:t>Enhancing quantity and effectiveness of collaboration in data collection, research and modeling, and in design and implementation of risk-informed resilience policies, investments, and projects </a:t>
          </a:r>
          <a:endParaRPr lang="en-US" sz="1400"/>
        </a:p>
      </dgm:t>
    </dgm:pt>
    <dgm:pt modelId="{B76A9780-71E0-419E-9D04-6545C3E04C49}" type="parTrans" cxnId="{029E8CA8-8E4D-4663-BF84-B22715E2589A}">
      <dgm:prSet/>
      <dgm:spPr/>
      <dgm:t>
        <a:bodyPr/>
        <a:lstStyle/>
        <a:p>
          <a:endParaRPr lang="en-US" sz="1600"/>
        </a:p>
      </dgm:t>
    </dgm:pt>
    <dgm:pt modelId="{AC3DBEE2-04E2-4B66-9AFA-F250943A26E2}" type="sibTrans" cxnId="{029E8CA8-8E4D-4663-BF84-B22715E2589A}">
      <dgm:prSet/>
      <dgm:spPr/>
      <dgm:t>
        <a:bodyPr/>
        <a:lstStyle/>
        <a:p>
          <a:endParaRPr lang="en-US" sz="1600"/>
        </a:p>
      </dgm:t>
    </dgm:pt>
    <dgm:pt modelId="{C1B73071-2505-B144-88BB-7A0E9856DC17}" type="pres">
      <dgm:prSet presAssocID="{C6E696AF-0CC3-466A-8D27-590066D13018}" presName="Name0" presStyleCnt="0">
        <dgm:presLayoutVars>
          <dgm:dir/>
          <dgm:animLvl val="lvl"/>
          <dgm:resizeHandles val="exact"/>
        </dgm:presLayoutVars>
      </dgm:prSet>
      <dgm:spPr/>
    </dgm:pt>
    <dgm:pt modelId="{75A30EB3-7EE1-5644-B56F-D44D12A9B277}" type="pres">
      <dgm:prSet presAssocID="{1EE81DDE-C1E2-4F9C-97C9-3E1B12371D9A}" presName="linNode" presStyleCnt="0"/>
      <dgm:spPr/>
    </dgm:pt>
    <dgm:pt modelId="{3C959E54-1296-5D44-A2F8-8A17994BB21A}" type="pres">
      <dgm:prSet presAssocID="{1EE81DDE-C1E2-4F9C-97C9-3E1B12371D9A}" presName="parentText" presStyleLbl="alignNode1" presStyleIdx="0" presStyleCnt="4" custScaleX="170114">
        <dgm:presLayoutVars>
          <dgm:chMax val="1"/>
          <dgm:bulletEnabled/>
        </dgm:presLayoutVars>
      </dgm:prSet>
      <dgm:spPr/>
    </dgm:pt>
    <dgm:pt modelId="{AECD9839-4819-7D4B-AF4B-0DD2CB98C915}" type="pres">
      <dgm:prSet presAssocID="{1EE81DDE-C1E2-4F9C-97C9-3E1B12371D9A}" presName="descendantText" presStyleLbl="alignAccFollowNode1" presStyleIdx="0" presStyleCnt="4">
        <dgm:presLayoutVars>
          <dgm:bulletEnabled/>
        </dgm:presLayoutVars>
      </dgm:prSet>
      <dgm:spPr/>
    </dgm:pt>
    <dgm:pt modelId="{EDCDEBF4-3849-4F41-99BA-9EFA1B1608E7}" type="pres">
      <dgm:prSet presAssocID="{6FF956D2-079D-46BB-9EE7-7DC2AD788314}" presName="sp" presStyleCnt="0"/>
      <dgm:spPr/>
    </dgm:pt>
    <dgm:pt modelId="{762867A6-0720-744C-B4AE-AB6070DE066B}" type="pres">
      <dgm:prSet presAssocID="{5B6A3FA9-0D02-450B-926B-DC106A68F1FE}" presName="linNode" presStyleCnt="0"/>
      <dgm:spPr/>
    </dgm:pt>
    <dgm:pt modelId="{1FFCE2A3-4AC6-E14F-B715-9CA85E2BCB7F}" type="pres">
      <dgm:prSet presAssocID="{5B6A3FA9-0D02-450B-926B-DC106A68F1FE}" presName="parentText" presStyleLbl="alignNode1" presStyleIdx="1" presStyleCnt="4" custScaleX="169825">
        <dgm:presLayoutVars>
          <dgm:chMax val="1"/>
          <dgm:bulletEnabled/>
        </dgm:presLayoutVars>
      </dgm:prSet>
      <dgm:spPr/>
    </dgm:pt>
    <dgm:pt modelId="{2714AAE6-125F-8B41-A502-1523A929CFD7}" type="pres">
      <dgm:prSet presAssocID="{5B6A3FA9-0D02-450B-926B-DC106A68F1FE}" presName="descendantText" presStyleLbl="alignAccFollowNode1" presStyleIdx="1" presStyleCnt="4">
        <dgm:presLayoutVars>
          <dgm:bulletEnabled/>
        </dgm:presLayoutVars>
      </dgm:prSet>
      <dgm:spPr/>
    </dgm:pt>
    <dgm:pt modelId="{E0AABCFD-5BD2-D046-A302-E84DA75014C6}" type="pres">
      <dgm:prSet presAssocID="{37FA4FE0-296A-4C39-909E-8CE2A75A0226}" presName="sp" presStyleCnt="0"/>
      <dgm:spPr/>
    </dgm:pt>
    <dgm:pt modelId="{BB053BB1-8F92-5B4C-83BE-BE0A70BEFB12}" type="pres">
      <dgm:prSet presAssocID="{C707312A-9DD3-48EF-9EE5-4F23616BF1C1}" presName="linNode" presStyleCnt="0"/>
      <dgm:spPr/>
    </dgm:pt>
    <dgm:pt modelId="{23C33E00-3995-184A-BD67-F90189D2D20B}" type="pres">
      <dgm:prSet presAssocID="{C707312A-9DD3-48EF-9EE5-4F23616BF1C1}" presName="parentText" presStyleLbl="alignNode1" presStyleIdx="2" presStyleCnt="4" custScaleX="172025">
        <dgm:presLayoutVars>
          <dgm:chMax val="1"/>
          <dgm:bulletEnabled/>
        </dgm:presLayoutVars>
      </dgm:prSet>
      <dgm:spPr/>
    </dgm:pt>
    <dgm:pt modelId="{304228C2-8D67-FF4D-813C-FC7096947F9B}" type="pres">
      <dgm:prSet presAssocID="{C707312A-9DD3-48EF-9EE5-4F23616BF1C1}" presName="descendantText" presStyleLbl="alignAccFollowNode1" presStyleIdx="2" presStyleCnt="4">
        <dgm:presLayoutVars>
          <dgm:bulletEnabled/>
        </dgm:presLayoutVars>
      </dgm:prSet>
      <dgm:spPr/>
    </dgm:pt>
    <dgm:pt modelId="{670DBA86-8A91-694A-A798-009BBD06EF21}" type="pres">
      <dgm:prSet presAssocID="{86A1523E-9764-4719-8743-3FFE4B619114}" presName="sp" presStyleCnt="0"/>
      <dgm:spPr/>
    </dgm:pt>
    <dgm:pt modelId="{599B99B5-78E2-1849-B80D-7AB76F713061}" type="pres">
      <dgm:prSet presAssocID="{1F80EC61-1522-4AFA-B70E-860E64E71C5E}" presName="linNode" presStyleCnt="0"/>
      <dgm:spPr/>
    </dgm:pt>
    <dgm:pt modelId="{52864D28-E4B9-4546-BCF4-D90B02EAAA87}" type="pres">
      <dgm:prSet presAssocID="{1F80EC61-1522-4AFA-B70E-860E64E71C5E}" presName="parentText" presStyleLbl="alignNode1" presStyleIdx="3" presStyleCnt="4" custScaleX="172478">
        <dgm:presLayoutVars>
          <dgm:chMax val="1"/>
          <dgm:bulletEnabled/>
        </dgm:presLayoutVars>
      </dgm:prSet>
      <dgm:spPr/>
    </dgm:pt>
    <dgm:pt modelId="{571BA4BD-A46A-754A-ABC1-CF5B666C6B64}" type="pres">
      <dgm:prSet presAssocID="{1F80EC61-1522-4AFA-B70E-860E64E71C5E}" presName="descendantText" presStyleLbl="alignAccFollowNode1" presStyleIdx="3" presStyleCnt="4">
        <dgm:presLayoutVars>
          <dgm:bulletEnabled/>
        </dgm:presLayoutVars>
      </dgm:prSet>
      <dgm:spPr/>
    </dgm:pt>
  </dgm:ptLst>
  <dgm:cxnLst>
    <dgm:cxn modelId="{8C69E509-2ECB-BD4C-B7D6-21AAC286DF62}" type="presOf" srcId="{1EE81DDE-C1E2-4F9C-97C9-3E1B12371D9A}" destId="{3C959E54-1296-5D44-A2F8-8A17994BB21A}" srcOrd="0" destOrd="0" presId="urn:microsoft.com/office/officeart/2016/7/layout/VerticalSolidActionList"/>
    <dgm:cxn modelId="{12D69420-D8CE-4C48-86B7-B8093D732DEF}" srcId="{C6E696AF-0CC3-466A-8D27-590066D13018}" destId="{C707312A-9DD3-48EF-9EE5-4F23616BF1C1}" srcOrd="2" destOrd="0" parTransId="{598BD200-A6FA-48AF-9620-80E70F2CF5F4}" sibTransId="{86A1523E-9764-4719-8743-3FFE4B619114}"/>
    <dgm:cxn modelId="{54A5D82B-B33A-7F40-8F30-E2A7BC8379A8}" type="presOf" srcId="{464FAEC0-A34B-49BC-B73A-913825667483}" destId="{AECD9839-4819-7D4B-AF4B-0DD2CB98C915}" srcOrd="0" destOrd="0" presId="urn:microsoft.com/office/officeart/2016/7/layout/VerticalSolidActionList"/>
    <dgm:cxn modelId="{E8CBF63C-0EA8-4DB7-A2CC-0F393E37BD8A}" srcId="{5B6A3FA9-0D02-450B-926B-DC106A68F1FE}" destId="{EE726BC9-3AC7-448A-8C78-1809B9856B2F}" srcOrd="0" destOrd="0" parTransId="{1F74D236-291F-4E13-9A14-2E349373918A}" sibTransId="{9D3889B5-4294-4B23-810E-CE10B6952617}"/>
    <dgm:cxn modelId="{DF8B6B48-5649-3041-B56D-BD790D34C6D2}" type="presOf" srcId="{5B6A3FA9-0D02-450B-926B-DC106A68F1FE}" destId="{1FFCE2A3-4AC6-E14F-B715-9CA85E2BCB7F}" srcOrd="0" destOrd="0" presId="urn:microsoft.com/office/officeart/2016/7/layout/VerticalSolidActionList"/>
    <dgm:cxn modelId="{180E2E4F-50A2-FE44-83C9-88B036A4E816}" type="presOf" srcId="{C6E696AF-0CC3-466A-8D27-590066D13018}" destId="{C1B73071-2505-B144-88BB-7A0E9856DC17}" srcOrd="0" destOrd="0" presId="urn:microsoft.com/office/officeart/2016/7/layout/VerticalSolidActionList"/>
    <dgm:cxn modelId="{FEF91551-7BC2-41E8-8F8E-2ECEF701CBA9}" srcId="{C6E696AF-0CC3-466A-8D27-590066D13018}" destId="{1F80EC61-1522-4AFA-B70E-860E64E71C5E}" srcOrd="3" destOrd="0" parTransId="{9DAEC2FC-B2CB-411B-A4F7-396CB4532DCC}" sibTransId="{B035D171-1894-4EDF-A8BA-9FE897825AA7}"/>
    <dgm:cxn modelId="{C6B5C753-35E5-4B44-8770-EC375F01A645}" srcId="{C6E696AF-0CC3-466A-8D27-590066D13018}" destId="{5B6A3FA9-0D02-450B-926B-DC106A68F1FE}" srcOrd="1" destOrd="0" parTransId="{AC032114-952D-46FC-895D-4664C7FD345E}" sibTransId="{37FA4FE0-296A-4C39-909E-8CE2A75A0226}"/>
    <dgm:cxn modelId="{EA8A2D85-2683-C94F-A800-BE7ED96D292D}" type="presOf" srcId="{EE726BC9-3AC7-448A-8C78-1809B9856B2F}" destId="{2714AAE6-125F-8B41-A502-1523A929CFD7}" srcOrd="0" destOrd="0" presId="urn:microsoft.com/office/officeart/2016/7/layout/VerticalSolidActionList"/>
    <dgm:cxn modelId="{14BA8187-88DC-A14A-B45F-A29967A4D976}" type="presOf" srcId="{1F80EC61-1522-4AFA-B70E-860E64E71C5E}" destId="{52864D28-E4B9-4546-BCF4-D90B02EAAA87}" srcOrd="0" destOrd="0" presId="urn:microsoft.com/office/officeart/2016/7/layout/VerticalSolidActionList"/>
    <dgm:cxn modelId="{6143ED89-CC72-483D-ACED-D6B8C9E0EE53}" srcId="{C6E696AF-0CC3-466A-8D27-590066D13018}" destId="{1EE81DDE-C1E2-4F9C-97C9-3E1B12371D9A}" srcOrd="0" destOrd="0" parTransId="{EF0DE000-3BB1-41D3-91FA-6C2C4F2C224D}" sibTransId="{6FF956D2-079D-46BB-9EE7-7DC2AD788314}"/>
    <dgm:cxn modelId="{B043E89E-8BBA-2A4F-9DD5-1921626684C0}" type="presOf" srcId="{C707312A-9DD3-48EF-9EE5-4F23616BF1C1}" destId="{23C33E00-3995-184A-BD67-F90189D2D20B}" srcOrd="0" destOrd="0" presId="urn:microsoft.com/office/officeart/2016/7/layout/VerticalSolidActionList"/>
    <dgm:cxn modelId="{029E8CA8-8E4D-4663-BF84-B22715E2589A}" srcId="{1F80EC61-1522-4AFA-B70E-860E64E71C5E}" destId="{E4866075-6140-4EA6-8504-E29B04027002}" srcOrd="0" destOrd="0" parTransId="{B76A9780-71E0-419E-9D04-6545C3E04C49}" sibTransId="{AC3DBEE2-04E2-4B66-9AFA-F250943A26E2}"/>
    <dgm:cxn modelId="{FCD509B2-087B-C74A-927B-2A58EF0F6E03}" type="presOf" srcId="{829C8C1A-8411-4388-9062-27584B9A34AB}" destId="{304228C2-8D67-FF4D-813C-FC7096947F9B}" srcOrd="0" destOrd="0" presId="urn:microsoft.com/office/officeart/2016/7/layout/VerticalSolidActionList"/>
    <dgm:cxn modelId="{E2035BC7-625D-4794-BBDC-78F7F218DEA8}" srcId="{1EE81DDE-C1E2-4F9C-97C9-3E1B12371D9A}" destId="{464FAEC0-A34B-49BC-B73A-913825667483}" srcOrd="0" destOrd="0" parTransId="{76DAA6AB-29E4-47A6-8AD7-E99C5383F678}" sibTransId="{F5EC74EB-96D5-45B1-BFF7-FB64FE31B6E5}"/>
    <dgm:cxn modelId="{59C745E7-FEF2-8B4B-81C7-49A468C9E5A0}" type="presOf" srcId="{E4866075-6140-4EA6-8504-E29B04027002}" destId="{571BA4BD-A46A-754A-ABC1-CF5B666C6B64}" srcOrd="0" destOrd="0" presId="urn:microsoft.com/office/officeart/2016/7/layout/VerticalSolidActionList"/>
    <dgm:cxn modelId="{F4B77EED-1F52-4764-8BFD-4800C6F4A986}" srcId="{C707312A-9DD3-48EF-9EE5-4F23616BF1C1}" destId="{829C8C1A-8411-4388-9062-27584B9A34AB}" srcOrd="0" destOrd="0" parTransId="{4BAAA31E-968A-4062-AFB3-D68CC22D8320}" sibTransId="{E8A7A47D-5225-4476-A132-FCEC655254BD}"/>
    <dgm:cxn modelId="{9EAFFF91-F448-BD49-906E-50761B689DF3}" type="presParOf" srcId="{C1B73071-2505-B144-88BB-7A0E9856DC17}" destId="{75A30EB3-7EE1-5644-B56F-D44D12A9B277}" srcOrd="0" destOrd="0" presId="urn:microsoft.com/office/officeart/2016/7/layout/VerticalSolidActionList"/>
    <dgm:cxn modelId="{33B314A4-D3BC-704E-ADF5-E9905695C08A}" type="presParOf" srcId="{75A30EB3-7EE1-5644-B56F-D44D12A9B277}" destId="{3C959E54-1296-5D44-A2F8-8A17994BB21A}" srcOrd="0" destOrd="0" presId="urn:microsoft.com/office/officeart/2016/7/layout/VerticalSolidActionList"/>
    <dgm:cxn modelId="{740108A1-AE17-1642-A581-1D8B91F949D4}" type="presParOf" srcId="{75A30EB3-7EE1-5644-B56F-D44D12A9B277}" destId="{AECD9839-4819-7D4B-AF4B-0DD2CB98C915}" srcOrd="1" destOrd="0" presId="urn:microsoft.com/office/officeart/2016/7/layout/VerticalSolidActionList"/>
    <dgm:cxn modelId="{B6F00C4C-92F7-6446-80A0-1A66CFF4FB38}" type="presParOf" srcId="{C1B73071-2505-B144-88BB-7A0E9856DC17}" destId="{EDCDEBF4-3849-4F41-99BA-9EFA1B1608E7}" srcOrd="1" destOrd="0" presId="urn:microsoft.com/office/officeart/2016/7/layout/VerticalSolidActionList"/>
    <dgm:cxn modelId="{D3CA8816-0519-CC4D-A492-9AF46D884881}" type="presParOf" srcId="{C1B73071-2505-B144-88BB-7A0E9856DC17}" destId="{762867A6-0720-744C-B4AE-AB6070DE066B}" srcOrd="2" destOrd="0" presId="urn:microsoft.com/office/officeart/2016/7/layout/VerticalSolidActionList"/>
    <dgm:cxn modelId="{981CB056-01D3-2141-AA54-F740A5DBDF1C}" type="presParOf" srcId="{762867A6-0720-744C-B4AE-AB6070DE066B}" destId="{1FFCE2A3-4AC6-E14F-B715-9CA85E2BCB7F}" srcOrd="0" destOrd="0" presId="urn:microsoft.com/office/officeart/2016/7/layout/VerticalSolidActionList"/>
    <dgm:cxn modelId="{DF1CEF3A-24CA-1149-9176-F7CC4454BD3F}" type="presParOf" srcId="{762867A6-0720-744C-B4AE-AB6070DE066B}" destId="{2714AAE6-125F-8B41-A502-1523A929CFD7}" srcOrd="1" destOrd="0" presId="urn:microsoft.com/office/officeart/2016/7/layout/VerticalSolidActionList"/>
    <dgm:cxn modelId="{D27DC585-E534-D641-B944-710E76A7BBD8}" type="presParOf" srcId="{C1B73071-2505-B144-88BB-7A0E9856DC17}" destId="{E0AABCFD-5BD2-D046-A302-E84DA75014C6}" srcOrd="3" destOrd="0" presId="urn:microsoft.com/office/officeart/2016/7/layout/VerticalSolidActionList"/>
    <dgm:cxn modelId="{956EB80D-3ED5-C84D-AE1D-85039B5B136A}" type="presParOf" srcId="{C1B73071-2505-B144-88BB-7A0E9856DC17}" destId="{BB053BB1-8F92-5B4C-83BE-BE0A70BEFB12}" srcOrd="4" destOrd="0" presId="urn:microsoft.com/office/officeart/2016/7/layout/VerticalSolidActionList"/>
    <dgm:cxn modelId="{B7253E80-B2D7-664A-892A-909C411C8162}" type="presParOf" srcId="{BB053BB1-8F92-5B4C-83BE-BE0A70BEFB12}" destId="{23C33E00-3995-184A-BD67-F90189D2D20B}" srcOrd="0" destOrd="0" presId="urn:microsoft.com/office/officeart/2016/7/layout/VerticalSolidActionList"/>
    <dgm:cxn modelId="{1B28433C-2460-374E-A11A-F30AB9E2E01F}" type="presParOf" srcId="{BB053BB1-8F92-5B4C-83BE-BE0A70BEFB12}" destId="{304228C2-8D67-FF4D-813C-FC7096947F9B}" srcOrd="1" destOrd="0" presId="urn:microsoft.com/office/officeart/2016/7/layout/VerticalSolidActionList"/>
    <dgm:cxn modelId="{09DDDF64-AF9F-B240-A65B-670961BF07AE}" type="presParOf" srcId="{C1B73071-2505-B144-88BB-7A0E9856DC17}" destId="{670DBA86-8A91-694A-A798-009BBD06EF21}" srcOrd="5" destOrd="0" presId="urn:microsoft.com/office/officeart/2016/7/layout/VerticalSolidActionList"/>
    <dgm:cxn modelId="{4EF105C0-046F-4C4B-A7F0-E6DC8A17DB48}" type="presParOf" srcId="{C1B73071-2505-B144-88BB-7A0E9856DC17}" destId="{599B99B5-78E2-1849-B80D-7AB76F713061}" srcOrd="6" destOrd="0" presId="urn:microsoft.com/office/officeart/2016/7/layout/VerticalSolidActionList"/>
    <dgm:cxn modelId="{E7D1975B-0798-AC41-8C48-618451C272A1}" type="presParOf" srcId="{599B99B5-78E2-1849-B80D-7AB76F713061}" destId="{52864D28-E4B9-4546-BCF4-D90B02EAAA87}" srcOrd="0" destOrd="0" presId="urn:microsoft.com/office/officeart/2016/7/layout/VerticalSolidActionList"/>
    <dgm:cxn modelId="{ECB5B6DA-5618-544E-90CB-E7230A145BE9}" type="presParOf" srcId="{599B99B5-78E2-1849-B80D-7AB76F713061}" destId="{571BA4BD-A46A-754A-ABC1-CF5B666C6B64}"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D9839-4819-7D4B-AF4B-0DD2CB98C915}">
      <dsp:nvSpPr>
        <dsp:cNvPr id="0" name=""/>
        <dsp:cNvSpPr/>
      </dsp:nvSpPr>
      <dsp:spPr>
        <a:xfrm>
          <a:off x="2333130" y="1559"/>
          <a:ext cx="5485364" cy="80792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31" tIns="205213" rIns="106431" bIns="205213" numCol="1" spcCol="1270" anchor="ctr" anchorCtr="0">
          <a:noAutofit/>
        </a:bodyPr>
        <a:lstStyle/>
        <a:p>
          <a:pPr marL="0" lvl="0" indent="0" algn="l" defTabSz="622300">
            <a:lnSpc>
              <a:spcPct val="90000"/>
            </a:lnSpc>
            <a:spcBef>
              <a:spcPct val="0"/>
            </a:spcBef>
            <a:spcAft>
              <a:spcPct val="35000"/>
            </a:spcAft>
            <a:buNone/>
          </a:pPr>
          <a:r>
            <a:rPr lang="en-CA" sz="1400" kern="1200" dirty="0"/>
            <a:t>Improving data and scientific methodologies for multi-risk assessments to support  disaster risk reduction policies in a more harmonized and strategic way</a:t>
          </a:r>
          <a:endParaRPr lang="en-US" sz="1400" kern="1200" dirty="0"/>
        </a:p>
      </dsp:txBody>
      <dsp:txXfrm>
        <a:off x="2333130" y="1559"/>
        <a:ext cx="5485364" cy="807924"/>
      </dsp:txXfrm>
    </dsp:sp>
    <dsp:sp modelId="{3C959E54-1296-5D44-A2F8-8A17994BB21A}">
      <dsp:nvSpPr>
        <dsp:cNvPr id="0" name=""/>
        <dsp:cNvSpPr/>
      </dsp:nvSpPr>
      <dsp:spPr>
        <a:xfrm>
          <a:off x="287" y="1559"/>
          <a:ext cx="2332843" cy="807924"/>
        </a:xfrm>
        <a:prstGeom prst="rect">
          <a:avLst/>
        </a:prstGeom>
        <a:solidFill>
          <a:schemeClr val="tx2">
            <a:lumMod val="5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67" tIns="79805" rIns="72567" bIns="79805" numCol="1" spcCol="1270" anchor="ctr" anchorCtr="0">
          <a:noAutofit/>
        </a:bodyPr>
        <a:lstStyle/>
        <a:p>
          <a:pPr marL="0" lvl="0" indent="0" algn="ctr" defTabSz="711200">
            <a:lnSpc>
              <a:spcPct val="90000"/>
            </a:lnSpc>
            <a:spcBef>
              <a:spcPct val="0"/>
            </a:spcBef>
            <a:spcAft>
              <a:spcPct val="35000"/>
            </a:spcAft>
            <a:buNone/>
          </a:pPr>
          <a:r>
            <a:rPr lang="en-CA" sz="1600" b="0" kern="1200"/>
            <a:t>Advancing </a:t>
          </a:r>
        </a:p>
        <a:p>
          <a:pPr marL="0" lvl="0" indent="0" algn="ctr" defTabSz="711200">
            <a:lnSpc>
              <a:spcPct val="90000"/>
            </a:lnSpc>
            <a:spcBef>
              <a:spcPct val="0"/>
            </a:spcBef>
            <a:spcAft>
              <a:spcPct val="35000"/>
            </a:spcAft>
            <a:buNone/>
          </a:pPr>
          <a:r>
            <a:rPr lang="en-CA" sz="1600" b="0" kern="1200" dirty="0"/>
            <a:t>Understanding Risk</a:t>
          </a:r>
          <a:endParaRPr lang="en-US" sz="1600" b="0" kern="1200" dirty="0"/>
        </a:p>
      </dsp:txBody>
      <dsp:txXfrm>
        <a:off x="287" y="1559"/>
        <a:ext cx="2332843" cy="807924"/>
      </dsp:txXfrm>
    </dsp:sp>
    <dsp:sp modelId="{2714AAE6-125F-8B41-A502-1523A929CFD7}">
      <dsp:nvSpPr>
        <dsp:cNvPr id="0" name=""/>
        <dsp:cNvSpPr/>
      </dsp:nvSpPr>
      <dsp:spPr>
        <a:xfrm>
          <a:off x="2329167" y="857959"/>
          <a:ext cx="5485364" cy="80792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31" tIns="205213" rIns="106431" bIns="205213" numCol="1" spcCol="1270" anchor="ctr" anchorCtr="0">
          <a:noAutofit/>
        </a:bodyPr>
        <a:lstStyle/>
        <a:p>
          <a:pPr marL="0" lvl="0" indent="0" algn="l" defTabSz="622300">
            <a:lnSpc>
              <a:spcPct val="90000"/>
            </a:lnSpc>
            <a:spcBef>
              <a:spcPct val="0"/>
            </a:spcBef>
            <a:spcAft>
              <a:spcPct val="35000"/>
            </a:spcAft>
            <a:buNone/>
          </a:pPr>
          <a:r>
            <a:rPr lang="en-CA" sz="1400" kern="1200"/>
            <a:t>Researching and developing analytical tools and methodologies for using risk information in the design and implementation of legislations, policies, investments, and projects </a:t>
          </a:r>
          <a:endParaRPr lang="en-US" sz="1400" kern="1200"/>
        </a:p>
      </dsp:txBody>
      <dsp:txXfrm>
        <a:off x="2329167" y="857959"/>
        <a:ext cx="5485364" cy="807924"/>
      </dsp:txXfrm>
    </dsp:sp>
    <dsp:sp modelId="{1FFCE2A3-4AC6-E14F-B715-9CA85E2BCB7F}">
      <dsp:nvSpPr>
        <dsp:cNvPr id="0" name=""/>
        <dsp:cNvSpPr/>
      </dsp:nvSpPr>
      <dsp:spPr>
        <a:xfrm>
          <a:off x="287" y="857959"/>
          <a:ext cx="2328880" cy="807924"/>
        </a:xfrm>
        <a:prstGeom prst="rect">
          <a:avLst/>
        </a:prstGeom>
        <a:solidFill>
          <a:schemeClr val="tx2">
            <a:lumMod val="5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67" tIns="79805" rIns="72567" bIns="79805" numCol="1" spcCol="1270" anchor="ctr" anchorCtr="0">
          <a:noAutofit/>
        </a:bodyPr>
        <a:lstStyle/>
        <a:p>
          <a:pPr marL="0" lvl="0" indent="0" algn="ctr" defTabSz="711200">
            <a:lnSpc>
              <a:spcPct val="90000"/>
            </a:lnSpc>
            <a:spcBef>
              <a:spcPct val="0"/>
            </a:spcBef>
            <a:spcAft>
              <a:spcPct val="35000"/>
            </a:spcAft>
            <a:buNone/>
          </a:pPr>
          <a:r>
            <a:rPr lang="en-CA" sz="1600" b="0" kern="1200" dirty="0"/>
            <a:t>Enabling use </a:t>
          </a:r>
        </a:p>
        <a:p>
          <a:pPr marL="0" lvl="0" indent="0" algn="ctr" defTabSz="711200">
            <a:lnSpc>
              <a:spcPct val="90000"/>
            </a:lnSpc>
            <a:spcBef>
              <a:spcPct val="0"/>
            </a:spcBef>
            <a:spcAft>
              <a:spcPct val="35000"/>
            </a:spcAft>
            <a:buNone/>
          </a:pPr>
          <a:r>
            <a:rPr lang="en-CA" sz="1600" b="0" kern="1200" dirty="0"/>
            <a:t>of Risk Information in DRR</a:t>
          </a:r>
          <a:endParaRPr lang="en-US" sz="1600" b="0" kern="1200" dirty="0"/>
        </a:p>
      </dsp:txBody>
      <dsp:txXfrm>
        <a:off x="287" y="857959"/>
        <a:ext cx="2328880" cy="807924"/>
      </dsp:txXfrm>
    </dsp:sp>
    <dsp:sp modelId="{304228C2-8D67-FF4D-813C-FC7096947F9B}">
      <dsp:nvSpPr>
        <dsp:cNvPr id="0" name=""/>
        <dsp:cNvSpPr/>
      </dsp:nvSpPr>
      <dsp:spPr>
        <a:xfrm>
          <a:off x="2351456" y="1714358"/>
          <a:ext cx="5467039" cy="80792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076" tIns="205213" rIns="106076" bIns="205213" numCol="1" spcCol="1270" anchor="ctr" anchorCtr="0">
          <a:noAutofit/>
        </a:bodyPr>
        <a:lstStyle/>
        <a:p>
          <a:pPr marL="0" lvl="0" indent="0" algn="l" defTabSz="622300">
            <a:lnSpc>
              <a:spcPct val="90000"/>
            </a:lnSpc>
            <a:spcBef>
              <a:spcPct val="0"/>
            </a:spcBef>
            <a:spcAft>
              <a:spcPct val="35000"/>
            </a:spcAft>
            <a:buNone/>
          </a:pPr>
          <a:r>
            <a:rPr lang="en-CA" sz="1400" kern="1200"/>
            <a:t>Establishing and promoting wide use of a data platform that enhances access to multi-hazard and multi-risk data, with the appropriate data standards, data sharing protocols and maintenance mechanisms</a:t>
          </a:r>
          <a:endParaRPr lang="en-US" sz="1400" kern="1200"/>
        </a:p>
      </dsp:txBody>
      <dsp:txXfrm>
        <a:off x="2351456" y="1714358"/>
        <a:ext cx="5467039" cy="807924"/>
      </dsp:txXfrm>
    </dsp:sp>
    <dsp:sp modelId="{23C33E00-3995-184A-BD67-F90189D2D20B}">
      <dsp:nvSpPr>
        <dsp:cNvPr id="0" name=""/>
        <dsp:cNvSpPr/>
      </dsp:nvSpPr>
      <dsp:spPr>
        <a:xfrm>
          <a:off x="287" y="1714358"/>
          <a:ext cx="2351168" cy="807924"/>
        </a:xfrm>
        <a:prstGeom prst="rect">
          <a:avLst/>
        </a:prstGeom>
        <a:solidFill>
          <a:schemeClr val="tx2">
            <a:lumMod val="5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24" tIns="79805" rIns="72324" bIns="79805" numCol="1" spcCol="1270" anchor="ctr" anchorCtr="0">
          <a:noAutofit/>
        </a:bodyPr>
        <a:lstStyle/>
        <a:p>
          <a:pPr marL="0" lvl="0" indent="0" algn="ctr" defTabSz="711200">
            <a:lnSpc>
              <a:spcPct val="90000"/>
            </a:lnSpc>
            <a:spcBef>
              <a:spcPct val="0"/>
            </a:spcBef>
            <a:spcAft>
              <a:spcPct val="35000"/>
            </a:spcAft>
            <a:buNone/>
          </a:pPr>
          <a:r>
            <a:rPr lang="en-CA" sz="1600" b="0" kern="1200" dirty="0"/>
            <a:t>Enhancing Access to Data, Information, and Knowledge</a:t>
          </a:r>
          <a:endParaRPr lang="en-US" sz="1600" b="0" kern="1200" dirty="0"/>
        </a:p>
      </dsp:txBody>
      <dsp:txXfrm>
        <a:off x="287" y="1714358"/>
        <a:ext cx="2351168" cy="807924"/>
      </dsp:txXfrm>
    </dsp:sp>
    <dsp:sp modelId="{571BA4BD-A46A-754A-ABC1-CF5B666C6B64}">
      <dsp:nvSpPr>
        <dsp:cNvPr id="0" name=""/>
        <dsp:cNvSpPr/>
      </dsp:nvSpPr>
      <dsp:spPr>
        <a:xfrm>
          <a:off x="2355013" y="2570758"/>
          <a:ext cx="5460931" cy="80792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957" tIns="205213" rIns="105957" bIns="205213" numCol="1" spcCol="1270" anchor="ctr" anchorCtr="0">
          <a:noAutofit/>
        </a:bodyPr>
        <a:lstStyle/>
        <a:p>
          <a:pPr marL="0" lvl="0" indent="0" algn="l" defTabSz="622300">
            <a:lnSpc>
              <a:spcPct val="90000"/>
            </a:lnSpc>
            <a:spcBef>
              <a:spcPct val="0"/>
            </a:spcBef>
            <a:spcAft>
              <a:spcPct val="35000"/>
            </a:spcAft>
            <a:buNone/>
          </a:pPr>
          <a:r>
            <a:rPr lang="en-CA" sz="1400" kern="1200"/>
            <a:t>Enhancing quantity and effectiveness of collaboration in data collection, research and modeling, and in design and implementation of risk-informed resilience policies, investments, and projects </a:t>
          </a:r>
          <a:endParaRPr lang="en-US" sz="1400" kern="1200"/>
        </a:p>
      </dsp:txBody>
      <dsp:txXfrm>
        <a:off x="2355013" y="2570758"/>
        <a:ext cx="5460931" cy="807924"/>
      </dsp:txXfrm>
    </dsp:sp>
    <dsp:sp modelId="{52864D28-E4B9-4546-BCF4-D90B02EAAA87}">
      <dsp:nvSpPr>
        <dsp:cNvPr id="0" name=""/>
        <dsp:cNvSpPr/>
      </dsp:nvSpPr>
      <dsp:spPr>
        <a:xfrm>
          <a:off x="287" y="2570758"/>
          <a:ext cx="2354726" cy="807924"/>
        </a:xfrm>
        <a:prstGeom prst="rect">
          <a:avLst/>
        </a:prstGeom>
        <a:solidFill>
          <a:schemeClr val="tx2">
            <a:lumMod val="5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244" tIns="79805" rIns="72244" bIns="79805" numCol="1" spcCol="1270" anchor="ctr" anchorCtr="0">
          <a:noAutofit/>
        </a:bodyPr>
        <a:lstStyle/>
        <a:p>
          <a:pPr marL="0" lvl="0" indent="0" algn="ctr" defTabSz="711200">
            <a:lnSpc>
              <a:spcPct val="90000"/>
            </a:lnSpc>
            <a:spcBef>
              <a:spcPct val="0"/>
            </a:spcBef>
            <a:spcAft>
              <a:spcPct val="35000"/>
            </a:spcAft>
            <a:buNone/>
          </a:pPr>
          <a:r>
            <a:rPr lang="en-CA" sz="1600" b="0" kern="1200" dirty="0"/>
            <a:t>Increasing Connection and Collaboration between Science and Policy</a:t>
          </a:r>
          <a:endParaRPr lang="en-US" sz="1600" b="0" kern="1200" dirty="0"/>
        </a:p>
      </dsp:txBody>
      <dsp:txXfrm>
        <a:off x="287" y="2570758"/>
        <a:ext cx="2354726" cy="80792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97E35-F2B4-E447-852B-D2D64F7E1BEB}" type="datetimeFigureOut">
              <a:rPr lang="en-US" smtClean="0"/>
              <a:t>5/19/20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A1C058-4FC5-3C4C-8096-C401B2FFD0FD}" type="slidenum">
              <a:rPr lang="en-US" smtClean="0"/>
              <a:t>‹#›</a:t>
            </a:fld>
            <a:endParaRPr lang="en-US"/>
          </a:p>
        </p:txBody>
      </p:sp>
    </p:spTree>
    <p:extLst>
      <p:ext uri="{BB962C8B-B14F-4D97-AF65-F5344CB8AC3E}">
        <p14:creationId xmlns:p14="http://schemas.microsoft.com/office/powerpoint/2010/main" val="1192705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1C058-4FC5-3C4C-8096-C401B2FFD0FD}" type="slidenum">
              <a:rPr lang="en-US" smtClean="0"/>
              <a:t>1</a:t>
            </a:fld>
            <a:endParaRPr lang="en-US"/>
          </a:p>
        </p:txBody>
      </p:sp>
    </p:spTree>
    <p:extLst>
      <p:ext uri="{BB962C8B-B14F-4D97-AF65-F5344CB8AC3E}">
        <p14:creationId xmlns:p14="http://schemas.microsoft.com/office/powerpoint/2010/main" val="109932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The Goal:</a:t>
            </a:r>
          </a:p>
          <a:p>
            <a:r>
              <a:rPr lang="en-US" dirty="0"/>
              <a:t>	</a:t>
            </a:r>
            <a:r>
              <a:rPr lang="en-US" dirty="0">
                <a:solidFill>
                  <a:schemeClr val="accent1">
                    <a:lumMod val="50000"/>
                  </a:schemeClr>
                </a:solidFill>
              </a:rPr>
              <a:t>Prevent new and reduce existing disaster </a:t>
            </a:r>
            <a:r>
              <a:rPr lang="en-US" dirty="0">
                <a:solidFill>
                  <a:schemeClr val="bg1">
                    <a:lumMod val="65000"/>
                  </a:schemeClr>
                </a:solidFill>
              </a:rPr>
              <a:t>risk through the implementation of integrated and inclusive economic, structural, legal, social, health, cultural, educational, environmental, technological, political and institutional measures that prevent and reduce hazard exposure and vulnerability to disaster, increase preparedness for response and recovery, and thus strengthen resilience.</a:t>
            </a:r>
          </a:p>
          <a:p>
            <a:endParaRPr lang="en-US" dirty="0">
              <a:solidFill>
                <a:schemeClr val="bg1">
                  <a:lumMod val="65000"/>
                </a:schemeClr>
              </a:solidFill>
            </a:endParaRPr>
          </a:p>
          <a:p>
            <a:r>
              <a:rPr lang="en-US" dirty="0">
                <a:solidFill>
                  <a:schemeClr val="bg1">
                    <a:lumMod val="65000"/>
                  </a:schemeClr>
                </a:solidFill>
              </a:rPr>
              <a:t>You need to know your</a:t>
            </a:r>
            <a:r>
              <a:rPr lang="en-US" baseline="0" dirty="0">
                <a:solidFill>
                  <a:schemeClr val="bg1">
                    <a:lumMod val="65000"/>
                  </a:schemeClr>
                </a:solidFill>
              </a:rPr>
              <a:t> risk to make sure your work is </a:t>
            </a:r>
            <a:r>
              <a:rPr lang="en-US" baseline="0" dirty="0" err="1">
                <a:solidFill>
                  <a:schemeClr val="bg1">
                    <a:lumMod val="65000"/>
                  </a:schemeClr>
                </a:solidFill>
              </a:rPr>
              <a:t>goind</a:t>
            </a:r>
            <a:r>
              <a:rPr lang="en-US" baseline="0" dirty="0">
                <a:solidFill>
                  <a:schemeClr val="bg1">
                    <a:lumMod val="65000"/>
                  </a:schemeClr>
                </a:solidFill>
              </a:rPr>
              <a:t> to achieve the DRR objective</a:t>
            </a:r>
            <a:endParaRPr lang="en-US"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87C28C9-3B51-4F49-9AC4-2291810CCF6D}" type="slidenum">
              <a:rPr lang="en-US" smtClean="0"/>
              <a:pPr/>
              <a:t>2</a:t>
            </a:fld>
            <a:endParaRPr lang="en-US"/>
          </a:p>
        </p:txBody>
      </p:sp>
    </p:spTree>
    <p:extLst>
      <p:ext uri="{BB962C8B-B14F-4D97-AF65-F5344CB8AC3E}">
        <p14:creationId xmlns:p14="http://schemas.microsoft.com/office/powerpoint/2010/main" val="425549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Paradigm</a:t>
            </a:r>
            <a:r>
              <a:rPr lang="en-US" baseline="0" dirty="0"/>
              <a:t> shift: Risk assessment is a process that allows shifting understanding of risk and change in behavior rather than pure numbers</a:t>
            </a:r>
          </a:p>
          <a:p>
            <a:r>
              <a:rPr lang="en-US" baseline="0" dirty="0"/>
              <a:t>Science-policy interface</a:t>
            </a:r>
            <a:endParaRPr lang="en-US" dirty="0"/>
          </a:p>
        </p:txBody>
      </p:sp>
    </p:spTree>
    <p:extLst>
      <p:ext uri="{BB962C8B-B14F-4D97-AF65-F5344CB8AC3E}">
        <p14:creationId xmlns:p14="http://schemas.microsoft.com/office/powerpoint/2010/main" val="1618706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9A4E7B0-80E7-EA44-9512-0B0A370458DF}" type="datetimeFigureOut">
              <a:rPr lang="en-US" smtClean="0"/>
              <a:t>5/19/20</a:t>
            </a:fld>
            <a:endParaRPr lang="en-US"/>
          </a:p>
        </p:txBody>
      </p:sp>
      <p:sp>
        <p:nvSpPr>
          <p:cNvPr id="5" name="Footer Placeholder 4"/>
          <p:cNvSpPr>
            <a:spLocks noGrp="1"/>
          </p:cNvSpPr>
          <p:nvPr>
            <p:ph type="ftr" sz="quarter" idx="11"/>
          </p:nvPr>
        </p:nvSpPr>
        <p:spPr>
          <a:xfrm>
            <a:off x="3280815" y="59436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21A9098-146A-3C46-8F22-8D79483B19D6}" type="slidenum">
              <a:rPr lang="en-US" smtClean="0"/>
              <a:t>‹#›</a:t>
            </a:fld>
            <a:endParaRPr lang="en-US"/>
          </a:p>
        </p:txBody>
      </p:sp>
      <p:pic>
        <p:nvPicPr>
          <p:cNvPr id="10" name="Picture 9"/>
          <p:cNvPicPr>
            <a:picLocks noChangeAspect="1"/>
          </p:cNvPicPr>
          <p:nvPr userDrawn="1"/>
        </p:nvPicPr>
        <p:blipFill>
          <a:blip r:embed="rId2"/>
          <a:stretch>
            <a:fillRect/>
          </a:stretch>
        </p:blipFill>
        <p:spPr>
          <a:xfrm>
            <a:off x="385212" y="0"/>
            <a:ext cx="2205588" cy="1735449"/>
          </a:xfrm>
          <a:prstGeom prst="rect">
            <a:avLst/>
          </a:prstGeom>
        </p:spPr>
      </p:pic>
      <p:pic>
        <p:nvPicPr>
          <p:cNvPr id="9" name="Picture 8">
            <a:extLst>
              <a:ext uri="{FF2B5EF4-FFF2-40B4-BE49-F238E27FC236}">
                <a16:creationId xmlns:a16="http://schemas.microsoft.com/office/drawing/2014/main" id="{E7027557-6DDB-2C43-A6FA-A8788B74E9DA}"/>
              </a:ext>
            </a:extLst>
          </p:cNvPr>
          <p:cNvPicPr>
            <a:picLocks noChangeAspect="1"/>
          </p:cNvPicPr>
          <p:nvPr userDrawn="1"/>
        </p:nvPicPr>
        <p:blipFill>
          <a:blip r:embed="rId3"/>
          <a:stretch>
            <a:fillRect/>
          </a:stretch>
        </p:blipFill>
        <p:spPr>
          <a:xfrm>
            <a:off x="5938377" y="437856"/>
            <a:ext cx="2820411" cy="1204073"/>
          </a:xfrm>
          <a:prstGeom prst="rect">
            <a:avLst/>
          </a:prstGeom>
        </p:spPr>
      </p:pic>
    </p:spTree>
    <p:extLst>
      <p:ext uri="{BB962C8B-B14F-4D97-AF65-F5344CB8AC3E}">
        <p14:creationId xmlns:p14="http://schemas.microsoft.com/office/powerpoint/2010/main" val="306443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4E7B0-80E7-EA44-9512-0B0A370458DF}" type="datetimeFigureOut">
              <a:rPr lang="en-US" smtClean="0"/>
              <a:t>5/19/20</a:t>
            </a:fld>
            <a:endParaRPr lang="en-US"/>
          </a:p>
        </p:txBody>
      </p:sp>
      <p:sp>
        <p:nvSpPr>
          <p:cNvPr id="5" name="Footer Placeholder 4"/>
          <p:cNvSpPr>
            <a:spLocks noGrp="1"/>
          </p:cNvSpPr>
          <p:nvPr>
            <p:ph type="ftr" sz="quarter" idx="11"/>
          </p:nvPr>
        </p:nvSpPr>
        <p:spPr>
          <a:xfrm>
            <a:off x="3280815" y="5943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21A9098-146A-3C46-8F22-8D79483B19D6}" type="slidenum">
              <a:rPr lang="en-US" smtClean="0"/>
              <a:t>‹#›</a:t>
            </a:fld>
            <a:endParaRPr lang="en-US"/>
          </a:p>
        </p:txBody>
      </p:sp>
    </p:spTree>
    <p:extLst>
      <p:ext uri="{BB962C8B-B14F-4D97-AF65-F5344CB8AC3E}">
        <p14:creationId xmlns:p14="http://schemas.microsoft.com/office/powerpoint/2010/main" val="331345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4E7B0-80E7-EA44-9512-0B0A370458DF}" type="datetimeFigureOut">
              <a:rPr lang="en-US" smtClean="0"/>
              <a:t>5/19/20</a:t>
            </a:fld>
            <a:endParaRPr lang="en-US"/>
          </a:p>
        </p:txBody>
      </p:sp>
      <p:sp>
        <p:nvSpPr>
          <p:cNvPr id="5" name="Footer Placeholder 4"/>
          <p:cNvSpPr>
            <a:spLocks noGrp="1"/>
          </p:cNvSpPr>
          <p:nvPr>
            <p:ph type="ftr" sz="quarter" idx="11"/>
          </p:nvPr>
        </p:nvSpPr>
        <p:spPr>
          <a:xfrm>
            <a:off x="3280815" y="5943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21A9098-146A-3C46-8F22-8D79483B19D6}" type="slidenum">
              <a:rPr lang="en-US" smtClean="0"/>
              <a:t>‹#›</a:t>
            </a:fld>
            <a:endParaRPr lang="en-US"/>
          </a:p>
        </p:txBody>
      </p:sp>
    </p:spTree>
    <p:extLst>
      <p:ext uri="{BB962C8B-B14F-4D97-AF65-F5344CB8AC3E}">
        <p14:creationId xmlns:p14="http://schemas.microsoft.com/office/powerpoint/2010/main" val="252260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171"/>
            <a:ext cx="8229600" cy="903249"/>
          </a:xfrm>
          <a:ln>
            <a:solidFill>
              <a:schemeClr val="bg1"/>
            </a:solidFill>
          </a:ln>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1341471"/>
            <a:ext cx="8229600" cy="4525963"/>
          </a:xfrm>
        </p:spPr>
        <p:txBody>
          <a:bodyPr/>
          <a:lstStyle>
            <a:lvl1pPr marL="342900" indent="-342900">
              <a:buClr>
                <a:schemeClr val="accent1">
                  <a:lumMod val="50000"/>
                </a:schemeClr>
              </a:buClr>
              <a:buFont typeface="Wingdings"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A4E7B0-80E7-EA44-9512-0B0A370458DF}" type="datetimeFigureOut">
              <a:rPr lang="en-US" smtClean="0"/>
              <a:t>5/19/20</a:t>
            </a:fld>
            <a:endParaRPr lang="en-US"/>
          </a:p>
        </p:txBody>
      </p:sp>
      <p:sp>
        <p:nvSpPr>
          <p:cNvPr id="6" name="Slide Number Placeholder 5"/>
          <p:cNvSpPr>
            <a:spLocks noGrp="1"/>
          </p:cNvSpPr>
          <p:nvPr>
            <p:ph type="sldNum" sz="quarter" idx="12"/>
          </p:nvPr>
        </p:nvSpPr>
        <p:spPr/>
        <p:txBody>
          <a:bodyPr/>
          <a:lstStyle/>
          <a:p>
            <a:fld id="{E21A9098-146A-3C46-8F22-8D79483B19D6}" type="slidenum">
              <a:rPr lang="en-US" smtClean="0"/>
              <a:t>‹#›</a:t>
            </a:fld>
            <a:endParaRPr lang="en-US"/>
          </a:p>
        </p:txBody>
      </p:sp>
      <p:cxnSp>
        <p:nvCxnSpPr>
          <p:cNvPr id="8" name="Straight Connector 7"/>
          <p:cNvCxnSpPr/>
          <p:nvPr userDrawn="1"/>
        </p:nvCxnSpPr>
        <p:spPr>
          <a:xfrm>
            <a:off x="457200" y="879054"/>
            <a:ext cx="82296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0" y="6230359"/>
            <a:ext cx="82296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20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4E7B0-80E7-EA44-9512-0B0A370458DF}" type="datetimeFigureOut">
              <a:rPr lang="en-US" smtClean="0"/>
              <a:t>5/19/20</a:t>
            </a:fld>
            <a:endParaRPr lang="en-US"/>
          </a:p>
        </p:txBody>
      </p:sp>
      <p:sp>
        <p:nvSpPr>
          <p:cNvPr id="5" name="Footer Placeholder 4"/>
          <p:cNvSpPr>
            <a:spLocks noGrp="1"/>
          </p:cNvSpPr>
          <p:nvPr>
            <p:ph type="ftr" sz="quarter" idx="11"/>
          </p:nvPr>
        </p:nvSpPr>
        <p:spPr>
          <a:xfrm>
            <a:off x="3280815" y="5943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21A9098-146A-3C46-8F22-8D79483B19D6}" type="slidenum">
              <a:rPr lang="en-US" smtClean="0"/>
              <a:t>‹#›</a:t>
            </a:fld>
            <a:endParaRPr lang="en-US"/>
          </a:p>
        </p:txBody>
      </p:sp>
    </p:spTree>
    <p:extLst>
      <p:ext uri="{BB962C8B-B14F-4D97-AF65-F5344CB8AC3E}">
        <p14:creationId xmlns:p14="http://schemas.microsoft.com/office/powerpoint/2010/main" val="202179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25"/>
            <a:ext cx="8229600" cy="1143000"/>
          </a:xfrm>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A4E7B0-80E7-EA44-9512-0B0A370458DF}" type="datetimeFigureOut">
              <a:rPr lang="en-US" smtClean="0"/>
              <a:t>5/19/20</a:t>
            </a:fld>
            <a:endParaRPr lang="en-US"/>
          </a:p>
        </p:txBody>
      </p:sp>
      <p:sp>
        <p:nvSpPr>
          <p:cNvPr id="6" name="Footer Placeholder 5"/>
          <p:cNvSpPr>
            <a:spLocks noGrp="1"/>
          </p:cNvSpPr>
          <p:nvPr>
            <p:ph type="ftr" sz="quarter" idx="11"/>
          </p:nvPr>
        </p:nvSpPr>
        <p:spPr>
          <a:xfrm>
            <a:off x="3280815" y="59436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21A9098-146A-3C46-8F22-8D79483B19D6}" type="slidenum">
              <a:rPr lang="en-US" smtClean="0"/>
              <a:t>‹#›</a:t>
            </a:fld>
            <a:endParaRPr lang="en-US"/>
          </a:p>
        </p:txBody>
      </p:sp>
    </p:spTree>
    <p:extLst>
      <p:ext uri="{BB962C8B-B14F-4D97-AF65-F5344CB8AC3E}">
        <p14:creationId xmlns:p14="http://schemas.microsoft.com/office/powerpoint/2010/main" val="141415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A4E7B0-80E7-EA44-9512-0B0A370458DF}" type="datetimeFigureOut">
              <a:rPr lang="en-US" smtClean="0"/>
              <a:t>5/19/20</a:t>
            </a:fld>
            <a:endParaRPr lang="en-US"/>
          </a:p>
        </p:txBody>
      </p:sp>
      <p:sp>
        <p:nvSpPr>
          <p:cNvPr id="8" name="Footer Placeholder 7"/>
          <p:cNvSpPr>
            <a:spLocks noGrp="1"/>
          </p:cNvSpPr>
          <p:nvPr>
            <p:ph type="ftr" sz="quarter" idx="11"/>
          </p:nvPr>
        </p:nvSpPr>
        <p:spPr>
          <a:xfrm>
            <a:off x="3280815" y="594360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21A9098-146A-3C46-8F22-8D79483B19D6}" type="slidenum">
              <a:rPr lang="en-US" smtClean="0"/>
              <a:t>‹#›</a:t>
            </a:fld>
            <a:endParaRPr lang="en-US"/>
          </a:p>
        </p:txBody>
      </p:sp>
    </p:spTree>
    <p:extLst>
      <p:ext uri="{BB962C8B-B14F-4D97-AF65-F5344CB8AC3E}">
        <p14:creationId xmlns:p14="http://schemas.microsoft.com/office/powerpoint/2010/main" val="415986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57"/>
            <a:ext cx="8229600" cy="1143000"/>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F9A4E7B0-80E7-EA44-9512-0B0A370458DF}" type="datetimeFigureOut">
              <a:rPr lang="en-US" smtClean="0"/>
              <a:t>5/19/20</a:t>
            </a:fld>
            <a:endParaRPr lang="en-US"/>
          </a:p>
        </p:txBody>
      </p:sp>
      <p:sp>
        <p:nvSpPr>
          <p:cNvPr id="4" name="Footer Placeholder 3"/>
          <p:cNvSpPr>
            <a:spLocks noGrp="1"/>
          </p:cNvSpPr>
          <p:nvPr>
            <p:ph type="ftr" sz="quarter" idx="11"/>
          </p:nvPr>
        </p:nvSpPr>
        <p:spPr>
          <a:xfrm>
            <a:off x="3280815" y="59436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21A9098-146A-3C46-8F22-8D79483B19D6}" type="slidenum">
              <a:rPr lang="en-US" smtClean="0"/>
              <a:t>‹#›</a:t>
            </a:fld>
            <a:endParaRPr lang="en-US"/>
          </a:p>
        </p:txBody>
      </p:sp>
    </p:spTree>
    <p:extLst>
      <p:ext uri="{BB962C8B-B14F-4D97-AF65-F5344CB8AC3E}">
        <p14:creationId xmlns:p14="http://schemas.microsoft.com/office/powerpoint/2010/main" val="299756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4E7B0-80E7-EA44-9512-0B0A370458DF}" type="datetimeFigureOut">
              <a:rPr lang="en-US" smtClean="0"/>
              <a:t>5/19/20</a:t>
            </a:fld>
            <a:endParaRPr lang="en-US"/>
          </a:p>
        </p:txBody>
      </p:sp>
      <p:sp>
        <p:nvSpPr>
          <p:cNvPr id="3" name="Footer Placeholder 2"/>
          <p:cNvSpPr>
            <a:spLocks noGrp="1"/>
          </p:cNvSpPr>
          <p:nvPr>
            <p:ph type="ftr" sz="quarter" idx="11"/>
          </p:nvPr>
        </p:nvSpPr>
        <p:spPr>
          <a:xfrm>
            <a:off x="3280815" y="594360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21A9098-146A-3C46-8F22-8D79483B19D6}" type="slidenum">
              <a:rPr lang="en-US" smtClean="0"/>
              <a:t>‹#›</a:t>
            </a:fld>
            <a:endParaRPr lang="en-US"/>
          </a:p>
        </p:txBody>
      </p:sp>
    </p:spTree>
    <p:extLst>
      <p:ext uri="{BB962C8B-B14F-4D97-AF65-F5344CB8AC3E}">
        <p14:creationId xmlns:p14="http://schemas.microsoft.com/office/powerpoint/2010/main" val="203713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A4E7B0-80E7-EA44-9512-0B0A370458DF}" type="datetimeFigureOut">
              <a:rPr lang="en-US" smtClean="0"/>
              <a:t>5/19/20</a:t>
            </a:fld>
            <a:endParaRPr lang="en-US"/>
          </a:p>
        </p:txBody>
      </p:sp>
      <p:sp>
        <p:nvSpPr>
          <p:cNvPr id="6" name="Footer Placeholder 5"/>
          <p:cNvSpPr>
            <a:spLocks noGrp="1"/>
          </p:cNvSpPr>
          <p:nvPr>
            <p:ph type="ftr" sz="quarter" idx="11"/>
          </p:nvPr>
        </p:nvSpPr>
        <p:spPr>
          <a:xfrm>
            <a:off x="3280815" y="59436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21A9098-146A-3C46-8F22-8D79483B19D6}" type="slidenum">
              <a:rPr lang="en-US" smtClean="0"/>
              <a:t>‹#›</a:t>
            </a:fld>
            <a:endParaRPr lang="en-US"/>
          </a:p>
        </p:txBody>
      </p:sp>
    </p:spTree>
    <p:extLst>
      <p:ext uri="{BB962C8B-B14F-4D97-AF65-F5344CB8AC3E}">
        <p14:creationId xmlns:p14="http://schemas.microsoft.com/office/powerpoint/2010/main" val="133407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A4E7B0-80E7-EA44-9512-0B0A370458DF}" type="datetimeFigureOut">
              <a:rPr lang="en-US" smtClean="0"/>
              <a:t>5/19/20</a:t>
            </a:fld>
            <a:endParaRPr lang="en-US"/>
          </a:p>
        </p:txBody>
      </p:sp>
      <p:sp>
        <p:nvSpPr>
          <p:cNvPr id="6" name="Footer Placeholder 5"/>
          <p:cNvSpPr>
            <a:spLocks noGrp="1"/>
          </p:cNvSpPr>
          <p:nvPr>
            <p:ph type="ftr" sz="quarter" idx="11"/>
          </p:nvPr>
        </p:nvSpPr>
        <p:spPr>
          <a:xfrm>
            <a:off x="3280815" y="59436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21A9098-146A-3C46-8F22-8D79483B19D6}" type="slidenum">
              <a:rPr lang="en-US" smtClean="0"/>
              <a:t>‹#›</a:t>
            </a:fld>
            <a:endParaRPr lang="en-US"/>
          </a:p>
        </p:txBody>
      </p:sp>
    </p:spTree>
    <p:extLst>
      <p:ext uri="{BB962C8B-B14F-4D97-AF65-F5344CB8AC3E}">
        <p14:creationId xmlns:p14="http://schemas.microsoft.com/office/powerpoint/2010/main" val="319034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4E7B0-80E7-EA44-9512-0B0A370458DF}" type="datetimeFigureOut">
              <a:rPr lang="en-US" smtClean="0"/>
              <a:t>5/19/20</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A9098-146A-3C46-8F22-8D79483B19D6}" type="slidenum">
              <a:rPr lang="en-US" smtClean="0"/>
              <a:t>‹#›</a:t>
            </a:fld>
            <a:endParaRPr lang="en-US"/>
          </a:p>
        </p:txBody>
      </p:sp>
    </p:spTree>
    <p:extLst>
      <p:ext uri="{BB962C8B-B14F-4D97-AF65-F5344CB8AC3E}">
        <p14:creationId xmlns:p14="http://schemas.microsoft.com/office/powerpoint/2010/main" val="3332031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F93BED-04CE-2F46-945B-012687750679}"/>
              </a:ext>
            </a:extLst>
          </p:cNvPr>
          <p:cNvSpPr txBox="1"/>
          <p:nvPr/>
        </p:nvSpPr>
        <p:spPr>
          <a:xfrm>
            <a:off x="217713" y="5998269"/>
            <a:ext cx="7671553" cy="587829"/>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E70E98B8-2EE3-9642-B2F3-53929EF70628}"/>
              </a:ext>
            </a:extLst>
          </p:cNvPr>
          <p:cNvSpPr>
            <a:spLocks noGrp="1"/>
          </p:cNvSpPr>
          <p:nvPr>
            <p:ph type="title"/>
          </p:nvPr>
        </p:nvSpPr>
        <p:spPr>
          <a:xfrm>
            <a:off x="0" y="2335853"/>
            <a:ext cx="9144000" cy="2227005"/>
          </a:xfrm>
        </p:spPr>
        <p:txBody>
          <a:bodyPr>
            <a:noAutofit/>
          </a:bodyPr>
          <a:lstStyle/>
          <a:p>
            <a:pPr algn="ctr"/>
            <a:br>
              <a:rPr lang="en-CA" sz="2800" b="1" dirty="0"/>
            </a:br>
            <a:br>
              <a:rPr lang="en-CA" sz="2800" b="1" dirty="0"/>
            </a:br>
            <a:r>
              <a:rPr lang="en-CA" b="1" dirty="0">
                <a:solidFill>
                  <a:schemeClr val="tx2">
                    <a:lumMod val="50000"/>
                  </a:schemeClr>
                </a:solidFill>
              </a:rPr>
              <a:t>BC Disaster Risk Reduction Hub</a:t>
            </a:r>
            <a:br>
              <a:rPr lang="en-CA" b="1" dirty="0">
                <a:solidFill>
                  <a:schemeClr val="tx2">
                    <a:lumMod val="50000"/>
                  </a:schemeClr>
                </a:solidFill>
              </a:rPr>
            </a:br>
            <a:r>
              <a:rPr lang="en-CA" b="1" dirty="0">
                <a:solidFill>
                  <a:schemeClr val="tx2">
                    <a:lumMod val="50000"/>
                  </a:schemeClr>
                </a:solidFill>
              </a:rPr>
              <a:t>(BC DRR Hub)</a:t>
            </a:r>
            <a:br>
              <a:rPr lang="en-CA" sz="2800" b="1" dirty="0"/>
            </a:br>
            <a:br>
              <a:rPr lang="en-CA" sz="2800" b="1" dirty="0"/>
            </a:br>
            <a:r>
              <a:rPr lang="en-CA" sz="2800" b="1" dirty="0"/>
              <a:t>Draft Proposal</a:t>
            </a:r>
            <a:br>
              <a:rPr lang="en-CA" sz="2800" b="1" dirty="0"/>
            </a:br>
            <a:r>
              <a:rPr lang="en-CA" sz="2000" b="1" i="1" dirty="0"/>
              <a:t>For Discussion with Key Partners</a:t>
            </a:r>
            <a:br>
              <a:rPr lang="en-CA" sz="2800" b="1" dirty="0"/>
            </a:br>
            <a:endParaRPr lang="en-US" sz="2800" dirty="0"/>
          </a:p>
        </p:txBody>
      </p:sp>
      <p:sp>
        <p:nvSpPr>
          <p:cNvPr id="8" name="TextBox 7">
            <a:extLst>
              <a:ext uri="{FF2B5EF4-FFF2-40B4-BE49-F238E27FC236}">
                <a16:creationId xmlns:a16="http://schemas.microsoft.com/office/drawing/2014/main" id="{3E096671-FF3A-AC45-92AB-4AA3C5A44D96}"/>
              </a:ext>
            </a:extLst>
          </p:cNvPr>
          <p:cNvSpPr txBox="1"/>
          <p:nvPr/>
        </p:nvSpPr>
        <p:spPr>
          <a:xfrm>
            <a:off x="3419061" y="5084723"/>
            <a:ext cx="2305878" cy="369332"/>
          </a:xfrm>
          <a:prstGeom prst="rect">
            <a:avLst/>
          </a:prstGeom>
          <a:noFill/>
        </p:spPr>
        <p:txBody>
          <a:bodyPr wrap="square" rtlCol="0">
            <a:spAutoFit/>
          </a:bodyPr>
          <a:lstStyle/>
          <a:p>
            <a:pPr algn="ctr"/>
            <a:r>
              <a:rPr lang="en-US" dirty="0"/>
              <a:t>May 19, 2020</a:t>
            </a:r>
          </a:p>
        </p:txBody>
      </p:sp>
      <p:sp>
        <p:nvSpPr>
          <p:cNvPr id="3" name="Rectangle 2">
            <a:extLst>
              <a:ext uri="{FF2B5EF4-FFF2-40B4-BE49-F238E27FC236}">
                <a16:creationId xmlns:a16="http://schemas.microsoft.com/office/drawing/2014/main" id="{61C7E403-930B-6041-B7D8-431F2935E2C5}"/>
              </a:ext>
            </a:extLst>
          </p:cNvPr>
          <p:cNvSpPr/>
          <p:nvPr/>
        </p:nvSpPr>
        <p:spPr>
          <a:xfrm>
            <a:off x="273264" y="5619307"/>
            <a:ext cx="6944968" cy="1200329"/>
          </a:xfrm>
          <a:prstGeom prst="rect">
            <a:avLst/>
          </a:prstGeom>
        </p:spPr>
        <p:txBody>
          <a:bodyPr wrap="square">
            <a:spAutoFit/>
          </a:bodyPr>
          <a:lstStyle/>
          <a:p>
            <a:endParaRPr lang="en-US" b="1" dirty="0">
              <a:solidFill>
                <a:schemeClr val="tx1">
                  <a:lumMod val="65000"/>
                  <a:lumOff val="35000"/>
                </a:schemeClr>
              </a:solidFill>
            </a:endParaRPr>
          </a:p>
          <a:p>
            <a:r>
              <a:rPr lang="en-US" b="1" dirty="0">
                <a:solidFill>
                  <a:schemeClr val="tx1">
                    <a:lumMod val="65000"/>
                    <a:lumOff val="35000"/>
                  </a:schemeClr>
                </a:solidFill>
              </a:rPr>
              <a:t>Presenter: </a:t>
            </a:r>
            <a:r>
              <a:rPr lang="en-US" dirty="0">
                <a:solidFill>
                  <a:schemeClr val="tx1">
                    <a:lumMod val="65000"/>
                    <a:lumOff val="35000"/>
                  </a:schemeClr>
                </a:solidFill>
              </a:rPr>
              <a:t>Sahar </a:t>
            </a:r>
            <a:r>
              <a:rPr lang="en-US" dirty="0" err="1">
                <a:solidFill>
                  <a:schemeClr val="tx1">
                    <a:lumMod val="65000"/>
                    <a:lumOff val="35000"/>
                  </a:schemeClr>
                </a:solidFill>
              </a:rPr>
              <a:t>Safaie</a:t>
            </a:r>
            <a:r>
              <a:rPr lang="en-US" dirty="0">
                <a:solidFill>
                  <a:schemeClr val="tx1">
                    <a:lumMod val="65000"/>
                    <a:lumOff val="35000"/>
                  </a:schemeClr>
                </a:solidFill>
              </a:rPr>
              <a:t>, Principal Consultant</a:t>
            </a:r>
          </a:p>
          <a:p>
            <a:r>
              <a:rPr lang="en-US" dirty="0">
                <a:solidFill>
                  <a:schemeClr val="tx1">
                    <a:lumMod val="65000"/>
                    <a:lumOff val="35000"/>
                  </a:schemeClr>
                </a:solidFill>
              </a:rPr>
              <a:t>Sage On Earth Consulting Ltd.</a:t>
            </a:r>
          </a:p>
          <a:p>
            <a:r>
              <a:rPr lang="en-US" dirty="0">
                <a:solidFill>
                  <a:schemeClr val="tx1">
                    <a:lumMod val="65000"/>
                    <a:lumOff val="35000"/>
                  </a:schemeClr>
                </a:solidFill>
              </a:rPr>
              <a:t>Email: </a:t>
            </a:r>
            <a:r>
              <a:rPr lang="en-US" dirty="0" err="1">
                <a:solidFill>
                  <a:schemeClr val="tx1">
                    <a:lumMod val="65000"/>
                    <a:lumOff val="35000"/>
                  </a:schemeClr>
                </a:solidFill>
              </a:rPr>
              <a:t>Sahar.safaie@sageonearth.ca</a:t>
            </a: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id="{5AB555D0-338E-1F42-A90F-22A897212876}"/>
              </a:ext>
            </a:extLst>
          </p:cNvPr>
          <p:cNvPicPr>
            <a:picLocks noChangeAspect="1"/>
          </p:cNvPicPr>
          <p:nvPr/>
        </p:nvPicPr>
        <p:blipFill>
          <a:blip r:embed="rId3"/>
          <a:stretch>
            <a:fillRect/>
          </a:stretch>
        </p:blipFill>
        <p:spPr>
          <a:xfrm>
            <a:off x="6258218" y="900442"/>
            <a:ext cx="2810427" cy="1199812"/>
          </a:xfrm>
          <a:prstGeom prst="rect">
            <a:avLst/>
          </a:prstGeom>
        </p:spPr>
      </p:pic>
      <p:pic>
        <p:nvPicPr>
          <p:cNvPr id="9" name="Picture 8">
            <a:extLst>
              <a:ext uri="{FF2B5EF4-FFF2-40B4-BE49-F238E27FC236}">
                <a16:creationId xmlns:a16="http://schemas.microsoft.com/office/drawing/2014/main" id="{3966371B-5AE9-DB49-AA26-8C449F63B962}"/>
              </a:ext>
            </a:extLst>
          </p:cNvPr>
          <p:cNvPicPr>
            <a:picLocks noChangeAspect="1"/>
          </p:cNvPicPr>
          <p:nvPr/>
        </p:nvPicPr>
        <p:blipFill>
          <a:blip r:embed="rId4"/>
          <a:stretch>
            <a:fillRect/>
          </a:stretch>
        </p:blipFill>
        <p:spPr>
          <a:xfrm>
            <a:off x="7273783" y="5594989"/>
            <a:ext cx="1531571" cy="1205104"/>
          </a:xfrm>
          <a:prstGeom prst="rect">
            <a:avLst/>
          </a:prstGeom>
        </p:spPr>
      </p:pic>
      <p:pic>
        <p:nvPicPr>
          <p:cNvPr id="11" name="Picture 10">
            <a:extLst>
              <a:ext uri="{FF2B5EF4-FFF2-40B4-BE49-F238E27FC236}">
                <a16:creationId xmlns:a16="http://schemas.microsoft.com/office/drawing/2014/main" id="{CC0EECFA-5A78-2346-A1FE-CC4753CD59A0}"/>
              </a:ext>
            </a:extLst>
          </p:cNvPr>
          <p:cNvPicPr>
            <a:picLocks noChangeAspect="1"/>
          </p:cNvPicPr>
          <p:nvPr/>
        </p:nvPicPr>
        <p:blipFill>
          <a:blip r:embed="rId5"/>
          <a:stretch>
            <a:fillRect/>
          </a:stretch>
        </p:blipFill>
        <p:spPr>
          <a:xfrm>
            <a:off x="472025" y="1046295"/>
            <a:ext cx="2413759" cy="1056020"/>
          </a:xfrm>
          <a:prstGeom prst="rect">
            <a:avLst/>
          </a:prstGeom>
        </p:spPr>
      </p:pic>
    </p:spTree>
    <p:extLst>
      <p:ext uri="{BB962C8B-B14F-4D97-AF65-F5344CB8AC3E}">
        <p14:creationId xmlns:p14="http://schemas.microsoft.com/office/powerpoint/2010/main" val="144115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66CF-5F63-0640-BF41-04D6E2F170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528C1C-0379-0849-A306-48FA9989E004}"/>
              </a:ext>
            </a:extLst>
          </p:cNvPr>
          <p:cNvSpPr>
            <a:spLocks noGrp="1"/>
          </p:cNvSpPr>
          <p:nvPr>
            <p:ph idx="1"/>
          </p:nvPr>
        </p:nvSpPr>
        <p:spPr/>
        <p:txBody>
          <a:bodyPr>
            <a:normAutofit/>
          </a:bodyPr>
          <a:lstStyle/>
          <a:p>
            <a:pPr marL="0" indent="0">
              <a:buNone/>
            </a:pPr>
            <a:r>
              <a:rPr lang="en-CA" b="1" dirty="0"/>
              <a:t>Who does it serve? </a:t>
            </a:r>
          </a:p>
          <a:p>
            <a:pPr marL="0" indent="0">
              <a:buNone/>
            </a:pPr>
            <a:endParaRPr lang="en-CA" b="1" dirty="0"/>
          </a:p>
          <a:p>
            <a:pPr marL="0" indent="0">
              <a:buNone/>
            </a:pPr>
            <a:r>
              <a:rPr lang="en-CA" sz="2400" dirty="0">
                <a:solidFill>
                  <a:schemeClr val="accent1">
                    <a:lumMod val="75000"/>
                  </a:schemeClr>
                </a:solidFill>
              </a:rPr>
              <a:t>BC DRR Hub serves practitioners, decision makers, and researchers active in understanding risk and DRR in public and private by direct interactions as members and users of the Hub. It serves the whole of society as the ultimate beneficiaries of DRR in BC. </a:t>
            </a:r>
          </a:p>
          <a:p>
            <a:pPr marL="0" indent="0">
              <a:buNone/>
            </a:pPr>
            <a:endParaRPr lang="en-US" dirty="0"/>
          </a:p>
        </p:txBody>
      </p:sp>
    </p:spTree>
    <p:extLst>
      <p:ext uri="{BB962C8B-B14F-4D97-AF65-F5344CB8AC3E}">
        <p14:creationId xmlns:p14="http://schemas.microsoft.com/office/powerpoint/2010/main" val="240732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66CF-5F63-0640-BF41-04D6E2F170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528C1C-0379-0849-A306-48FA9989E004}"/>
              </a:ext>
            </a:extLst>
          </p:cNvPr>
          <p:cNvSpPr>
            <a:spLocks noGrp="1"/>
          </p:cNvSpPr>
          <p:nvPr>
            <p:ph idx="1"/>
          </p:nvPr>
        </p:nvSpPr>
        <p:spPr/>
        <p:txBody>
          <a:bodyPr>
            <a:normAutofit lnSpcReduction="10000"/>
          </a:bodyPr>
          <a:lstStyle/>
          <a:p>
            <a:pPr marL="0" indent="0">
              <a:buNone/>
            </a:pPr>
            <a:r>
              <a:rPr lang="en-CA" b="1" dirty="0"/>
              <a:t>What is BC DRR Hub value proposition?</a:t>
            </a:r>
          </a:p>
          <a:p>
            <a:pPr marL="0" indent="0">
              <a:buNone/>
            </a:pPr>
            <a:endParaRPr lang="en-CA" b="1" dirty="0"/>
          </a:p>
          <a:p>
            <a:pPr marL="0" indent="0">
              <a:buNone/>
            </a:pPr>
            <a:r>
              <a:rPr lang="en-CA" sz="1900" dirty="0">
                <a:solidFill>
                  <a:schemeClr val="accent1">
                    <a:lumMod val="75000"/>
                  </a:schemeClr>
                </a:solidFill>
              </a:rPr>
              <a:t>Enhancing understanding risk and DRR across the province and improving efficiency in use of financial resources and expertise by:</a:t>
            </a:r>
          </a:p>
          <a:p>
            <a:pPr lvl="0">
              <a:spcBef>
                <a:spcPts val="1176"/>
              </a:spcBef>
              <a:spcAft>
                <a:spcPts val="600"/>
              </a:spcAft>
            </a:pPr>
            <a:r>
              <a:rPr lang="en-CA" sz="1900" b="1" dirty="0">
                <a:solidFill>
                  <a:schemeClr val="accent1">
                    <a:lumMod val="75000"/>
                  </a:schemeClr>
                </a:solidFill>
              </a:rPr>
              <a:t>Avoiding duplication </a:t>
            </a:r>
            <a:r>
              <a:rPr lang="en-CA" sz="1900" dirty="0">
                <a:solidFill>
                  <a:schemeClr val="accent1">
                    <a:lumMod val="75000"/>
                  </a:schemeClr>
                </a:solidFill>
              </a:rPr>
              <a:t>of efforts in conducting risk assessments across projects, hazards, and sectors</a:t>
            </a:r>
          </a:p>
          <a:p>
            <a:pPr lvl="0">
              <a:spcBef>
                <a:spcPts val="1176"/>
              </a:spcBef>
              <a:spcAft>
                <a:spcPts val="600"/>
              </a:spcAft>
            </a:pPr>
            <a:r>
              <a:rPr lang="en-CA" sz="1900" dirty="0">
                <a:solidFill>
                  <a:schemeClr val="accent1">
                    <a:lumMod val="75000"/>
                  </a:schemeClr>
                </a:solidFill>
              </a:rPr>
              <a:t>Gaining more from hazard and risk assessments by </a:t>
            </a:r>
            <a:r>
              <a:rPr lang="en-CA" sz="1900" b="1" dirty="0">
                <a:solidFill>
                  <a:schemeClr val="accent1">
                    <a:lumMod val="75000"/>
                  </a:schemeClr>
                </a:solidFill>
              </a:rPr>
              <a:t>transforming reliable data into actionable information</a:t>
            </a:r>
            <a:r>
              <a:rPr lang="en-CA" sz="1900" dirty="0">
                <a:solidFill>
                  <a:schemeClr val="accent1">
                    <a:lumMod val="75000"/>
                  </a:schemeClr>
                </a:solidFill>
              </a:rPr>
              <a:t> for use by a wide range of users beyond the scientific community</a:t>
            </a:r>
          </a:p>
          <a:p>
            <a:pPr lvl="0"/>
            <a:r>
              <a:rPr lang="en-CA" sz="1900" dirty="0">
                <a:solidFill>
                  <a:schemeClr val="accent1">
                    <a:lumMod val="75000"/>
                  </a:schemeClr>
                </a:solidFill>
              </a:rPr>
              <a:t>Ensuring research, modeling, and developed tools are </a:t>
            </a:r>
            <a:r>
              <a:rPr lang="en-CA" sz="1900" b="1" dirty="0">
                <a:solidFill>
                  <a:schemeClr val="accent1">
                    <a:lumMod val="75000"/>
                  </a:schemeClr>
                </a:solidFill>
              </a:rPr>
              <a:t>relevant to serve priority topics</a:t>
            </a:r>
            <a:r>
              <a:rPr lang="en-CA" sz="1900" dirty="0">
                <a:solidFill>
                  <a:schemeClr val="accent1">
                    <a:lumMod val="75000"/>
                  </a:schemeClr>
                </a:solidFill>
              </a:rPr>
              <a:t> for disaster risk reduction by enabling a space to </a:t>
            </a:r>
            <a:r>
              <a:rPr lang="en-CA" sz="1900" b="1" dirty="0">
                <a:solidFill>
                  <a:schemeClr val="accent1">
                    <a:lumMod val="75000"/>
                  </a:schemeClr>
                </a:solidFill>
              </a:rPr>
              <a:t>co-design and co-development</a:t>
            </a:r>
            <a:r>
              <a:rPr lang="en-CA" sz="1900" dirty="0">
                <a:solidFill>
                  <a:schemeClr val="accent1">
                    <a:lumMod val="75000"/>
                  </a:schemeClr>
                </a:solidFill>
              </a:rPr>
              <a:t> by scientific researchers and practitioners. </a:t>
            </a:r>
          </a:p>
          <a:p>
            <a:pPr marL="0" indent="0">
              <a:buNone/>
            </a:pPr>
            <a:endParaRPr lang="en-CA" sz="2400" dirty="0">
              <a:solidFill>
                <a:schemeClr val="accent1">
                  <a:lumMod val="75000"/>
                </a:schemeClr>
              </a:solidFill>
            </a:endParaRPr>
          </a:p>
          <a:p>
            <a:pPr marL="0" indent="0">
              <a:buNone/>
            </a:pPr>
            <a:endParaRPr lang="en-US" dirty="0"/>
          </a:p>
        </p:txBody>
      </p:sp>
    </p:spTree>
    <p:extLst>
      <p:ext uri="{BB962C8B-B14F-4D97-AF65-F5344CB8AC3E}">
        <p14:creationId xmlns:p14="http://schemas.microsoft.com/office/powerpoint/2010/main" val="14446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F54B-C50A-DB4B-B2AE-3D3791777DC0}"/>
              </a:ext>
            </a:extLst>
          </p:cNvPr>
          <p:cNvSpPr>
            <a:spLocks noGrp="1"/>
          </p:cNvSpPr>
          <p:nvPr>
            <p:ph type="title"/>
          </p:nvPr>
        </p:nvSpPr>
        <p:spPr>
          <a:xfrm>
            <a:off x="457200" y="181848"/>
            <a:ext cx="8229600" cy="903249"/>
          </a:xfrm>
          <a:solidFill>
            <a:schemeClr val="bg1"/>
          </a:solidFill>
        </p:spPr>
        <p:txBody>
          <a:bodyPr>
            <a:normAutofit/>
          </a:bodyPr>
          <a:lstStyle/>
          <a:p>
            <a:r>
              <a:rPr lang="en-CA" sz="2800" dirty="0"/>
              <a:t>The Core Components and Activities</a:t>
            </a:r>
            <a:endParaRPr lang="en-US" sz="2800" dirty="0"/>
          </a:p>
        </p:txBody>
      </p:sp>
      <p:sp>
        <p:nvSpPr>
          <p:cNvPr id="5" name="Rectangle 4">
            <a:extLst>
              <a:ext uri="{FF2B5EF4-FFF2-40B4-BE49-F238E27FC236}">
                <a16:creationId xmlns:a16="http://schemas.microsoft.com/office/drawing/2014/main" id="{AA7EFEB9-D7B2-4346-9614-0D7B3F2035FF}"/>
              </a:ext>
            </a:extLst>
          </p:cNvPr>
          <p:cNvSpPr/>
          <p:nvPr/>
        </p:nvSpPr>
        <p:spPr>
          <a:xfrm>
            <a:off x="457200" y="5537379"/>
            <a:ext cx="8382000" cy="1138773"/>
          </a:xfrm>
          <a:prstGeom prst="rect">
            <a:avLst/>
          </a:prstGeom>
          <a:solidFill>
            <a:schemeClr val="bg1"/>
          </a:solidFill>
        </p:spPr>
        <p:txBody>
          <a:bodyPr wrap="square">
            <a:spAutoFit/>
          </a:bodyPr>
          <a:lstStyle/>
          <a:p>
            <a:pPr algn="ctr">
              <a:spcAft>
                <a:spcPts val="0"/>
              </a:spcAft>
            </a:pPr>
            <a:r>
              <a:rPr lang="en-CA" sz="2400" b="1" dirty="0">
                <a:solidFill>
                  <a:srgbClr val="7030A0"/>
                </a:solidFill>
                <a:ea typeface="Times New Roman" panose="02020603050405020304" pitchFamily="18" charset="0"/>
              </a:rPr>
              <a:t>Implemented by the Hub and Partners</a:t>
            </a:r>
          </a:p>
          <a:p>
            <a:pPr algn="ctr">
              <a:spcAft>
                <a:spcPts val="0"/>
              </a:spcAft>
            </a:pPr>
            <a:endParaRPr lang="en-CA" sz="2000" dirty="0">
              <a:solidFill>
                <a:srgbClr val="7030A0"/>
              </a:solidFill>
              <a:ea typeface="Times New Roman" panose="02020603050405020304" pitchFamily="18" charset="0"/>
            </a:endParaRPr>
          </a:p>
          <a:p>
            <a:pPr algn="ctr">
              <a:spcAft>
                <a:spcPts val="0"/>
              </a:spcAft>
            </a:pPr>
            <a:r>
              <a:rPr lang="en-CA" sz="2400" b="1" dirty="0">
                <a:solidFill>
                  <a:schemeClr val="tx1">
                    <a:lumMod val="75000"/>
                    <a:lumOff val="25000"/>
                  </a:schemeClr>
                </a:solidFill>
                <a:ea typeface="Times New Roman" panose="02020603050405020304" pitchFamily="18" charset="0"/>
              </a:rPr>
              <a:t>Supported by A Strong Governance and Financing Mechanism </a:t>
            </a:r>
            <a:endParaRPr lang="en-CA" sz="2400" dirty="0">
              <a:solidFill>
                <a:schemeClr val="tx1">
                  <a:lumMod val="75000"/>
                  <a:lumOff val="25000"/>
                </a:schemeClr>
              </a:solidFill>
              <a:ea typeface="Times New Roman" panose="02020603050405020304" pitchFamily="18" charset="0"/>
            </a:endParaRPr>
          </a:p>
        </p:txBody>
      </p:sp>
      <p:pic>
        <p:nvPicPr>
          <p:cNvPr id="8" name="Picture 7">
            <a:extLst>
              <a:ext uri="{FF2B5EF4-FFF2-40B4-BE49-F238E27FC236}">
                <a16:creationId xmlns:a16="http://schemas.microsoft.com/office/drawing/2014/main" id="{62406684-E3E9-0141-81C4-7551A1801FA0}"/>
              </a:ext>
            </a:extLst>
          </p:cNvPr>
          <p:cNvPicPr/>
          <p:nvPr/>
        </p:nvPicPr>
        <p:blipFill>
          <a:blip r:embed="rId2"/>
          <a:stretch>
            <a:fillRect/>
          </a:stretch>
        </p:blipFill>
        <p:spPr>
          <a:xfrm>
            <a:off x="795647" y="1163783"/>
            <a:ext cx="7718961" cy="3963732"/>
          </a:xfrm>
          <a:prstGeom prst="rect">
            <a:avLst/>
          </a:prstGeom>
        </p:spPr>
      </p:pic>
    </p:spTree>
    <p:extLst>
      <p:ext uri="{BB962C8B-B14F-4D97-AF65-F5344CB8AC3E}">
        <p14:creationId xmlns:p14="http://schemas.microsoft.com/office/powerpoint/2010/main" val="35190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CF4F-EF80-854A-A17C-D80CDCE3F79F}"/>
              </a:ext>
            </a:extLst>
          </p:cNvPr>
          <p:cNvSpPr>
            <a:spLocks noGrp="1"/>
          </p:cNvSpPr>
          <p:nvPr>
            <p:ph type="title"/>
          </p:nvPr>
        </p:nvSpPr>
        <p:spPr/>
        <p:txBody>
          <a:bodyPr/>
          <a:lstStyle/>
          <a:p>
            <a:r>
              <a:rPr lang="en-US" dirty="0"/>
              <a:t>Core Founding Institutions</a:t>
            </a:r>
          </a:p>
        </p:txBody>
      </p:sp>
      <p:sp>
        <p:nvSpPr>
          <p:cNvPr id="3" name="Content Placeholder 2">
            <a:extLst>
              <a:ext uri="{FF2B5EF4-FFF2-40B4-BE49-F238E27FC236}">
                <a16:creationId xmlns:a16="http://schemas.microsoft.com/office/drawing/2014/main" id="{023125CA-801F-8243-9603-C45B207DC4BF}"/>
              </a:ext>
            </a:extLst>
          </p:cNvPr>
          <p:cNvSpPr>
            <a:spLocks noGrp="1"/>
          </p:cNvSpPr>
          <p:nvPr>
            <p:ph idx="1"/>
          </p:nvPr>
        </p:nvSpPr>
        <p:spPr/>
        <p:txBody>
          <a:bodyPr>
            <a:normAutofit/>
          </a:bodyPr>
          <a:lstStyle/>
          <a:p>
            <a:pPr lvl="0"/>
            <a:r>
              <a:rPr lang="en-CA" sz="2000" dirty="0"/>
              <a:t>Natural Resources Canada </a:t>
            </a:r>
          </a:p>
          <a:p>
            <a:pPr lvl="0"/>
            <a:r>
              <a:rPr lang="en-CA" sz="2000" dirty="0"/>
              <a:t>Public Safety Canada</a:t>
            </a:r>
          </a:p>
          <a:p>
            <a:pPr lvl="0"/>
            <a:r>
              <a:rPr lang="en-CA" sz="2000" dirty="0"/>
              <a:t>Emergency Management BC</a:t>
            </a:r>
          </a:p>
          <a:p>
            <a:pPr lvl="0"/>
            <a:r>
              <a:rPr lang="en-CA" sz="2000" dirty="0"/>
              <a:t>Ministry of Municipal Affairs and Housing </a:t>
            </a:r>
          </a:p>
          <a:p>
            <a:pPr lvl="0"/>
            <a:r>
              <a:rPr lang="en-CA" sz="2000" dirty="0"/>
              <a:t>BC Climate Action Secretariat</a:t>
            </a:r>
          </a:p>
          <a:p>
            <a:pPr lvl="0"/>
            <a:r>
              <a:rPr lang="en-CA" sz="2000" dirty="0"/>
              <a:t>Ministry of Forests, Lands, Natural Resource Operations and Rural Development</a:t>
            </a:r>
          </a:p>
          <a:p>
            <a:endParaRPr lang="en-US" sz="2000" dirty="0"/>
          </a:p>
        </p:txBody>
      </p:sp>
    </p:spTree>
    <p:extLst>
      <p:ext uri="{BB962C8B-B14F-4D97-AF65-F5344CB8AC3E}">
        <p14:creationId xmlns:p14="http://schemas.microsoft.com/office/powerpoint/2010/main" val="38687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764F-856C-4A47-9F0D-194126948548}"/>
              </a:ext>
            </a:extLst>
          </p:cNvPr>
          <p:cNvSpPr>
            <a:spLocks noGrp="1"/>
          </p:cNvSpPr>
          <p:nvPr>
            <p:ph type="title"/>
          </p:nvPr>
        </p:nvSpPr>
        <p:spPr>
          <a:xfrm>
            <a:off x="457200" y="-113585"/>
            <a:ext cx="8229600" cy="903249"/>
          </a:xfrm>
        </p:spPr>
        <p:txBody>
          <a:bodyPr>
            <a:normAutofit/>
          </a:bodyPr>
          <a:lstStyle/>
          <a:p>
            <a:pPr algn="l"/>
            <a:r>
              <a:rPr lang="en-US" sz="2400" dirty="0"/>
              <a:t>Notional Institutional Structure</a:t>
            </a:r>
          </a:p>
        </p:txBody>
      </p:sp>
      <p:sp>
        <p:nvSpPr>
          <p:cNvPr id="40" name="Rectangle 39">
            <a:extLst>
              <a:ext uri="{FF2B5EF4-FFF2-40B4-BE49-F238E27FC236}">
                <a16:creationId xmlns:a16="http://schemas.microsoft.com/office/drawing/2014/main" id="{7C901EF9-6083-244D-853F-B54202A56673}"/>
              </a:ext>
            </a:extLst>
          </p:cNvPr>
          <p:cNvSpPr/>
          <p:nvPr/>
        </p:nvSpPr>
        <p:spPr>
          <a:xfrm>
            <a:off x="7513983" y="583096"/>
            <a:ext cx="1378226" cy="7156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425BFF3-C418-F343-9835-9D6EB83932DF}"/>
              </a:ext>
            </a:extLst>
          </p:cNvPr>
          <p:cNvSpPr/>
          <p:nvPr/>
        </p:nvSpPr>
        <p:spPr>
          <a:xfrm>
            <a:off x="7576931" y="5917095"/>
            <a:ext cx="1378226" cy="7156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C677E1E-FC8F-F44A-A8CB-ED2C22E356C5}"/>
              </a:ext>
            </a:extLst>
          </p:cNvPr>
          <p:cNvPicPr>
            <a:picLocks noChangeAspect="1"/>
          </p:cNvPicPr>
          <p:nvPr/>
        </p:nvPicPr>
        <p:blipFill>
          <a:blip r:embed="rId2"/>
          <a:stretch>
            <a:fillRect/>
          </a:stretch>
        </p:blipFill>
        <p:spPr>
          <a:xfrm>
            <a:off x="444681" y="787400"/>
            <a:ext cx="7132249" cy="5886936"/>
          </a:xfrm>
          <a:prstGeom prst="rect">
            <a:avLst/>
          </a:prstGeom>
        </p:spPr>
      </p:pic>
    </p:spTree>
    <p:extLst>
      <p:ext uri="{BB962C8B-B14F-4D97-AF65-F5344CB8AC3E}">
        <p14:creationId xmlns:p14="http://schemas.microsoft.com/office/powerpoint/2010/main" val="51946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66CF-5F63-0640-BF41-04D6E2F1704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6528C1C-0379-0849-A306-48FA9989E004}"/>
              </a:ext>
            </a:extLst>
          </p:cNvPr>
          <p:cNvSpPr>
            <a:spLocks noGrp="1"/>
          </p:cNvSpPr>
          <p:nvPr>
            <p:ph idx="1"/>
          </p:nvPr>
        </p:nvSpPr>
        <p:spPr>
          <a:xfrm>
            <a:off x="457200" y="1155940"/>
            <a:ext cx="8229600" cy="4966564"/>
          </a:xfrm>
        </p:spPr>
        <p:txBody>
          <a:bodyPr>
            <a:normAutofit lnSpcReduction="10000"/>
          </a:bodyPr>
          <a:lstStyle/>
          <a:p>
            <a:pPr marL="0" indent="0">
              <a:buNone/>
            </a:pPr>
            <a:r>
              <a:rPr lang="en-CA" sz="1800" b="1" dirty="0"/>
              <a:t>Hazards of Concern:</a:t>
            </a:r>
          </a:p>
          <a:p>
            <a:pPr marL="0" indent="0">
              <a:buNone/>
            </a:pPr>
            <a:r>
              <a:rPr lang="en-CA" sz="1800" dirty="0"/>
              <a:t>Start with Earthquakes and Floods (coastal, urban, riverine) and at a later stage include Wildfires, Sea Level Rise, Tsunamis, and Landslides. </a:t>
            </a:r>
          </a:p>
          <a:p>
            <a:pPr marL="0" indent="0">
              <a:buNone/>
            </a:pPr>
            <a:endParaRPr lang="en-CA" sz="1800" b="1" dirty="0"/>
          </a:p>
          <a:p>
            <a:pPr marL="0" indent="0">
              <a:buNone/>
            </a:pPr>
            <a:r>
              <a:rPr lang="en-CA" sz="1800" b="1" dirty="0"/>
              <a:t>The Hub connects with key relevant initiatives such as: </a:t>
            </a:r>
          </a:p>
          <a:p>
            <a:pPr lvl="0"/>
            <a:r>
              <a:rPr lang="en-CA" sz="1900" dirty="0"/>
              <a:t>Municipal DRR policies and plans including Emergency Management Plans and Resilience Strategies </a:t>
            </a:r>
          </a:p>
          <a:p>
            <a:pPr lvl="0"/>
            <a:r>
              <a:rPr lang="en-CA" sz="1900" dirty="0"/>
              <a:t>Metro Vancouver Regional Growth Strategy and Climate 2050 Planning</a:t>
            </a:r>
          </a:p>
          <a:p>
            <a:pPr lvl="0"/>
            <a:r>
              <a:rPr lang="en-CA" sz="1900" dirty="0"/>
              <a:t>Emergency Program Act Modernization</a:t>
            </a:r>
          </a:p>
          <a:p>
            <a:pPr lvl="0"/>
            <a:r>
              <a:rPr lang="en-CA" sz="1900" dirty="0"/>
              <a:t>BC Climate Change Adaptation Strategy</a:t>
            </a:r>
          </a:p>
          <a:p>
            <a:pPr lvl="0"/>
            <a:r>
              <a:rPr lang="en-CA" sz="1900" dirty="0"/>
              <a:t>BC Flood Risk Strategy</a:t>
            </a:r>
          </a:p>
          <a:p>
            <a:pPr lvl="0"/>
            <a:r>
              <a:rPr lang="en-CA" sz="1900" dirty="0"/>
              <a:t>Lower Mainland Flood Management Strategy</a:t>
            </a:r>
          </a:p>
          <a:p>
            <a:pPr lvl="0"/>
            <a:r>
              <a:rPr lang="en-CA" sz="1900" dirty="0"/>
              <a:t>Update to BC Existing Buildings Regulation</a:t>
            </a:r>
          </a:p>
          <a:p>
            <a:pPr lvl="0"/>
            <a:r>
              <a:rPr lang="en-CA" sz="1900" dirty="0" err="1"/>
              <a:t>NRCan</a:t>
            </a:r>
            <a:r>
              <a:rPr lang="en-CA" sz="1900" dirty="0"/>
              <a:t> Risk Data Platform and Canada Earthquake Risk Model</a:t>
            </a:r>
          </a:p>
          <a:p>
            <a:pPr lvl="0"/>
            <a:r>
              <a:rPr lang="en-CA" sz="1900" dirty="0"/>
              <a:t>National DRR Roundtable and Platform</a:t>
            </a:r>
          </a:p>
          <a:p>
            <a:pPr marL="0" indent="0">
              <a:buNone/>
            </a:pPr>
            <a:endParaRPr lang="en-US" sz="1800" dirty="0"/>
          </a:p>
        </p:txBody>
      </p:sp>
    </p:spTree>
    <p:extLst>
      <p:ext uri="{BB962C8B-B14F-4D97-AF65-F5344CB8AC3E}">
        <p14:creationId xmlns:p14="http://schemas.microsoft.com/office/powerpoint/2010/main" val="342303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F8A4-5A18-5C42-95AD-860958F8B12D}"/>
              </a:ext>
            </a:extLst>
          </p:cNvPr>
          <p:cNvSpPr>
            <a:spLocks noGrp="1"/>
          </p:cNvSpPr>
          <p:nvPr>
            <p:ph type="title"/>
          </p:nvPr>
        </p:nvSpPr>
        <p:spPr/>
        <p:txBody>
          <a:bodyPr/>
          <a:lstStyle/>
          <a:p>
            <a:r>
              <a:rPr lang="en-US" dirty="0"/>
              <a:t>Timeline</a:t>
            </a:r>
          </a:p>
        </p:txBody>
      </p:sp>
      <p:pic>
        <p:nvPicPr>
          <p:cNvPr id="6" name="Picture 5">
            <a:extLst>
              <a:ext uri="{FF2B5EF4-FFF2-40B4-BE49-F238E27FC236}">
                <a16:creationId xmlns:a16="http://schemas.microsoft.com/office/drawing/2014/main" id="{9DDEC6A4-AD62-C24C-BAD6-5227C3563D60}"/>
              </a:ext>
            </a:extLst>
          </p:cNvPr>
          <p:cNvPicPr>
            <a:picLocks noChangeAspect="1"/>
          </p:cNvPicPr>
          <p:nvPr/>
        </p:nvPicPr>
        <p:blipFill>
          <a:blip r:embed="rId2"/>
          <a:stretch>
            <a:fillRect/>
          </a:stretch>
        </p:blipFill>
        <p:spPr>
          <a:xfrm>
            <a:off x="0" y="1264380"/>
            <a:ext cx="9144000" cy="4329239"/>
          </a:xfrm>
          <a:prstGeom prst="rect">
            <a:avLst/>
          </a:prstGeom>
        </p:spPr>
      </p:pic>
    </p:spTree>
    <p:extLst>
      <p:ext uri="{BB962C8B-B14F-4D97-AF65-F5344CB8AC3E}">
        <p14:creationId xmlns:p14="http://schemas.microsoft.com/office/powerpoint/2010/main" val="342470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D54A-E1D2-0048-A308-87649D7D9AD7}"/>
              </a:ext>
            </a:extLst>
          </p:cNvPr>
          <p:cNvSpPr>
            <a:spLocks noGrp="1"/>
          </p:cNvSpPr>
          <p:nvPr>
            <p:ph type="title"/>
          </p:nvPr>
        </p:nvSpPr>
        <p:spPr/>
        <p:txBody>
          <a:bodyPr/>
          <a:lstStyle/>
          <a:p>
            <a:r>
              <a:rPr lang="en-US" dirty="0"/>
              <a:t>Financial Needs of the Hub</a:t>
            </a:r>
          </a:p>
        </p:txBody>
      </p:sp>
      <p:sp>
        <p:nvSpPr>
          <p:cNvPr id="3" name="Content Placeholder 2">
            <a:extLst>
              <a:ext uri="{FF2B5EF4-FFF2-40B4-BE49-F238E27FC236}">
                <a16:creationId xmlns:a16="http://schemas.microsoft.com/office/drawing/2014/main" id="{F5CF8714-53D8-754E-A2F2-4327BE0F5F12}"/>
              </a:ext>
            </a:extLst>
          </p:cNvPr>
          <p:cNvSpPr>
            <a:spLocks noGrp="1"/>
          </p:cNvSpPr>
          <p:nvPr>
            <p:ph idx="1"/>
          </p:nvPr>
        </p:nvSpPr>
        <p:spPr/>
        <p:txBody>
          <a:bodyPr>
            <a:normAutofit/>
          </a:bodyPr>
          <a:lstStyle/>
          <a:p>
            <a:r>
              <a:rPr lang="en-CA" sz="2000" dirty="0"/>
              <a:t>Financial needs of the DRR Hub can be categorized as following:</a:t>
            </a:r>
          </a:p>
          <a:p>
            <a:pPr lvl="0"/>
            <a:r>
              <a:rPr lang="en-CA" sz="2000" dirty="0"/>
              <a:t>Staff salary</a:t>
            </a:r>
          </a:p>
          <a:p>
            <a:pPr lvl="0"/>
            <a:r>
              <a:rPr lang="en-CA" sz="2000" dirty="0"/>
              <a:t>Running the core programs:</a:t>
            </a:r>
          </a:p>
          <a:p>
            <a:pPr lvl="2"/>
            <a:r>
              <a:rPr lang="en-CA" sz="1600" dirty="0"/>
              <a:t>Data management platform</a:t>
            </a:r>
          </a:p>
          <a:p>
            <a:pPr lvl="2"/>
            <a:r>
              <a:rPr lang="en-CA" sz="1600" dirty="0"/>
              <a:t>Risk profiles of Jurisdictions (or interactive automated risk profiling)</a:t>
            </a:r>
          </a:p>
          <a:p>
            <a:pPr lvl="2"/>
            <a:r>
              <a:rPr lang="en-CA" sz="1600" dirty="0"/>
              <a:t>Bi-annum Forum</a:t>
            </a:r>
          </a:p>
          <a:p>
            <a:pPr lvl="2"/>
            <a:r>
              <a:rPr lang="en-CA" sz="1600" dirty="0"/>
              <a:t>Bi-annual strategic report on the status of understanding risk in BC, use of risk information in DRR, and gaps and recommendations</a:t>
            </a:r>
          </a:p>
          <a:p>
            <a:pPr lvl="2"/>
            <a:r>
              <a:rPr lang="en-CA" sz="1600" dirty="0"/>
              <a:t>Capacity building programs </a:t>
            </a:r>
          </a:p>
          <a:p>
            <a:pPr lvl="0"/>
            <a:r>
              <a:rPr lang="en-CA" sz="2000" dirty="0"/>
              <a:t>Research in multi-hazard risk modeling and methods for using risk information in DRR policy and planning </a:t>
            </a:r>
          </a:p>
          <a:p>
            <a:pPr lvl="0"/>
            <a:r>
              <a:rPr lang="en-CA" sz="2000" dirty="0"/>
              <a:t>Physical Capital (Office space/soft and hard infrastructure)</a:t>
            </a:r>
          </a:p>
        </p:txBody>
      </p:sp>
    </p:spTree>
    <p:extLst>
      <p:ext uri="{BB962C8B-B14F-4D97-AF65-F5344CB8AC3E}">
        <p14:creationId xmlns:p14="http://schemas.microsoft.com/office/powerpoint/2010/main" val="351187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7F32-B959-F043-A592-EBFED6826D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E8BF9D-06B1-714C-9DA3-EB6569F19598}"/>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Q/A - Discussion</a:t>
            </a:r>
          </a:p>
        </p:txBody>
      </p:sp>
    </p:spTree>
    <p:extLst>
      <p:ext uri="{BB962C8B-B14F-4D97-AF65-F5344CB8AC3E}">
        <p14:creationId xmlns:p14="http://schemas.microsoft.com/office/powerpoint/2010/main" val="1881324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712B-80C4-C642-BE98-BC7FA4D9D3A8}"/>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6728AE69-D589-F642-A964-853C19809AFB}"/>
              </a:ext>
            </a:extLst>
          </p:cNvPr>
          <p:cNvSpPr>
            <a:spLocks noGrp="1"/>
          </p:cNvSpPr>
          <p:nvPr>
            <p:ph idx="1"/>
          </p:nvPr>
        </p:nvSpPr>
        <p:spPr/>
        <p:txBody>
          <a:bodyPr>
            <a:normAutofit/>
          </a:bodyPr>
          <a:lstStyle/>
          <a:p>
            <a:r>
              <a:rPr lang="en-US" sz="1400" dirty="0"/>
              <a:t>Articulation of challenges and call for action from stakeholders in BC attending Understanding Risk symposiums in 2017 and 2018</a:t>
            </a:r>
          </a:p>
          <a:p>
            <a:r>
              <a:rPr lang="en-US" sz="1400" dirty="0"/>
              <a:t>Significant technical and financial support from </a:t>
            </a:r>
            <a:r>
              <a:rPr lang="en-US" sz="1400" dirty="0" err="1"/>
              <a:t>NRCan</a:t>
            </a:r>
            <a:r>
              <a:rPr lang="en-US" sz="1400" dirty="0"/>
              <a:t> in convening stakeholders and developing the concept</a:t>
            </a:r>
          </a:p>
          <a:p>
            <a:r>
              <a:rPr lang="en-CA" sz="1400" dirty="0"/>
              <a:t>Preliminary concepts adapted from “Understanding Risk System (URS): An essential foundation for implementing the Sendai Framework“, </a:t>
            </a:r>
            <a:r>
              <a:rPr lang="en-CA" sz="1400" dirty="0" err="1"/>
              <a:t>Safaie</a:t>
            </a:r>
            <a:r>
              <a:rPr lang="en-CA" sz="1400" dirty="0"/>
              <a:t>. S., Alfonzo Santamaria. N., </a:t>
            </a:r>
            <a:r>
              <a:rPr lang="en-CA" sz="1400" dirty="0" err="1"/>
              <a:t>Houdijk</a:t>
            </a:r>
            <a:r>
              <a:rPr lang="en-CA" sz="1400" dirty="0"/>
              <a:t>, R., </a:t>
            </a:r>
            <a:r>
              <a:rPr lang="en-CA" sz="1400" dirty="0" err="1"/>
              <a:t>Onur</a:t>
            </a:r>
            <a:r>
              <a:rPr lang="en-CA" sz="1400" dirty="0"/>
              <a:t>. T., 2018 </a:t>
            </a:r>
            <a:endParaRPr lang="en-US" sz="1400" dirty="0"/>
          </a:p>
          <a:p>
            <a:r>
              <a:rPr lang="en-US" sz="1400" dirty="0"/>
              <a:t>Significant inputs from DRR Pathways project steering committee members attending the “theory of change” workshop in July 2019</a:t>
            </a:r>
          </a:p>
          <a:p>
            <a:r>
              <a:rPr lang="en-US" sz="1400" dirty="0"/>
              <a:t>Sage On Earth Consulting and Susanna Haas designing and facilitating the theory of change workshop</a:t>
            </a:r>
          </a:p>
          <a:p>
            <a:r>
              <a:rPr lang="en-US" sz="1400" dirty="0"/>
              <a:t>EMBC, MAH, CAS, PSC institutional support and inputs to the DRR Hub design proposal</a:t>
            </a:r>
          </a:p>
          <a:p>
            <a:r>
              <a:rPr lang="en-US" sz="1400" dirty="0"/>
              <a:t>Sage On Earth Consulting developing the DRR Hub design proposal</a:t>
            </a:r>
          </a:p>
        </p:txBody>
      </p:sp>
    </p:spTree>
    <p:extLst>
      <p:ext uri="{BB962C8B-B14F-4D97-AF65-F5344CB8AC3E}">
        <p14:creationId xmlns:p14="http://schemas.microsoft.com/office/powerpoint/2010/main" val="101310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b="15315"/>
          <a:stretch/>
        </p:blipFill>
        <p:spPr>
          <a:xfrm>
            <a:off x="-298428" y="1432145"/>
            <a:ext cx="7897530" cy="4582546"/>
          </a:xfrm>
          <a:prstGeom prst="rect">
            <a:avLst/>
          </a:prstGeom>
        </p:spPr>
      </p:pic>
      <p:sp>
        <p:nvSpPr>
          <p:cNvPr id="4" name="TextBox 3"/>
          <p:cNvSpPr txBox="1"/>
          <p:nvPr/>
        </p:nvSpPr>
        <p:spPr>
          <a:xfrm>
            <a:off x="6702526" y="1323987"/>
            <a:ext cx="2170199" cy="46976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086" tIns="40086" rIns="40086" bIns="40086" numCol="1" spcCol="33406" rtlCol="0" anchor="t">
            <a:spAutoFit/>
          </a:bodyPr>
          <a:lstStyle/>
          <a:p>
            <a:pPr algn="ctr"/>
            <a:r>
              <a:rPr lang="en-US" sz="2500" dirty="0"/>
              <a:t>Economic, structural,</a:t>
            </a:r>
          </a:p>
          <a:p>
            <a:pPr algn="ctr"/>
            <a:r>
              <a:rPr lang="en-US" sz="2500" dirty="0"/>
              <a:t> legal, </a:t>
            </a:r>
          </a:p>
          <a:p>
            <a:pPr algn="ctr"/>
            <a:r>
              <a:rPr lang="en-US" sz="2500" dirty="0"/>
              <a:t>social, </a:t>
            </a:r>
          </a:p>
          <a:p>
            <a:pPr algn="ctr"/>
            <a:r>
              <a:rPr lang="en-US" sz="2500" dirty="0"/>
              <a:t>health, </a:t>
            </a:r>
          </a:p>
          <a:p>
            <a:pPr algn="ctr"/>
            <a:r>
              <a:rPr lang="en-US" sz="2500" dirty="0"/>
              <a:t>cultural, educational, environmental, technological, political and institutional </a:t>
            </a:r>
            <a:r>
              <a:rPr lang="en-US" sz="2500" u="sng" dirty="0"/>
              <a:t>measures</a:t>
            </a:r>
            <a:endParaRPr lang="en-US" sz="2500" u="sng" dirty="0">
              <a:sym typeface="Arial"/>
            </a:endParaRPr>
          </a:p>
        </p:txBody>
      </p:sp>
      <p:pic>
        <p:nvPicPr>
          <p:cNvPr id="6" name="Picture 2" descr="Image result for sendai framework for D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078" y="238164"/>
            <a:ext cx="3810911" cy="108582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Oval 6"/>
          <p:cNvSpPr/>
          <p:nvPr/>
        </p:nvSpPr>
        <p:spPr>
          <a:xfrm>
            <a:off x="1356374" y="4092469"/>
            <a:ext cx="1228715" cy="503351"/>
          </a:xfrm>
          <a:prstGeom prst="ellipse">
            <a:avLst/>
          </a:prstGeom>
          <a:noFill/>
          <a:ln w="28575"/>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0086" tIns="40086" rIns="40086" bIns="40086" numCol="1" spcCol="33406" rtlCol="0" anchor="ctr">
            <a:spAutoFit/>
          </a:bodyPr>
          <a:lstStyle/>
          <a:p>
            <a:pPr defTabSz="914491" hangingPunct="0"/>
            <a:endParaRPr lang="en-US">
              <a:solidFill>
                <a:srgbClr val="000000"/>
              </a:solidFill>
              <a:latin typeface="Arial"/>
              <a:ea typeface="Arial"/>
              <a:cs typeface="Arial"/>
              <a:sym typeface="Arial"/>
            </a:endParaRPr>
          </a:p>
        </p:txBody>
      </p:sp>
      <p:sp>
        <p:nvSpPr>
          <p:cNvPr id="2" name="TextBox 1"/>
          <p:cNvSpPr txBox="1"/>
          <p:nvPr/>
        </p:nvSpPr>
        <p:spPr>
          <a:xfrm>
            <a:off x="969122" y="6293168"/>
            <a:ext cx="2940784" cy="307777"/>
          </a:xfrm>
          <a:prstGeom prst="rect">
            <a:avLst/>
          </a:prstGeom>
          <a:noFill/>
        </p:spPr>
        <p:txBody>
          <a:bodyPr wrap="square" rtlCol="0">
            <a:spAutoFit/>
          </a:bodyPr>
          <a:lstStyle/>
          <a:p>
            <a:r>
              <a:rPr lang="en-US" sz="1400" dirty="0"/>
              <a:t>Source: UNISDR</a:t>
            </a:r>
          </a:p>
        </p:txBody>
      </p:sp>
    </p:spTree>
    <p:extLst>
      <p:ext uri="{BB962C8B-B14F-4D97-AF65-F5344CB8AC3E}">
        <p14:creationId xmlns:p14="http://schemas.microsoft.com/office/powerpoint/2010/main" val="30271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56C5-3EFC-4A48-A3C4-F293A8F9F0B6}"/>
              </a:ext>
            </a:extLst>
          </p:cNvPr>
          <p:cNvSpPr>
            <a:spLocks noGrp="1"/>
          </p:cNvSpPr>
          <p:nvPr>
            <p:ph type="title"/>
          </p:nvPr>
        </p:nvSpPr>
        <p:spPr/>
        <p:txBody>
          <a:bodyPr>
            <a:noAutofit/>
          </a:bodyPr>
          <a:lstStyle/>
          <a:p>
            <a:r>
              <a:rPr lang="en-GB" sz="2400" dirty="0">
                <a:latin typeface="Calibri" panose="020F0502020204030204" pitchFamily="34" charset="0"/>
                <a:ea typeface="DengXian" panose="02010600030101010101" pitchFamily="2" charset="-122"/>
                <a:cs typeface="Arial" panose="020B0604020202020204" pitchFamily="34" charset="0"/>
              </a:rPr>
              <a:t>The common ground of Climate Change adaptation, Sustainable Development Goals, and Disaster Risk Reduction </a:t>
            </a:r>
            <a:endParaRPr lang="en-US" sz="2400" dirty="0"/>
          </a:p>
        </p:txBody>
      </p:sp>
      <p:pic>
        <p:nvPicPr>
          <p:cNvPr id="4" name="Picture 3">
            <a:extLst>
              <a:ext uri="{FF2B5EF4-FFF2-40B4-BE49-F238E27FC236}">
                <a16:creationId xmlns:a16="http://schemas.microsoft.com/office/drawing/2014/main" id="{118D30B8-589C-6E49-80A8-2521167444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31264" y="1959387"/>
            <a:ext cx="5608320" cy="2978373"/>
          </a:xfrm>
          <a:prstGeom prst="rect">
            <a:avLst/>
          </a:prstGeom>
          <a:noFill/>
          <a:ln>
            <a:noFill/>
          </a:ln>
        </p:spPr>
      </p:pic>
      <p:sp>
        <p:nvSpPr>
          <p:cNvPr id="5" name="Rectangle 4">
            <a:extLst>
              <a:ext uri="{FF2B5EF4-FFF2-40B4-BE49-F238E27FC236}">
                <a16:creationId xmlns:a16="http://schemas.microsoft.com/office/drawing/2014/main" id="{B2F869B3-5CCD-D243-8357-3FDE81C5750C}"/>
              </a:ext>
            </a:extLst>
          </p:cNvPr>
          <p:cNvSpPr/>
          <p:nvPr/>
        </p:nvSpPr>
        <p:spPr>
          <a:xfrm>
            <a:off x="2183447" y="5039201"/>
            <a:ext cx="4572000" cy="276999"/>
          </a:xfrm>
          <a:prstGeom prst="rect">
            <a:avLst/>
          </a:prstGeom>
        </p:spPr>
        <p:txBody>
          <a:bodyPr>
            <a:spAutoFit/>
          </a:bodyPr>
          <a:lstStyle/>
          <a:p>
            <a:pPr algn="ctr">
              <a:spcAft>
                <a:spcPts val="0"/>
              </a:spcAft>
            </a:pPr>
            <a:r>
              <a:rPr lang="en-US" sz="1200" i="1" dirty="0">
                <a:solidFill>
                  <a:srgbClr val="000000"/>
                </a:solidFill>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Source: UNFCCC Technical Paper, FCCC/TP/2017/3</a:t>
            </a:r>
            <a:endParaRPr lang="en-CA" dirty="0">
              <a:solidFill>
                <a:srgbClr val="000000"/>
              </a:solidFill>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7402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0A27-0C44-8944-896D-03659BC9439D}"/>
              </a:ext>
            </a:extLst>
          </p:cNvPr>
          <p:cNvSpPr>
            <a:spLocks noGrp="1"/>
          </p:cNvSpPr>
          <p:nvPr>
            <p:ph type="title"/>
          </p:nvPr>
        </p:nvSpPr>
        <p:spPr>
          <a:xfrm>
            <a:off x="1103059" y="-83127"/>
            <a:ext cx="7223760" cy="1143000"/>
          </a:xfrm>
        </p:spPr>
        <p:txBody>
          <a:bodyPr>
            <a:noAutofit/>
          </a:bodyPr>
          <a:lstStyle/>
          <a:p>
            <a:r>
              <a:rPr lang="en-GB" sz="2400" dirty="0">
                <a:latin typeface="Calibri" panose="020F0502020204030204" pitchFamily="34" charset="0"/>
                <a:ea typeface="DengXian" panose="02010600030101010101" pitchFamily="2" charset="-122"/>
                <a:cs typeface="Arial" panose="020B0604020202020204" pitchFamily="34" charset="0"/>
              </a:rPr>
              <a:t>Common (and un-common) hazards that are the focus of CCA and DRR</a:t>
            </a:r>
            <a:endParaRPr lang="en-US" sz="2400" dirty="0"/>
          </a:p>
        </p:txBody>
      </p:sp>
      <p:pic>
        <p:nvPicPr>
          <p:cNvPr id="4" name="Picture 3">
            <a:extLst>
              <a:ext uri="{FF2B5EF4-FFF2-40B4-BE49-F238E27FC236}">
                <a16:creationId xmlns:a16="http://schemas.microsoft.com/office/drawing/2014/main" id="{EBD0342A-3670-3949-B211-ED1F715B49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2688" y="1600200"/>
            <a:ext cx="6858000" cy="4581144"/>
          </a:xfrm>
          <a:prstGeom prst="rect">
            <a:avLst/>
          </a:prstGeom>
          <a:noFill/>
          <a:ln>
            <a:noFill/>
          </a:ln>
        </p:spPr>
      </p:pic>
      <p:sp>
        <p:nvSpPr>
          <p:cNvPr id="5" name="Rectangle 4">
            <a:extLst>
              <a:ext uri="{FF2B5EF4-FFF2-40B4-BE49-F238E27FC236}">
                <a16:creationId xmlns:a16="http://schemas.microsoft.com/office/drawing/2014/main" id="{EF60DDF5-C7EA-C24D-BEDA-18460D704B19}"/>
              </a:ext>
            </a:extLst>
          </p:cNvPr>
          <p:cNvSpPr/>
          <p:nvPr/>
        </p:nvSpPr>
        <p:spPr>
          <a:xfrm>
            <a:off x="1469136" y="6301070"/>
            <a:ext cx="5785104" cy="257506"/>
          </a:xfrm>
          <a:prstGeom prst="rect">
            <a:avLst/>
          </a:prstGeom>
        </p:spPr>
        <p:txBody>
          <a:bodyPr wrap="square">
            <a:spAutoFit/>
          </a:bodyPr>
          <a:lstStyle/>
          <a:p>
            <a:pPr>
              <a:lnSpc>
                <a:spcPct val="107000"/>
              </a:lnSpc>
              <a:spcAft>
                <a:spcPts val="0"/>
              </a:spcAft>
            </a:pPr>
            <a:r>
              <a:rPr lang="en-GB" sz="1050" i="1" dirty="0">
                <a:latin typeface="Calibri" panose="020F0502020204030204" pitchFamily="34" charset="0"/>
                <a:ea typeface="DengXian" panose="02010600030101010101" pitchFamily="2" charset="-122"/>
                <a:cs typeface="Arial" panose="020B0604020202020204" pitchFamily="34" charset="0"/>
              </a:rPr>
              <a:t>Source: Sahar </a:t>
            </a:r>
            <a:r>
              <a:rPr lang="en-GB" sz="1050" i="1" dirty="0" err="1">
                <a:latin typeface="Calibri" panose="020F0502020204030204" pitchFamily="34" charset="0"/>
                <a:ea typeface="DengXian" panose="02010600030101010101" pitchFamily="2" charset="-122"/>
                <a:cs typeface="Arial" panose="020B0604020202020204" pitchFamily="34" charset="0"/>
              </a:rPr>
              <a:t>Safaie</a:t>
            </a:r>
            <a:r>
              <a:rPr lang="en-GB" sz="1050" i="1" dirty="0">
                <a:latin typeface="Calibri" panose="020F0502020204030204" pitchFamily="34" charset="0"/>
                <a:ea typeface="DengXian" panose="02010600030101010101" pitchFamily="2" charset="-122"/>
                <a:cs typeface="Arial" panose="020B0604020202020204" pitchFamily="34" charset="0"/>
              </a:rPr>
              <a:t>, 2018</a:t>
            </a:r>
            <a:endParaRPr lang="en-CA" sz="1400" dirty="0">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58476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 Box 13"/>
          <p:cNvSpPr txBox="1"/>
          <p:nvPr/>
        </p:nvSpPr>
        <p:spPr>
          <a:xfrm>
            <a:off x="454682" y="317711"/>
            <a:ext cx="7936035"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457200">
              <a:defRPr sz="3200" spc="-150">
                <a:solidFill>
                  <a:srgbClr val="808080"/>
                </a:solidFill>
                <a:latin typeface="Avenir Light"/>
                <a:ea typeface="Avenir Light"/>
                <a:cs typeface="Avenir Light"/>
                <a:sym typeface="Avenir Light"/>
              </a:defRPr>
            </a:lvl1pPr>
          </a:lstStyle>
          <a:p>
            <a:r>
              <a:rPr lang="en-US" sz="2000" b="1" dirty="0">
                <a:solidFill>
                  <a:schemeClr val="tx2"/>
                </a:solidFill>
              </a:rPr>
              <a:t>The Challenge</a:t>
            </a:r>
            <a:endParaRPr sz="2000" b="1" dirty="0">
              <a:solidFill>
                <a:schemeClr val="tx2"/>
              </a:solidFill>
            </a:endParaRPr>
          </a:p>
        </p:txBody>
      </p:sp>
      <p:sp>
        <p:nvSpPr>
          <p:cNvPr id="138" name="Content Placeholder 2"/>
          <p:cNvSpPr txBox="1"/>
          <p:nvPr/>
        </p:nvSpPr>
        <p:spPr>
          <a:xfrm>
            <a:off x="454682" y="2053172"/>
            <a:ext cx="8358014" cy="363175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285750" indent="-285750">
              <a:spcBef>
                <a:spcPts val="600"/>
              </a:spcBef>
              <a:spcAft>
                <a:spcPts val="600"/>
              </a:spcAft>
              <a:buClr>
                <a:srgbClr val="808080"/>
              </a:buClr>
              <a:buSzPct val="100000"/>
              <a:buFont typeface="Wingdings" pitchFamily="2" charset="2"/>
              <a:buChar char="§"/>
              <a:defRPr sz="2800">
                <a:solidFill>
                  <a:srgbClr val="7F7F7F"/>
                </a:solidFill>
                <a:latin typeface="Avenir Light"/>
                <a:ea typeface="Avenir Light"/>
                <a:cs typeface="Avenir Light"/>
                <a:sym typeface="Avenir Light"/>
              </a:defRPr>
            </a:pPr>
            <a:r>
              <a:rPr lang="en-US" sz="1600" dirty="0">
                <a:solidFill>
                  <a:schemeClr val="tx1">
                    <a:lumMod val="95000"/>
                    <a:lumOff val="5000"/>
                  </a:schemeClr>
                </a:solidFill>
              </a:rPr>
              <a:t>Risk assessments are conducted in </a:t>
            </a:r>
            <a:r>
              <a:rPr lang="en-US" sz="1600" u="sng" dirty="0">
                <a:solidFill>
                  <a:schemeClr val="tx1">
                    <a:lumMod val="95000"/>
                    <a:lumOff val="5000"/>
                  </a:schemeClr>
                </a:solidFill>
              </a:rPr>
              <a:t>silos of hazards and sectors</a:t>
            </a:r>
          </a:p>
          <a:p>
            <a:pPr marL="285750" indent="-285750" defTabSz="457200">
              <a:spcBef>
                <a:spcPts val="600"/>
              </a:spcBef>
              <a:spcAft>
                <a:spcPts val="600"/>
              </a:spcAft>
              <a:buClr>
                <a:srgbClr val="808080"/>
              </a:buClr>
              <a:buSzPct val="100000"/>
              <a:buFont typeface="Wingdings" charset="2"/>
              <a:buChar char="§"/>
              <a:defRPr sz="2800">
                <a:solidFill>
                  <a:srgbClr val="7F7F7F"/>
                </a:solidFill>
                <a:latin typeface="Avenir Light"/>
                <a:ea typeface="Avenir Light"/>
                <a:cs typeface="Avenir Light"/>
                <a:sym typeface="Avenir Light"/>
              </a:defRPr>
            </a:pPr>
            <a:r>
              <a:rPr lang="en-US" sz="1600" dirty="0">
                <a:solidFill>
                  <a:schemeClr val="tx1">
                    <a:lumMod val="95000"/>
                    <a:lumOff val="5000"/>
                  </a:schemeClr>
                </a:solidFill>
              </a:rPr>
              <a:t>Available risk information is </a:t>
            </a:r>
            <a:r>
              <a:rPr lang="en-US" sz="1600" u="sng" dirty="0">
                <a:solidFill>
                  <a:schemeClr val="tx1">
                    <a:lumMod val="95000"/>
                    <a:lumOff val="5000"/>
                  </a:schemeClr>
                </a:solidFill>
              </a:rPr>
              <a:t>scattered and unorganized</a:t>
            </a:r>
          </a:p>
          <a:p>
            <a:pPr marL="285750" indent="-285750">
              <a:spcBef>
                <a:spcPts val="600"/>
              </a:spcBef>
              <a:spcAft>
                <a:spcPts val="600"/>
              </a:spcAft>
              <a:buClr>
                <a:srgbClr val="808080"/>
              </a:buClr>
              <a:buSzPct val="100000"/>
              <a:buFont typeface="Wingdings" charset="2"/>
              <a:buChar char="§"/>
              <a:defRPr sz="2800">
                <a:solidFill>
                  <a:srgbClr val="7F7F7F"/>
                </a:solidFill>
                <a:latin typeface="Avenir Light"/>
                <a:ea typeface="Avenir Light"/>
                <a:cs typeface="Avenir Light"/>
                <a:sym typeface="Avenir Light"/>
              </a:defRPr>
            </a:pPr>
            <a:r>
              <a:rPr lang="en-US" sz="1600" dirty="0">
                <a:solidFill>
                  <a:schemeClr val="tx1">
                    <a:lumMod val="95000"/>
                    <a:lumOff val="5000"/>
                  </a:schemeClr>
                </a:solidFill>
              </a:rPr>
              <a:t>Produced input/output data is </a:t>
            </a:r>
            <a:r>
              <a:rPr lang="en-US" sz="1600" u="sng" dirty="0">
                <a:solidFill>
                  <a:schemeClr val="tx1">
                    <a:lumMod val="95000"/>
                    <a:lumOff val="5000"/>
                  </a:schemeClr>
                </a:solidFill>
              </a:rPr>
              <a:t>not shared effectively</a:t>
            </a:r>
          </a:p>
          <a:p>
            <a:pPr marL="285750" indent="-285750" defTabSz="457200">
              <a:spcBef>
                <a:spcPts val="600"/>
              </a:spcBef>
              <a:spcAft>
                <a:spcPts val="600"/>
              </a:spcAft>
              <a:buClr>
                <a:srgbClr val="808080"/>
              </a:buClr>
              <a:buSzPct val="100000"/>
              <a:buFont typeface="Wingdings" charset="2"/>
              <a:buChar char="§"/>
              <a:defRPr sz="2800">
                <a:solidFill>
                  <a:srgbClr val="7F7F7F"/>
                </a:solidFill>
                <a:latin typeface="Avenir Light"/>
                <a:ea typeface="Avenir Light"/>
                <a:cs typeface="Avenir Light"/>
                <a:sym typeface="Avenir Light"/>
              </a:defRPr>
            </a:pPr>
            <a:r>
              <a:rPr lang="en-US" sz="1600" dirty="0">
                <a:solidFill>
                  <a:schemeClr val="tx1">
                    <a:lumMod val="95000"/>
                    <a:lumOff val="5000"/>
                  </a:schemeClr>
                </a:solidFill>
              </a:rPr>
              <a:t>Risk assessments are conducted </a:t>
            </a:r>
            <a:r>
              <a:rPr lang="en-US" sz="1600" u="sng" dirty="0">
                <a:solidFill>
                  <a:schemeClr val="tx1">
                    <a:lumMod val="95000"/>
                    <a:lumOff val="5000"/>
                  </a:schemeClr>
                </a:solidFill>
              </a:rPr>
              <a:t>without benefiting </a:t>
            </a:r>
            <a:r>
              <a:rPr lang="en-US" sz="1600" dirty="0">
                <a:solidFill>
                  <a:schemeClr val="tx1">
                    <a:lumMod val="95000"/>
                    <a:lumOff val="5000"/>
                  </a:schemeClr>
                </a:solidFill>
              </a:rPr>
              <a:t>from and building on existing work. As a result the price tag for new risk assessments is higher than it should be </a:t>
            </a:r>
          </a:p>
          <a:p>
            <a:pPr marL="285750" indent="-285750" defTabSz="457200">
              <a:spcBef>
                <a:spcPts val="600"/>
              </a:spcBef>
              <a:spcAft>
                <a:spcPts val="600"/>
              </a:spcAft>
              <a:buClr>
                <a:srgbClr val="808080"/>
              </a:buClr>
              <a:buSzPct val="100000"/>
              <a:buFont typeface="Wingdings" charset="2"/>
              <a:buChar char="§"/>
              <a:defRPr sz="2800">
                <a:solidFill>
                  <a:srgbClr val="7F7F7F"/>
                </a:solidFill>
                <a:latin typeface="Avenir Light"/>
                <a:ea typeface="Avenir Light"/>
                <a:cs typeface="Avenir Light"/>
                <a:sym typeface="Avenir Light"/>
              </a:defRPr>
            </a:pPr>
            <a:r>
              <a:rPr lang="en-US" sz="1600" dirty="0">
                <a:solidFill>
                  <a:schemeClr val="tx1">
                    <a:lumMod val="95000"/>
                    <a:lumOff val="5000"/>
                  </a:schemeClr>
                </a:solidFill>
              </a:rPr>
              <a:t>Available risk information is </a:t>
            </a:r>
            <a:r>
              <a:rPr lang="en-US" sz="1600" u="sng" dirty="0">
                <a:solidFill>
                  <a:schemeClr val="tx1">
                    <a:lumMod val="95000"/>
                    <a:lumOff val="5000"/>
                  </a:schemeClr>
                </a:solidFill>
              </a:rPr>
              <a:t>not always used in policy design and investment</a:t>
            </a:r>
          </a:p>
          <a:p>
            <a:pPr marL="285750" indent="-285750" defTabSz="457200">
              <a:spcBef>
                <a:spcPts val="600"/>
              </a:spcBef>
              <a:spcAft>
                <a:spcPts val="600"/>
              </a:spcAft>
              <a:buClr>
                <a:srgbClr val="808080"/>
              </a:buClr>
              <a:buSzPct val="100000"/>
              <a:buFont typeface="Wingdings" charset="2"/>
              <a:buChar char="§"/>
              <a:defRPr sz="2800">
                <a:solidFill>
                  <a:srgbClr val="7F7F7F"/>
                </a:solidFill>
                <a:latin typeface="Avenir Light"/>
                <a:ea typeface="Avenir Light"/>
                <a:cs typeface="Avenir Light"/>
                <a:sym typeface="Avenir Light"/>
              </a:defRPr>
            </a:pPr>
            <a:r>
              <a:rPr lang="en-US" sz="1600" dirty="0">
                <a:solidFill>
                  <a:schemeClr val="tx1">
                    <a:lumMod val="95000"/>
                    <a:lumOff val="5000"/>
                  </a:schemeClr>
                </a:solidFill>
                <a:latin typeface="Avenir Light"/>
                <a:ea typeface="Avenir Light"/>
                <a:cs typeface="Avenir Light"/>
              </a:rPr>
              <a:t>Available risk information is </a:t>
            </a:r>
            <a:r>
              <a:rPr lang="en-US" sz="1600" u="sng" dirty="0">
                <a:solidFill>
                  <a:schemeClr val="tx1">
                    <a:lumMod val="95000"/>
                    <a:lumOff val="5000"/>
                  </a:schemeClr>
                </a:solidFill>
                <a:latin typeface="Avenir Light"/>
                <a:ea typeface="Avenir Light"/>
                <a:cs typeface="Avenir Light"/>
              </a:rPr>
              <a:t>not communicated to stakeholders</a:t>
            </a:r>
          </a:p>
          <a:p>
            <a:pPr marL="285750" indent="-285750" defTabSz="457200">
              <a:spcBef>
                <a:spcPts val="600"/>
              </a:spcBef>
              <a:spcAft>
                <a:spcPts val="600"/>
              </a:spcAft>
              <a:buClr>
                <a:srgbClr val="808080"/>
              </a:buClr>
              <a:buSzPct val="100000"/>
              <a:buFont typeface="Wingdings" charset="2"/>
              <a:buChar char="§"/>
              <a:defRPr sz="2800">
                <a:solidFill>
                  <a:srgbClr val="7F7F7F"/>
                </a:solidFill>
                <a:latin typeface="Avenir Light"/>
                <a:ea typeface="Avenir Light"/>
                <a:cs typeface="Avenir Light"/>
                <a:sym typeface="Avenir Light"/>
              </a:defRPr>
            </a:pPr>
            <a:r>
              <a:rPr lang="en-US" sz="1600" dirty="0">
                <a:solidFill>
                  <a:schemeClr val="tx1">
                    <a:lumMod val="95000"/>
                    <a:lumOff val="5000"/>
                  </a:schemeClr>
                </a:solidFill>
              </a:rPr>
              <a:t>Risk assessments are </a:t>
            </a:r>
            <a:r>
              <a:rPr lang="en-US" sz="1600" u="sng" dirty="0">
                <a:solidFill>
                  <a:schemeClr val="tx1">
                    <a:lumMod val="95000"/>
                    <a:lumOff val="5000"/>
                  </a:schemeClr>
                </a:solidFill>
              </a:rPr>
              <a:t>not always linked to DRR governance </a:t>
            </a:r>
            <a:r>
              <a:rPr lang="en-US" sz="1600" dirty="0">
                <a:solidFill>
                  <a:schemeClr val="tx1">
                    <a:lumMod val="95000"/>
                    <a:lumOff val="5000"/>
                  </a:schemeClr>
                </a:solidFill>
              </a:rPr>
              <a:t>processes including policy development processes</a:t>
            </a:r>
          </a:p>
          <a:p>
            <a:pPr marL="285750" indent="-285750" defTabSz="457200">
              <a:spcBef>
                <a:spcPts val="600"/>
              </a:spcBef>
              <a:spcAft>
                <a:spcPts val="600"/>
              </a:spcAft>
              <a:buClr>
                <a:srgbClr val="808080"/>
              </a:buClr>
              <a:buSzPct val="100000"/>
              <a:buFont typeface="Wingdings" charset="2"/>
              <a:buChar char="§"/>
              <a:defRPr sz="2800">
                <a:solidFill>
                  <a:srgbClr val="7F7F7F"/>
                </a:solidFill>
                <a:latin typeface="Avenir Light"/>
                <a:ea typeface="Avenir Light"/>
                <a:cs typeface="Avenir Light"/>
                <a:sym typeface="Avenir Light"/>
              </a:defRPr>
            </a:pPr>
            <a:r>
              <a:rPr lang="en-US" sz="1600" dirty="0">
                <a:solidFill>
                  <a:schemeClr val="tx1">
                    <a:lumMod val="95000"/>
                    <a:lumOff val="5000"/>
                  </a:schemeClr>
                </a:solidFill>
              </a:rPr>
              <a:t>Sectors have </a:t>
            </a:r>
            <a:r>
              <a:rPr lang="en-US" sz="1600" u="sng" dirty="0">
                <a:solidFill>
                  <a:schemeClr val="tx1">
                    <a:lumMod val="95000"/>
                    <a:lumOff val="5000"/>
                  </a:schemeClr>
                </a:solidFill>
              </a:rPr>
              <a:t>insufficient capacity </a:t>
            </a:r>
            <a:r>
              <a:rPr lang="en-US" sz="1600" dirty="0">
                <a:solidFill>
                  <a:schemeClr val="tx1">
                    <a:lumMod val="95000"/>
                    <a:lumOff val="5000"/>
                  </a:schemeClr>
                </a:solidFill>
              </a:rPr>
              <a:t>to understand risk and use risk information </a:t>
            </a:r>
          </a:p>
        </p:txBody>
      </p:sp>
      <p:sp>
        <p:nvSpPr>
          <p:cNvPr id="4" name="Text Box 13">
            <a:extLst>
              <a:ext uri="{FF2B5EF4-FFF2-40B4-BE49-F238E27FC236}">
                <a16:creationId xmlns:a16="http://schemas.microsoft.com/office/drawing/2014/main" id="{777C9B50-1026-4C4A-A8C0-5A3B5CBD5B18}"/>
              </a:ext>
            </a:extLst>
          </p:cNvPr>
          <p:cNvSpPr txBox="1"/>
          <p:nvPr/>
        </p:nvSpPr>
        <p:spPr>
          <a:xfrm>
            <a:off x="603982" y="1060342"/>
            <a:ext cx="7936035" cy="70788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457200">
              <a:defRPr sz="3200" spc="-150">
                <a:solidFill>
                  <a:srgbClr val="808080"/>
                </a:solidFill>
                <a:latin typeface="Avenir Light"/>
                <a:ea typeface="Avenir Light"/>
                <a:cs typeface="Avenir Light"/>
                <a:sym typeface="Avenir Light"/>
              </a:defRPr>
            </a:lvl1pPr>
          </a:lstStyle>
          <a:p>
            <a:r>
              <a:rPr lang="en-US" sz="2000" dirty="0">
                <a:solidFill>
                  <a:schemeClr val="tx2"/>
                </a:solidFill>
              </a:rPr>
              <a:t>The Persistent and Common Challenges in Conducting Hazard and Risk Assessments for Disaster Risk Reduction (DRR)</a:t>
            </a:r>
            <a:endParaRPr sz="2000" dirty="0">
              <a:solidFill>
                <a:schemeClr val="tx2"/>
              </a:solidFill>
            </a:endParaRPr>
          </a:p>
        </p:txBody>
      </p:sp>
    </p:spTree>
    <p:extLst>
      <p:ext uri="{BB962C8B-B14F-4D97-AF65-F5344CB8AC3E}">
        <p14:creationId xmlns:p14="http://schemas.microsoft.com/office/powerpoint/2010/main" val="14441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F8A4-5A18-5C42-95AD-860958F8B12D}"/>
              </a:ext>
            </a:extLst>
          </p:cNvPr>
          <p:cNvSpPr>
            <a:spLocks noGrp="1"/>
          </p:cNvSpPr>
          <p:nvPr>
            <p:ph type="title"/>
          </p:nvPr>
        </p:nvSpPr>
        <p:spPr/>
        <p:txBody>
          <a:bodyPr/>
          <a:lstStyle/>
          <a:p>
            <a:r>
              <a:rPr lang="en-US" dirty="0"/>
              <a:t>Background for BC DRR Hub</a:t>
            </a:r>
          </a:p>
        </p:txBody>
      </p:sp>
      <p:grpSp>
        <p:nvGrpSpPr>
          <p:cNvPr id="16" name="Group 15">
            <a:extLst>
              <a:ext uri="{FF2B5EF4-FFF2-40B4-BE49-F238E27FC236}">
                <a16:creationId xmlns:a16="http://schemas.microsoft.com/office/drawing/2014/main" id="{0EE1447F-8805-054F-87FA-85072C58480D}"/>
              </a:ext>
            </a:extLst>
          </p:cNvPr>
          <p:cNvGrpSpPr/>
          <p:nvPr/>
        </p:nvGrpSpPr>
        <p:grpSpPr>
          <a:xfrm>
            <a:off x="604678" y="1045385"/>
            <a:ext cx="8245449" cy="3360948"/>
            <a:chOff x="-119051" y="-380868"/>
            <a:chExt cx="6296776" cy="2283801"/>
          </a:xfrm>
        </p:grpSpPr>
        <p:sp>
          <p:nvSpPr>
            <p:cNvPr id="17" name="Text Box 4">
              <a:extLst>
                <a:ext uri="{FF2B5EF4-FFF2-40B4-BE49-F238E27FC236}">
                  <a16:creationId xmlns:a16="http://schemas.microsoft.com/office/drawing/2014/main" id="{AA99159B-5A41-CB4B-A575-D629003A605B}"/>
                </a:ext>
              </a:extLst>
            </p:cNvPr>
            <p:cNvSpPr txBox="1"/>
            <p:nvPr/>
          </p:nvSpPr>
          <p:spPr>
            <a:xfrm>
              <a:off x="1231727" y="236477"/>
              <a:ext cx="4945998" cy="52899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0"/>
                </a:spcAft>
                <a:buFont typeface="Wingdings" pitchFamily="2" charset="2"/>
                <a:buChar char="§"/>
              </a:pPr>
              <a:r>
                <a:rPr lang="en-CA" sz="1400" dirty="0">
                  <a:effectLst/>
                  <a:ea typeface="Calibri" panose="020F0502020204030204" pitchFamily="34" charset="0"/>
                  <a:cs typeface="Times New Roman" panose="02020603050405020304" pitchFamily="18" charset="0"/>
                </a:rPr>
                <a:t>DRR Pathways project launched with the concept of DRR Hub at the core of its objectives</a:t>
              </a:r>
              <a:endParaRPr lang="en-CA" sz="2400" dirty="0">
                <a:effectLst/>
                <a:ea typeface="Calibri" panose="020F0502020204030204" pitchFamily="34" charset="0"/>
                <a:cs typeface="Times New Roman" panose="02020603050405020304" pitchFamily="18" charset="0"/>
              </a:endParaRPr>
            </a:p>
            <a:p>
              <a:pPr marL="457200" indent="-228600">
                <a:spcAft>
                  <a:spcPts val="0"/>
                </a:spcAft>
                <a:buFont typeface="Wingdings" pitchFamily="2" charset="2"/>
                <a:buChar char="§"/>
              </a:pPr>
              <a:r>
                <a:rPr lang="en-US" sz="1400" dirty="0">
                  <a:effectLst/>
                  <a:ea typeface="Times New Roman" panose="02020603050405020304" pitchFamily="18" charset="0"/>
                </a:rPr>
                <a:t>Developing Theory of Change for DRR Hub and design of the core components</a:t>
              </a:r>
              <a:endParaRPr lang="en-CA" sz="2400" dirty="0">
                <a:effectLst/>
                <a:ea typeface="Times New Roman" panose="02020603050405020304" pitchFamily="18" charset="0"/>
              </a:endParaRPr>
            </a:p>
            <a:p>
              <a:pPr marL="457200" indent="-228600">
                <a:spcAft>
                  <a:spcPts val="0"/>
                </a:spcAft>
                <a:buFont typeface="Wingdings" pitchFamily="2" charset="2"/>
                <a:buChar char="§"/>
              </a:pPr>
              <a:r>
                <a:rPr lang="en-US" sz="1400" dirty="0">
                  <a:effectLst/>
                  <a:ea typeface="Times New Roman" panose="02020603050405020304" pitchFamily="18" charset="0"/>
                </a:rPr>
                <a:t>Engagement with Stakeholders through DRR Pathways Project</a:t>
              </a:r>
              <a:endParaRPr lang="en-CA" sz="2400" dirty="0">
                <a:effectLst/>
                <a:ea typeface="Times New Roman" panose="02020603050405020304" pitchFamily="18" charset="0"/>
              </a:endParaRPr>
            </a:p>
            <a:p>
              <a:pPr marL="457200" indent="-228600">
                <a:spcAft>
                  <a:spcPts val="0"/>
                </a:spcAft>
              </a:pPr>
              <a:r>
                <a:rPr lang="en-CA" sz="1400" dirty="0">
                  <a:effectLst/>
                  <a:ea typeface="Calibri" panose="020F0502020204030204" pitchFamily="34" charset="0"/>
                  <a:cs typeface="Times New Roman" panose="02020603050405020304" pitchFamily="18" charset="0"/>
                </a:rPr>
                <a:t> </a:t>
              </a:r>
              <a:endParaRPr lang="en-CA" sz="2400" dirty="0">
                <a:effectLst/>
                <a:ea typeface="Calibri" panose="020F0502020204030204" pitchFamily="34" charset="0"/>
                <a:cs typeface="Times New Roman" panose="02020603050405020304" pitchFamily="18" charset="0"/>
              </a:endParaRPr>
            </a:p>
          </p:txBody>
        </p:sp>
        <p:sp>
          <p:nvSpPr>
            <p:cNvPr id="18" name="Text Box 5">
              <a:extLst>
                <a:ext uri="{FF2B5EF4-FFF2-40B4-BE49-F238E27FC236}">
                  <a16:creationId xmlns:a16="http://schemas.microsoft.com/office/drawing/2014/main" id="{2CA6DFA1-65AA-E942-9E7F-BBCA239A6EB1}"/>
                </a:ext>
              </a:extLst>
            </p:cNvPr>
            <p:cNvSpPr txBox="1"/>
            <p:nvPr/>
          </p:nvSpPr>
          <p:spPr>
            <a:xfrm>
              <a:off x="1230389" y="-380868"/>
              <a:ext cx="4239490" cy="392965"/>
            </a:xfrm>
            <a:prstGeom prst="rect">
              <a:avLst/>
            </a:prstGeom>
            <a:ln w="635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spcAft>
                  <a:spcPts val="0"/>
                </a:spcAft>
                <a:buFont typeface="Wingdings" pitchFamily="2" charset="2"/>
                <a:buChar char="§"/>
              </a:pPr>
              <a:r>
                <a:rPr lang="en-CA" sz="1400" dirty="0">
                  <a:effectLst/>
                  <a:ea typeface="Calibri" panose="020F0502020204030204" pitchFamily="34" charset="0"/>
                  <a:cs typeface="Times New Roman" panose="02020603050405020304" pitchFamily="18" charset="0"/>
                </a:rPr>
                <a:t>Stakeholders expressing the need for an organized and systematic approach towards understanding risk research, data management, and collaboration for DRR</a:t>
              </a:r>
              <a:endParaRPr lang="en-CA" sz="2400" dirty="0">
                <a:effectLst/>
                <a:ea typeface="Calibri" panose="020F0502020204030204" pitchFamily="34" charset="0"/>
                <a:cs typeface="Times New Roman" panose="02020603050405020304" pitchFamily="18" charset="0"/>
              </a:endParaRPr>
            </a:p>
            <a:p>
              <a:pPr>
                <a:spcAft>
                  <a:spcPts val="0"/>
                </a:spcAft>
              </a:pPr>
              <a:r>
                <a:rPr lang="en-CA" sz="1400" dirty="0">
                  <a:effectLst/>
                  <a:ea typeface="Times New Roman" panose="02020603050405020304" pitchFamily="18" charset="0"/>
                </a:rPr>
                <a:t> </a:t>
              </a:r>
              <a:endParaRPr lang="en-CA" sz="2400" dirty="0">
                <a:effectLst/>
                <a:ea typeface="Times New Roman" panose="02020603050405020304" pitchFamily="18" charset="0"/>
              </a:endParaRPr>
            </a:p>
          </p:txBody>
        </p:sp>
        <p:sp>
          <p:nvSpPr>
            <p:cNvPr id="20" name="Text Box 8">
              <a:extLst>
                <a:ext uri="{FF2B5EF4-FFF2-40B4-BE49-F238E27FC236}">
                  <a16:creationId xmlns:a16="http://schemas.microsoft.com/office/drawing/2014/main" id="{3C35B205-78F5-3E4D-B879-0D11B9697C23}"/>
                </a:ext>
              </a:extLst>
            </p:cNvPr>
            <p:cNvSpPr txBox="1"/>
            <p:nvPr/>
          </p:nvSpPr>
          <p:spPr>
            <a:xfrm>
              <a:off x="1410879" y="995831"/>
              <a:ext cx="4529801" cy="907102"/>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spcAft>
                  <a:spcPts val="0"/>
                </a:spcAft>
                <a:buFont typeface="Wingdings" pitchFamily="2" charset="2"/>
                <a:buChar char="§"/>
                <a:tabLst>
                  <a:tab pos="457200" algn="l"/>
                </a:tabLst>
              </a:pPr>
              <a:r>
                <a:rPr lang="en-US" sz="1400" dirty="0">
                  <a:effectLst/>
                  <a:ea typeface="Times New Roman" panose="02020603050405020304" pitchFamily="18" charset="0"/>
                </a:rPr>
                <a:t>Developing discussion paper for BC DRR Hub Governance and Financing Options </a:t>
              </a:r>
              <a:endParaRPr lang="en-US" sz="1400" dirty="0">
                <a:ea typeface="Times New Roman" panose="02020603050405020304" pitchFamily="18" charset="0"/>
              </a:endParaRPr>
            </a:p>
            <a:p>
              <a:pPr marL="342900" lvl="0" indent="-342900">
                <a:spcAft>
                  <a:spcPts val="0"/>
                </a:spcAft>
                <a:buFont typeface="Wingdings" pitchFamily="2" charset="2"/>
                <a:buChar char="§"/>
                <a:tabLst>
                  <a:tab pos="457200" algn="l"/>
                </a:tabLst>
              </a:pPr>
              <a:r>
                <a:rPr lang="en-US" sz="1400" dirty="0">
                  <a:effectLst/>
                  <a:ea typeface="Times New Roman" panose="02020603050405020304" pitchFamily="18" charset="0"/>
                </a:rPr>
                <a:t>Discussing and establishing commitment from key entities in March-June</a:t>
              </a:r>
              <a:endParaRPr lang="en-CA" sz="2400" dirty="0">
                <a:effectLst/>
                <a:ea typeface="Times New Roman" panose="02020603050405020304" pitchFamily="18" charset="0"/>
              </a:endParaRPr>
            </a:p>
            <a:p>
              <a:pPr marL="342900" lvl="0" indent="-342900">
                <a:spcAft>
                  <a:spcPts val="0"/>
                </a:spcAft>
                <a:buFont typeface="Wingdings" pitchFamily="2" charset="2"/>
                <a:buChar char="§"/>
                <a:tabLst>
                  <a:tab pos="457200" algn="l"/>
                </a:tabLst>
              </a:pPr>
              <a:r>
                <a:rPr lang="en-US" sz="1400" dirty="0">
                  <a:effectLst/>
                  <a:ea typeface="Times New Roman" panose="02020603050405020304" pitchFamily="18" charset="0"/>
                </a:rPr>
                <a:t>Sharing the vision and final options for BC DRR Hub with wider set of stakeholders at URBC Symposium</a:t>
              </a:r>
              <a:endParaRPr lang="en-CA" sz="2400" dirty="0">
                <a:effectLst/>
                <a:ea typeface="Times New Roman" panose="02020603050405020304" pitchFamily="18" charset="0"/>
              </a:endParaRPr>
            </a:p>
            <a:p>
              <a:pPr>
                <a:spcAft>
                  <a:spcPts val="0"/>
                </a:spcAft>
              </a:pPr>
              <a:r>
                <a:rPr lang="en-CA" sz="1400" dirty="0">
                  <a:effectLst/>
                  <a:ea typeface="Times New Roman" panose="02020603050405020304" pitchFamily="18" charset="0"/>
                </a:rPr>
                <a:t> </a:t>
              </a:r>
              <a:endParaRPr lang="en-CA" sz="2400" dirty="0">
                <a:effectLst/>
                <a:ea typeface="Times New Roman" panose="02020603050405020304" pitchFamily="18" charset="0"/>
              </a:endParaRPr>
            </a:p>
          </p:txBody>
        </p:sp>
        <p:sp>
          <p:nvSpPr>
            <p:cNvPr id="22" name="Chevron 21">
              <a:extLst>
                <a:ext uri="{FF2B5EF4-FFF2-40B4-BE49-F238E27FC236}">
                  <a16:creationId xmlns:a16="http://schemas.microsoft.com/office/drawing/2014/main" id="{86408B31-3B92-7043-AA01-7A0D17BDA40B}"/>
                </a:ext>
              </a:extLst>
            </p:cNvPr>
            <p:cNvSpPr/>
            <p:nvPr/>
          </p:nvSpPr>
          <p:spPr>
            <a:xfrm>
              <a:off x="-119051" y="-353744"/>
              <a:ext cx="1349440" cy="45342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CA" sz="1100" b="1">
                  <a:effectLst/>
                  <a:ea typeface="Times New Roman" panose="02020603050405020304" pitchFamily="18" charset="0"/>
                </a:rPr>
                <a:t>2017-2018</a:t>
              </a:r>
              <a:endParaRPr lang="en-CA" sz="2400">
                <a:effectLst/>
                <a:ea typeface="Times New Roman" panose="02020603050405020304" pitchFamily="18" charset="0"/>
              </a:endParaRPr>
            </a:p>
            <a:p>
              <a:pPr algn="ctr">
                <a:spcAft>
                  <a:spcPts val="0"/>
                </a:spcAft>
              </a:pPr>
              <a:r>
                <a:rPr lang="en-CA" sz="1100" b="1">
                  <a:effectLst/>
                  <a:ea typeface="Times New Roman" panose="02020603050405020304" pitchFamily="18" charset="0"/>
                </a:rPr>
                <a:t>URBC Symposiums</a:t>
              </a:r>
              <a:endParaRPr lang="en-CA" sz="2400">
                <a:effectLst/>
                <a:ea typeface="Times New Roman" panose="02020603050405020304" pitchFamily="18" charset="0"/>
              </a:endParaRPr>
            </a:p>
          </p:txBody>
        </p:sp>
        <p:sp>
          <p:nvSpPr>
            <p:cNvPr id="23" name="Chevron 22">
              <a:extLst>
                <a:ext uri="{FF2B5EF4-FFF2-40B4-BE49-F238E27FC236}">
                  <a16:creationId xmlns:a16="http://schemas.microsoft.com/office/drawing/2014/main" id="{020FDDD8-6191-FF43-A2D5-B49CB65488DD}"/>
                </a:ext>
              </a:extLst>
            </p:cNvPr>
            <p:cNvSpPr/>
            <p:nvPr/>
          </p:nvSpPr>
          <p:spPr>
            <a:xfrm>
              <a:off x="-97525" y="333107"/>
              <a:ext cx="1306386" cy="466690"/>
            </a:xfrm>
            <a:prstGeom prst="chevr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CA" sz="1400">
                  <a:solidFill>
                    <a:srgbClr val="FFFFFF"/>
                  </a:solidFill>
                  <a:effectLst/>
                  <a:ea typeface="Times New Roman" panose="02020603050405020304" pitchFamily="18" charset="0"/>
                </a:rPr>
                <a:t>2019</a:t>
              </a:r>
              <a:endParaRPr lang="en-CA" sz="2400">
                <a:effectLst/>
                <a:ea typeface="Times New Roman" panose="02020603050405020304" pitchFamily="18" charset="0"/>
              </a:endParaRPr>
            </a:p>
          </p:txBody>
        </p:sp>
        <p:sp>
          <p:nvSpPr>
            <p:cNvPr id="24" name="Chevron 23">
              <a:extLst>
                <a:ext uri="{FF2B5EF4-FFF2-40B4-BE49-F238E27FC236}">
                  <a16:creationId xmlns:a16="http://schemas.microsoft.com/office/drawing/2014/main" id="{558E1B14-DCE0-6E4D-958D-95D4A9853AD9}"/>
                </a:ext>
              </a:extLst>
            </p:cNvPr>
            <p:cNvSpPr/>
            <p:nvPr/>
          </p:nvSpPr>
          <p:spPr>
            <a:xfrm>
              <a:off x="-109029" y="1118435"/>
              <a:ext cx="1329393" cy="4666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CA" sz="1100" b="1" dirty="0">
                  <a:effectLst/>
                  <a:ea typeface="Times New Roman" panose="02020603050405020304" pitchFamily="18" charset="0"/>
                </a:rPr>
                <a:t>January- </a:t>
              </a:r>
              <a:r>
                <a:rPr lang="en-CA" sz="1100" b="1" dirty="0">
                  <a:ea typeface="Times New Roman" panose="02020603050405020304" pitchFamily="18" charset="0"/>
                </a:rPr>
                <a:t>Sep</a:t>
              </a:r>
              <a:r>
                <a:rPr lang="en-CA" sz="1100" b="1" dirty="0">
                  <a:effectLst/>
                  <a:ea typeface="Times New Roman" panose="02020603050405020304" pitchFamily="18" charset="0"/>
                </a:rPr>
                <a:t> URBC2020 Symposium</a:t>
              </a:r>
              <a:endParaRPr lang="en-CA" sz="2400" dirty="0">
                <a:effectLst/>
                <a:ea typeface="Times New Roman" panose="02020603050405020304" pitchFamily="18" charset="0"/>
              </a:endParaRPr>
            </a:p>
          </p:txBody>
        </p:sp>
      </p:grpSp>
    </p:spTree>
    <p:extLst>
      <p:ext uri="{BB962C8B-B14F-4D97-AF65-F5344CB8AC3E}">
        <p14:creationId xmlns:p14="http://schemas.microsoft.com/office/powerpoint/2010/main" val="26435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66CF-5F63-0640-BF41-04D6E2F170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528C1C-0379-0849-A306-48FA9989E004}"/>
              </a:ext>
            </a:extLst>
          </p:cNvPr>
          <p:cNvSpPr>
            <a:spLocks noGrp="1"/>
          </p:cNvSpPr>
          <p:nvPr>
            <p:ph idx="1"/>
          </p:nvPr>
        </p:nvSpPr>
        <p:spPr/>
        <p:txBody>
          <a:bodyPr>
            <a:normAutofit/>
          </a:bodyPr>
          <a:lstStyle/>
          <a:p>
            <a:pPr marL="0" indent="0">
              <a:buNone/>
            </a:pPr>
            <a:r>
              <a:rPr lang="en-CA" b="1" dirty="0"/>
              <a:t>What is BC DRR Hub?</a:t>
            </a:r>
          </a:p>
          <a:p>
            <a:pPr marL="0" indent="0">
              <a:buNone/>
            </a:pPr>
            <a:endParaRPr lang="en-CA" b="1" dirty="0"/>
          </a:p>
          <a:p>
            <a:pPr marL="0" indent="0">
              <a:buNone/>
            </a:pPr>
            <a:r>
              <a:rPr lang="en-CA" sz="2000" dirty="0">
                <a:solidFill>
                  <a:schemeClr val="accent1">
                    <a:lumMod val="75000"/>
                  </a:schemeClr>
                </a:solidFill>
              </a:rPr>
              <a:t>It is an an </a:t>
            </a:r>
            <a:r>
              <a:rPr lang="en-CA" sz="2000" b="1" dirty="0">
                <a:solidFill>
                  <a:schemeClr val="accent1">
                    <a:lumMod val="75000"/>
                  </a:schemeClr>
                </a:solidFill>
              </a:rPr>
              <a:t>independent entity </a:t>
            </a:r>
            <a:r>
              <a:rPr lang="en-CA" sz="2000" dirty="0">
                <a:solidFill>
                  <a:schemeClr val="accent1">
                    <a:lumMod val="75000"/>
                  </a:schemeClr>
                </a:solidFill>
              </a:rPr>
              <a:t>that </a:t>
            </a:r>
            <a:r>
              <a:rPr lang="en-CA" sz="2000" b="1" dirty="0">
                <a:solidFill>
                  <a:schemeClr val="accent1">
                    <a:lumMod val="75000"/>
                  </a:schemeClr>
                </a:solidFill>
              </a:rPr>
              <a:t>coordinates science and policy partnerships </a:t>
            </a:r>
            <a:r>
              <a:rPr lang="en-CA" sz="2000" dirty="0">
                <a:solidFill>
                  <a:schemeClr val="accent1">
                    <a:lumMod val="75000"/>
                  </a:schemeClr>
                </a:solidFill>
              </a:rPr>
              <a:t>to strategize and efficiently use available resources capabilities </a:t>
            </a:r>
            <a:r>
              <a:rPr lang="en-CA" sz="2000" b="1" dirty="0">
                <a:solidFill>
                  <a:schemeClr val="accent1">
                    <a:lumMod val="75000"/>
                  </a:schemeClr>
                </a:solidFill>
              </a:rPr>
              <a:t>to respond to priority demands</a:t>
            </a:r>
            <a:r>
              <a:rPr lang="en-CA" sz="2000" dirty="0">
                <a:solidFill>
                  <a:schemeClr val="accent1">
                    <a:lumMod val="75000"/>
                  </a:schemeClr>
                </a:solidFill>
              </a:rPr>
              <a:t> of stakeholders in disaster risk reduction. The focus is on production of multi-hazards and risks data and developing methods for using risk information in DRR across the province. Open data management and effective sharing of information and capacity development are also part of its core functions. </a:t>
            </a:r>
            <a:endParaRPr lang="en-US" sz="2000" dirty="0">
              <a:solidFill>
                <a:schemeClr val="accent1">
                  <a:lumMod val="75000"/>
                </a:schemeClr>
              </a:solidFill>
            </a:endParaRPr>
          </a:p>
        </p:txBody>
      </p:sp>
    </p:spTree>
    <p:extLst>
      <p:ext uri="{BB962C8B-B14F-4D97-AF65-F5344CB8AC3E}">
        <p14:creationId xmlns:p14="http://schemas.microsoft.com/office/powerpoint/2010/main" val="123472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78F94-118D-8F43-B0FD-3FECCD68E7AD}"/>
              </a:ext>
            </a:extLst>
          </p:cNvPr>
          <p:cNvSpPr>
            <a:spLocks noGrp="1"/>
          </p:cNvSpPr>
          <p:nvPr>
            <p:ph idx="1"/>
          </p:nvPr>
        </p:nvSpPr>
        <p:spPr>
          <a:xfrm>
            <a:off x="457199" y="337496"/>
            <a:ext cx="8229600" cy="2100904"/>
          </a:xfrm>
          <a:solidFill>
            <a:schemeClr val="bg1"/>
          </a:solidFill>
        </p:spPr>
        <p:txBody>
          <a:bodyPr>
            <a:normAutofit fontScale="92500" lnSpcReduction="10000"/>
          </a:bodyPr>
          <a:lstStyle/>
          <a:p>
            <a:pPr marL="0" indent="0" algn="ctr">
              <a:buNone/>
            </a:pPr>
            <a:r>
              <a:rPr lang="en-US" dirty="0">
                <a:solidFill>
                  <a:schemeClr val="tx2"/>
                </a:solidFill>
              </a:rPr>
              <a:t>The Goal </a:t>
            </a:r>
          </a:p>
          <a:p>
            <a:pPr marL="0" indent="0" algn="ctr">
              <a:buNone/>
            </a:pPr>
            <a:r>
              <a:rPr lang="en-CA" b="1" dirty="0"/>
              <a:t>Building A Resilient Future for BC</a:t>
            </a:r>
          </a:p>
          <a:p>
            <a:pPr marL="0" indent="0" algn="ctr">
              <a:buNone/>
            </a:pPr>
            <a:endParaRPr lang="en-CA" dirty="0">
              <a:solidFill>
                <a:schemeClr val="tx2"/>
              </a:solidFill>
            </a:endParaRPr>
          </a:p>
          <a:p>
            <a:pPr marL="0" indent="0" algn="ctr">
              <a:buNone/>
            </a:pPr>
            <a:r>
              <a:rPr lang="en-CA" dirty="0">
                <a:solidFill>
                  <a:schemeClr val="tx2"/>
                </a:solidFill>
              </a:rPr>
              <a:t>The Objectives</a:t>
            </a:r>
          </a:p>
          <a:p>
            <a:pPr marL="0" indent="0">
              <a:buNone/>
            </a:pPr>
            <a:endParaRPr lang="en-US" dirty="0"/>
          </a:p>
        </p:txBody>
      </p:sp>
      <p:graphicFrame>
        <p:nvGraphicFramePr>
          <p:cNvPr id="4" name="Diagram 3">
            <a:extLst>
              <a:ext uri="{FF2B5EF4-FFF2-40B4-BE49-F238E27FC236}">
                <a16:creationId xmlns:a16="http://schemas.microsoft.com/office/drawing/2014/main" id="{EB23525E-C5CD-4C0A-A6FE-5EAD4C505866}"/>
              </a:ext>
            </a:extLst>
          </p:cNvPr>
          <p:cNvGraphicFramePr/>
          <p:nvPr>
            <p:extLst>
              <p:ext uri="{D42A27DB-BD31-4B8C-83A1-F6EECF244321}">
                <p14:modId xmlns:p14="http://schemas.microsoft.com/office/powerpoint/2010/main" val="2206274211"/>
              </p:ext>
            </p:extLst>
          </p:nvPr>
        </p:nvGraphicFramePr>
        <p:xfrm>
          <a:off x="662608" y="2649497"/>
          <a:ext cx="7818783" cy="3380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22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66CF-5F63-0640-BF41-04D6E2F170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528C1C-0379-0849-A306-48FA9989E004}"/>
              </a:ext>
            </a:extLst>
          </p:cNvPr>
          <p:cNvSpPr>
            <a:spLocks noGrp="1"/>
          </p:cNvSpPr>
          <p:nvPr>
            <p:ph idx="1"/>
          </p:nvPr>
        </p:nvSpPr>
        <p:spPr/>
        <p:txBody>
          <a:bodyPr>
            <a:normAutofit/>
          </a:bodyPr>
          <a:lstStyle/>
          <a:p>
            <a:pPr marL="0" indent="0">
              <a:buNone/>
            </a:pPr>
            <a:r>
              <a:rPr lang="en-CA" b="1" dirty="0"/>
              <a:t>What challenges BC DRR Hub will tackle?</a:t>
            </a:r>
          </a:p>
          <a:p>
            <a:pPr marL="0" indent="0">
              <a:buNone/>
            </a:pPr>
            <a:endParaRPr lang="en-CA" b="1" dirty="0"/>
          </a:p>
          <a:p>
            <a:pPr lvl="0"/>
            <a:r>
              <a:rPr lang="en-CA" sz="2400" dirty="0">
                <a:solidFill>
                  <a:schemeClr val="tx2"/>
                </a:solidFill>
              </a:rPr>
              <a:t>Risk data accessibility and data sharing modalities </a:t>
            </a:r>
          </a:p>
          <a:p>
            <a:pPr lvl="0"/>
            <a:r>
              <a:rPr lang="en-CA" sz="2400" dirty="0">
                <a:solidFill>
                  <a:schemeClr val="tx2"/>
                </a:solidFill>
              </a:rPr>
              <a:t>Understanding and using risk information in DRR</a:t>
            </a:r>
          </a:p>
          <a:p>
            <a:pPr lvl="0"/>
            <a:r>
              <a:rPr lang="en-CA" sz="2400" dirty="0">
                <a:solidFill>
                  <a:schemeClr val="tx2"/>
                </a:solidFill>
              </a:rPr>
              <a:t>Identifying common needs and priorities for effective DRR work across hazards and sectors</a:t>
            </a:r>
          </a:p>
          <a:p>
            <a:pPr lvl="0"/>
            <a:r>
              <a:rPr lang="en-CA" sz="2400" dirty="0">
                <a:solidFill>
                  <a:schemeClr val="tx2"/>
                </a:solidFill>
              </a:rPr>
              <a:t>Coordination and collaboration across projects, hazards and sectors</a:t>
            </a:r>
          </a:p>
          <a:p>
            <a:pPr marL="0" indent="0">
              <a:buNone/>
            </a:pPr>
            <a:endParaRPr lang="en-CA" b="1" dirty="0"/>
          </a:p>
          <a:p>
            <a:pPr marL="0" indent="0">
              <a:buNone/>
            </a:pPr>
            <a:endParaRPr lang="en-CA" sz="2400" dirty="0">
              <a:solidFill>
                <a:schemeClr val="accent1">
                  <a:lumMod val="75000"/>
                </a:schemeClr>
              </a:solidFill>
            </a:endParaRPr>
          </a:p>
          <a:p>
            <a:pPr marL="0" indent="0">
              <a:buNone/>
            </a:pPr>
            <a:endParaRPr lang="en-CA" sz="2400" dirty="0">
              <a:solidFill>
                <a:schemeClr val="accent1">
                  <a:lumMod val="75000"/>
                </a:schemeClr>
              </a:solidFill>
            </a:endParaRPr>
          </a:p>
          <a:p>
            <a:pPr marL="0" indent="0">
              <a:buNone/>
            </a:pPr>
            <a:endParaRPr lang="en-US" dirty="0"/>
          </a:p>
        </p:txBody>
      </p:sp>
    </p:spTree>
    <p:extLst>
      <p:ext uri="{BB962C8B-B14F-4D97-AF65-F5344CB8AC3E}">
        <p14:creationId xmlns:p14="http://schemas.microsoft.com/office/powerpoint/2010/main" val="1987681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25051</TotalTime>
  <Words>1271</Words>
  <Application>Microsoft Macintosh PowerPoint</Application>
  <PresentationFormat>On-screen Show (4:3)</PresentationFormat>
  <Paragraphs>131</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Light</vt:lpstr>
      <vt:lpstr>Calibri</vt:lpstr>
      <vt:lpstr>Helvetica</vt:lpstr>
      <vt:lpstr>Wingdings</vt:lpstr>
      <vt:lpstr>Office Theme</vt:lpstr>
      <vt:lpstr>  BC Disaster Risk Reduction Hub (BC DRR Hub)  Draft Proposal For Discussion with Key Partners </vt:lpstr>
      <vt:lpstr>PowerPoint Presentation</vt:lpstr>
      <vt:lpstr>The common ground of Climate Change adaptation, Sustainable Development Goals, and Disaster Risk Reduction </vt:lpstr>
      <vt:lpstr>Common (and un-common) hazards that are the focus of CCA and DRR</vt:lpstr>
      <vt:lpstr>PowerPoint Presentation</vt:lpstr>
      <vt:lpstr>Background for BC DRR Hub</vt:lpstr>
      <vt:lpstr>PowerPoint Presentation</vt:lpstr>
      <vt:lpstr>PowerPoint Presentation</vt:lpstr>
      <vt:lpstr>PowerPoint Presentation</vt:lpstr>
      <vt:lpstr>PowerPoint Presentation</vt:lpstr>
      <vt:lpstr>PowerPoint Presentation</vt:lpstr>
      <vt:lpstr>The Core Components and Activities</vt:lpstr>
      <vt:lpstr>Core Founding Institutions</vt:lpstr>
      <vt:lpstr>Notional Institutional Structure</vt:lpstr>
      <vt:lpstr>PowerPoint Presentation</vt:lpstr>
      <vt:lpstr>Timeline</vt:lpstr>
      <vt:lpstr>Financial Needs of the Hub</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and Guiding Principals</dc:title>
  <dc:creator>Sahar Safaie</dc:creator>
  <cp:lastModifiedBy>Sahar Safaie</cp:lastModifiedBy>
  <cp:revision>10</cp:revision>
  <dcterms:created xsi:type="dcterms:W3CDTF">2019-09-20T17:25:23Z</dcterms:created>
  <dcterms:modified xsi:type="dcterms:W3CDTF">2020-05-28T04:56:39Z</dcterms:modified>
</cp:coreProperties>
</file>