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7" r:id="rId3"/>
    <p:sldId id="278" r:id="rId4"/>
    <p:sldId id="279" r:id="rId5"/>
    <p:sldId id="302" r:id="rId6"/>
    <p:sldId id="265" r:id="rId7"/>
    <p:sldId id="264" r:id="rId8"/>
    <p:sldId id="271" r:id="rId9"/>
    <p:sldId id="272" r:id="rId10"/>
    <p:sldId id="259" r:id="rId11"/>
    <p:sldId id="281" r:id="rId12"/>
    <p:sldId id="298" r:id="rId13"/>
    <p:sldId id="276" r:id="rId14"/>
    <p:sldId id="275" r:id="rId15"/>
    <p:sldId id="277" r:id="rId16"/>
    <p:sldId id="280" r:id="rId17"/>
    <p:sldId id="270" r:id="rId18"/>
    <p:sldId id="321" r:id="rId19"/>
    <p:sldId id="324" r:id="rId20"/>
    <p:sldId id="322" r:id="rId21"/>
    <p:sldId id="323" r:id="rId22"/>
    <p:sldId id="325" r:id="rId23"/>
    <p:sldId id="326"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1"/>
    <p:restoredTop sz="75983"/>
  </p:normalViewPr>
  <p:slideViewPr>
    <p:cSldViewPr snapToGrid="0" snapToObjects="1">
      <p:cViewPr varScale="1">
        <p:scale>
          <a:sx n="92" d="100"/>
          <a:sy n="92" d="100"/>
        </p:scale>
        <p:origin x="9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461A8-8CEC-714B-911A-1A7CDEB7D7E3}" type="datetimeFigureOut">
              <a:rPr lang="en-US" smtClean="0"/>
              <a:t>7/23/21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E619A-F49D-0545-8D11-03CC501863D8}" type="slidenum">
              <a:rPr lang="en-US" smtClean="0"/>
              <a:t>‹#›</a:t>
            </a:fld>
            <a:endParaRPr lang="en-US"/>
          </a:p>
        </p:txBody>
      </p:sp>
    </p:spTree>
    <p:extLst>
      <p:ext uri="{BB962C8B-B14F-4D97-AF65-F5344CB8AC3E}">
        <p14:creationId xmlns:p14="http://schemas.microsoft.com/office/powerpoint/2010/main" val="276702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FAIR Data Principles are a set of guiding principles in order to make data findable, accessible, interoperable and reusable (Wilkinson et al., 2016). These principles provide guidance for scientific data management and stewardship and are relevant to all stakeholders in the current digital ecosystem. They directly address data producers and data publishers to promote maximum use of research data. Research libraries can use the FAIR Data Principles as a framework for fostering and extending research data services. </a:t>
            </a:r>
            <a:endParaRPr lang="en-CA" dirty="0"/>
          </a:p>
          <a:p>
            <a:endParaRPr lang="en-US" dirty="0"/>
          </a:p>
        </p:txBody>
      </p:sp>
      <p:sp>
        <p:nvSpPr>
          <p:cNvPr id="4" name="Slide Number Placeholder 3"/>
          <p:cNvSpPr>
            <a:spLocks noGrp="1"/>
          </p:cNvSpPr>
          <p:nvPr>
            <p:ph type="sldNum" sz="quarter" idx="5"/>
          </p:nvPr>
        </p:nvSpPr>
        <p:spPr/>
        <p:txBody>
          <a:bodyPr/>
          <a:lstStyle/>
          <a:p>
            <a:fld id="{901E619A-F49D-0545-8D11-03CC501863D8}" type="slidenum">
              <a:rPr lang="en-US" smtClean="0"/>
              <a:t>4</a:t>
            </a:fld>
            <a:endParaRPr lang="en-US"/>
          </a:p>
        </p:txBody>
      </p:sp>
    </p:spTree>
    <p:extLst>
      <p:ext uri="{BB962C8B-B14F-4D97-AF65-F5344CB8AC3E}">
        <p14:creationId xmlns:p14="http://schemas.microsoft.com/office/powerpoint/2010/main" val="2207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Stages of the research process</a:t>
            </a:r>
          </a:p>
        </p:txBody>
      </p:sp>
      <p:sp>
        <p:nvSpPr>
          <p:cNvPr id="4" name="Slide Number Placeholder 3"/>
          <p:cNvSpPr>
            <a:spLocks noGrp="1"/>
          </p:cNvSpPr>
          <p:nvPr>
            <p:ph type="sldNum" sz="quarter" idx="5"/>
          </p:nvPr>
        </p:nvSpPr>
        <p:spPr/>
        <p:txBody>
          <a:bodyPr/>
          <a:lstStyle/>
          <a:p>
            <a:fld id="{901E619A-F49D-0545-8D11-03CC501863D8}" type="slidenum">
              <a:rPr lang="en-US" smtClean="0"/>
              <a:t>5</a:t>
            </a:fld>
            <a:endParaRPr lang="en-US"/>
          </a:p>
        </p:txBody>
      </p:sp>
    </p:spTree>
    <p:extLst>
      <p:ext uri="{BB962C8B-B14F-4D97-AF65-F5344CB8AC3E}">
        <p14:creationId xmlns:p14="http://schemas.microsoft.com/office/powerpoint/2010/main" val="357666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a:t>
            </a:r>
            <a:r>
              <a:rPr lang="en-CA" sz="1200" b="1" i="0" u="none" strike="noStrike" kern="1200" dirty="0" err="1">
                <a:solidFill>
                  <a:schemeClr val="tx1"/>
                </a:solidFill>
                <a:effectLst/>
                <a:latin typeface="+mn-lt"/>
                <a:ea typeface="+mn-ea"/>
                <a:cs typeface="+mn-cs"/>
              </a:rPr>
              <a:t>OpenQuake</a:t>
            </a:r>
            <a:r>
              <a:rPr lang="en-CA" sz="1200" b="1" i="0" u="none" strike="noStrike" kern="1200" dirty="0">
                <a:solidFill>
                  <a:schemeClr val="tx1"/>
                </a:solidFill>
                <a:effectLst/>
                <a:latin typeface="+mn-lt"/>
                <a:ea typeface="+mn-ea"/>
                <a:cs typeface="+mn-cs"/>
              </a:rPr>
              <a:t> Engine</a:t>
            </a:r>
            <a:r>
              <a:rPr lang="en-CA" sz="1200" b="0" i="0" u="none" strike="noStrike" kern="1200" dirty="0">
                <a:solidFill>
                  <a:schemeClr val="tx1"/>
                </a:solidFill>
                <a:effectLst/>
                <a:latin typeface="+mn-lt"/>
                <a:ea typeface="+mn-ea"/>
                <a:cs typeface="+mn-cs"/>
              </a:rPr>
              <a:t> is an open source application that allows users to compute </a:t>
            </a:r>
            <a:r>
              <a:rPr lang="en-CA" sz="1200" b="1" i="0" u="none" strike="noStrike" kern="1200" dirty="0">
                <a:solidFill>
                  <a:schemeClr val="tx1"/>
                </a:solidFill>
                <a:effectLst/>
                <a:latin typeface="+mn-lt"/>
                <a:ea typeface="+mn-ea"/>
                <a:cs typeface="+mn-cs"/>
              </a:rPr>
              <a:t>seismic hazard</a:t>
            </a:r>
            <a:r>
              <a:rPr lang="en-CA" sz="1200" b="0" i="0" u="none" strike="noStrike" kern="1200" dirty="0">
                <a:solidFill>
                  <a:schemeClr val="tx1"/>
                </a:solidFill>
                <a:effectLst/>
                <a:latin typeface="+mn-lt"/>
                <a:ea typeface="+mn-ea"/>
                <a:cs typeface="+mn-cs"/>
              </a:rPr>
              <a:t> and </a:t>
            </a:r>
            <a:r>
              <a:rPr lang="en-CA" sz="1200" b="1" i="0" u="none" strike="noStrike" kern="1200" dirty="0">
                <a:solidFill>
                  <a:schemeClr val="tx1"/>
                </a:solidFill>
                <a:effectLst/>
                <a:latin typeface="+mn-lt"/>
                <a:ea typeface="+mn-ea"/>
                <a:cs typeface="+mn-cs"/>
              </a:rPr>
              <a:t>seismic risk</a:t>
            </a:r>
            <a:r>
              <a:rPr lang="en-CA" sz="1200" b="0" i="0" u="none" strike="noStrike" kern="1200" dirty="0">
                <a:solidFill>
                  <a:schemeClr val="tx1"/>
                </a:solidFill>
                <a:effectLst/>
                <a:latin typeface="+mn-lt"/>
                <a:ea typeface="+mn-ea"/>
                <a:cs typeface="+mn-cs"/>
              </a:rPr>
              <a:t> of earthquakes on a global scale. </a:t>
            </a:r>
            <a:endParaRPr lang="en-US" dirty="0"/>
          </a:p>
        </p:txBody>
      </p:sp>
      <p:sp>
        <p:nvSpPr>
          <p:cNvPr id="4" name="Slide Number Placeholder 3"/>
          <p:cNvSpPr>
            <a:spLocks noGrp="1"/>
          </p:cNvSpPr>
          <p:nvPr>
            <p:ph type="sldNum" sz="quarter" idx="5"/>
          </p:nvPr>
        </p:nvSpPr>
        <p:spPr/>
        <p:txBody>
          <a:bodyPr/>
          <a:lstStyle/>
          <a:p>
            <a:fld id="{901E619A-F49D-0545-8D11-03CC501863D8}" type="slidenum">
              <a:rPr lang="en-US" smtClean="0"/>
              <a:t>9</a:t>
            </a:fld>
            <a:endParaRPr lang="en-US"/>
          </a:p>
        </p:txBody>
      </p:sp>
    </p:spTree>
    <p:extLst>
      <p:ext uri="{BB962C8B-B14F-4D97-AF65-F5344CB8AC3E}">
        <p14:creationId xmlns:p14="http://schemas.microsoft.com/office/powerpoint/2010/main" val="91258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92E4D-CCE1-D54D-8EEF-F3340D97AD31}" type="slidenum">
              <a:rPr lang="en-US" smtClean="0"/>
              <a:t>16</a:t>
            </a:fld>
            <a:endParaRPr lang="en-US"/>
          </a:p>
        </p:txBody>
      </p:sp>
    </p:spTree>
    <p:extLst>
      <p:ext uri="{BB962C8B-B14F-4D97-AF65-F5344CB8AC3E}">
        <p14:creationId xmlns:p14="http://schemas.microsoft.com/office/powerpoint/2010/main" val="348350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started with some motivating questions, which have informed the progress made. </a:t>
            </a:r>
          </a:p>
        </p:txBody>
      </p:sp>
      <p:sp>
        <p:nvSpPr>
          <p:cNvPr id="4" name="Slide Number Placeholder 3"/>
          <p:cNvSpPr>
            <a:spLocks noGrp="1"/>
          </p:cNvSpPr>
          <p:nvPr>
            <p:ph type="sldNum" sz="quarter" idx="5"/>
          </p:nvPr>
        </p:nvSpPr>
        <p:spPr/>
        <p:txBody>
          <a:bodyPr/>
          <a:lstStyle/>
          <a:p>
            <a:fld id="{E056F732-00F6-2D40-9C23-8FCFB28E1E6E}" type="slidenum">
              <a:rPr lang="en-US" smtClean="0"/>
              <a:t>19</a:t>
            </a:fld>
            <a:endParaRPr lang="en-US"/>
          </a:p>
        </p:txBody>
      </p:sp>
    </p:spTree>
    <p:extLst>
      <p:ext uri="{BB962C8B-B14F-4D97-AF65-F5344CB8AC3E}">
        <p14:creationId xmlns:p14="http://schemas.microsoft.com/office/powerpoint/2010/main" val="300450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3B3FBCD-7EF9-2B4C-91E6-EC8CC3CFF05F}" type="slidenum">
              <a:rPr lang="en-US" smtClean="0"/>
              <a:t>21</a:t>
            </a:fld>
            <a:endParaRPr lang="en-US"/>
          </a:p>
        </p:txBody>
      </p:sp>
    </p:spTree>
    <p:extLst>
      <p:ext uri="{BB962C8B-B14F-4D97-AF65-F5344CB8AC3E}">
        <p14:creationId xmlns:p14="http://schemas.microsoft.com/office/powerpoint/2010/main" val="982455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6F732-00F6-2D40-9C23-8FCFB28E1E6E}" type="slidenum">
              <a:rPr lang="en-US" smtClean="0"/>
              <a:t>23</a:t>
            </a:fld>
            <a:endParaRPr lang="en-US"/>
          </a:p>
        </p:txBody>
      </p:sp>
    </p:spTree>
    <p:extLst>
      <p:ext uri="{BB962C8B-B14F-4D97-AF65-F5344CB8AC3E}">
        <p14:creationId xmlns:p14="http://schemas.microsoft.com/office/powerpoint/2010/main" val="27267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9F53-19F1-E449-AE3F-24671EEC4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DDFE6A-097C-6646-B7CC-C0FF70D0D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C8151-9680-0941-9D90-ACF5B9736ECA}"/>
              </a:ext>
            </a:extLst>
          </p:cNvPr>
          <p:cNvSpPr>
            <a:spLocks noGrp="1"/>
          </p:cNvSpPr>
          <p:nvPr>
            <p:ph type="dt" sz="half" idx="10"/>
          </p:nvPr>
        </p:nvSpPr>
        <p:spPr/>
        <p:txBody>
          <a:bodyPr/>
          <a:lstStyle/>
          <a:p>
            <a:fld id="{DA1D9F50-9460-ED48-B379-170B30480372}" type="datetime1">
              <a:rPr lang="en-CA" smtClean="0"/>
              <a:t>2021-07-23</a:t>
            </a:fld>
            <a:endParaRPr lang="en-US"/>
          </a:p>
        </p:txBody>
      </p:sp>
      <p:sp>
        <p:nvSpPr>
          <p:cNvPr id="5" name="Footer Placeholder 4">
            <a:extLst>
              <a:ext uri="{FF2B5EF4-FFF2-40B4-BE49-F238E27FC236}">
                <a16:creationId xmlns:a16="http://schemas.microsoft.com/office/drawing/2014/main" id="{08C5C162-0C2F-5F49-8D1D-4EE7BADF3FD5}"/>
              </a:ext>
            </a:extLst>
          </p:cNvPr>
          <p:cNvSpPr>
            <a:spLocks noGrp="1"/>
          </p:cNvSpPr>
          <p:nvPr>
            <p:ph type="ftr" sz="quarter" idx="11"/>
          </p:nvPr>
        </p:nvSpPr>
        <p:spPr/>
        <p:txBody>
          <a:bodyPr/>
          <a:lstStyle/>
          <a:p>
            <a:r>
              <a:rPr lang="en-US"/>
              <a:t>https://www.github.com/opendrr</a:t>
            </a:r>
          </a:p>
        </p:txBody>
      </p:sp>
      <p:sp>
        <p:nvSpPr>
          <p:cNvPr id="6" name="Slide Number Placeholder 5">
            <a:extLst>
              <a:ext uri="{FF2B5EF4-FFF2-40B4-BE49-F238E27FC236}">
                <a16:creationId xmlns:a16="http://schemas.microsoft.com/office/drawing/2014/main" id="{4D74EA5A-696A-4D4F-8A8D-5CA62BA2984B}"/>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111944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4D57-887F-D34E-B850-0A6AB86E1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800BA-1438-6243-BEAE-F3C9D743A5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08F97-01BA-AD46-ACD9-11FB5648789E}"/>
              </a:ext>
            </a:extLst>
          </p:cNvPr>
          <p:cNvSpPr>
            <a:spLocks noGrp="1"/>
          </p:cNvSpPr>
          <p:nvPr>
            <p:ph type="dt" sz="half" idx="10"/>
          </p:nvPr>
        </p:nvSpPr>
        <p:spPr/>
        <p:txBody>
          <a:bodyPr/>
          <a:lstStyle/>
          <a:p>
            <a:fld id="{E7F9722D-9E7D-F143-902A-68123930195D}" type="datetime1">
              <a:rPr lang="en-CA" smtClean="0"/>
              <a:t>2021-07-23</a:t>
            </a:fld>
            <a:endParaRPr lang="en-US"/>
          </a:p>
        </p:txBody>
      </p:sp>
      <p:sp>
        <p:nvSpPr>
          <p:cNvPr id="5" name="Footer Placeholder 4">
            <a:extLst>
              <a:ext uri="{FF2B5EF4-FFF2-40B4-BE49-F238E27FC236}">
                <a16:creationId xmlns:a16="http://schemas.microsoft.com/office/drawing/2014/main" id="{53DAA542-8C95-644F-A4F5-780428C3E673}"/>
              </a:ext>
            </a:extLst>
          </p:cNvPr>
          <p:cNvSpPr>
            <a:spLocks noGrp="1"/>
          </p:cNvSpPr>
          <p:nvPr>
            <p:ph type="ftr" sz="quarter" idx="11"/>
          </p:nvPr>
        </p:nvSpPr>
        <p:spPr/>
        <p:txBody>
          <a:bodyPr/>
          <a:lstStyle/>
          <a:p>
            <a:r>
              <a:rPr lang="en-US"/>
              <a:t>https://www.github.com/opendrr</a:t>
            </a:r>
          </a:p>
        </p:txBody>
      </p:sp>
      <p:sp>
        <p:nvSpPr>
          <p:cNvPr id="6" name="Slide Number Placeholder 5">
            <a:extLst>
              <a:ext uri="{FF2B5EF4-FFF2-40B4-BE49-F238E27FC236}">
                <a16:creationId xmlns:a16="http://schemas.microsoft.com/office/drawing/2014/main" id="{77570E0E-B47C-044C-B7F3-A2356B3DD3F3}"/>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222865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F0FF6-5297-E044-985F-DA09C64E23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B2633-27B2-EB46-B202-8559DDB6DA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BEB4A-5DF4-2A41-A1DE-18EE8D189D1E}"/>
              </a:ext>
            </a:extLst>
          </p:cNvPr>
          <p:cNvSpPr>
            <a:spLocks noGrp="1"/>
          </p:cNvSpPr>
          <p:nvPr>
            <p:ph type="dt" sz="half" idx="10"/>
          </p:nvPr>
        </p:nvSpPr>
        <p:spPr/>
        <p:txBody>
          <a:bodyPr/>
          <a:lstStyle/>
          <a:p>
            <a:fld id="{9FF08DD5-4440-AD4A-A402-156C1EF0567D}" type="datetime1">
              <a:rPr lang="en-CA" smtClean="0"/>
              <a:t>2021-07-23</a:t>
            </a:fld>
            <a:endParaRPr lang="en-US"/>
          </a:p>
        </p:txBody>
      </p:sp>
      <p:sp>
        <p:nvSpPr>
          <p:cNvPr id="5" name="Footer Placeholder 4">
            <a:extLst>
              <a:ext uri="{FF2B5EF4-FFF2-40B4-BE49-F238E27FC236}">
                <a16:creationId xmlns:a16="http://schemas.microsoft.com/office/drawing/2014/main" id="{D30F2AD0-F42C-9A40-BC5B-7C277755A20C}"/>
              </a:ext>
            </a:extLst>
          </p:cNvPr>
          <p:cNvSpPr>
            <a:spLocks noGrp="1"/>
          </p:cNvSpPr>
          <p:nvPr>
            <p:ph type="ftr" sz="quarter" idx="11"/>
          </p:nvPr>
        </p:nvSpPr>
        <p:spPr/>
        <p:txBody>
          <a:bodyPr/>
          <a:lstStyle/>
          <a:p>
            <a:r>
              <a:rPr lang="en-US"/>
              <a:t>https://www.github.com/opendrr</a:t>
            </a:r>
          </a:p>
        </p:txBody>
      </p:sp>
      <p:sp>
        <p:nvSpPr>
          <p:cNvPr id="6" name="Slide Number Placeholder 5">
            <a:extLst>
              <a:ext uri="{FF2B5EF4-FFF2-40B4-BE49-F238E27FC236}">
                <a16:creationId xmlns:a16="http://schemas.microsoft.com/office/drawing/2014/main" id="{F78CFD0B-7E5C-BE48-AC38-DDA87C89C1B7}"/>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163401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AD92-2E73-0548-8612-BD44581955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40CEB-C652-6745-A517-4E5308122B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3F6B8-285C-014D-9981-FA114FDA4836}"/>
              </a:ext>
            </a:extLst>
          </p:cNvPr>
          <p:cNvSpPr>
            <a:spLocks noGrp="1"/>
          </p:cNvSpPr>
          <p:nvPr>
            <p:ph type="dt" sz="half" idx="10"/>
          </p:nvPr>
        </p:nvSpPr>
        <p:spPr/>
        <p:txBody>
          <a:bodyPr/>
          <a:lstStyle/>
          <a:p>
            <a:fld id="{782ED31B-B061-F14D-9F62-FBFB60A445F2}" type="datetime1">
              <a:rPr lang="en-CA" smtClean="0"/>
              <a:t>2021-07-23</a:t>
            </a:fld>
            <a:endParaRPr lang="en-US"/>
          </a:p>
        </p:txBody>
      </p:sp>
      <p:sp>
        <p:nvSpPr>
          <p:cNvPr id="5" name="Footer Placeholder 4">
            <a:extLst>
              <a:ext uri="{FF2B5EF4-FFF2-40B4-BE49-F238E27FC236}">
                <a16:creationId xmlns:a16="http://schemas.microsoft.com/office/drawing/2014/main" id="{DC43DF35-6550-824E-86C1-9B763E1902C4}"/>
              </a:ext>
            </a:extLst>
          </p:cNvPr>
          <p:cNvSpPr>
            <a:spLocks noGrp="1"/>
          </p:cNvSpPr>
          <p:nvPr>
            <p:ph type="ftr" sz="quarter" idx="11"/>
          </p:nvPr>
        </p:nvSpPr>
        <p:spPr/>
        <p:txBody>
          <a:bodyPr/>
          <a:lstStyle/>
          <a:p>
            <a:r>
              <a:rPr lang="en-US"/>
              <a:t>https://www.github.com/opendrr</a:t>
            </a:r>
          </a:p>
        </p:txBody>
      </p:sp>
      <p:sp>
        <p:nvSpPr>
          <p:cNvPr id="6" name="Slide Number Placeholder 5">
            <a:extLst>
              <a:ext uri="{FF2B5EF4-FFF2-40B4-BE49-F238E27FC236}">
                <a16:creationId xmlns:a16="http://schemas.microsoft.com/office/drawing/2014/main" id="{568179C6-D376-D942-871A-BA561583731D}"/>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115413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FDF7-9FD6-3A47-AB08-64BAA518B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4297F-E00B-9740-A1AD-70436F809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EBC334-87AF-8442-8902-3401171B16B9}"/>
              </a:ext>
            </a:extLst>
          </p:cNvPr>
          <p:cNvSpPr>
            <a:spLocks noGrp="1"/>
          </p:cNvSpPr>
          <p:nvPr>
            <p:ph type="dt" sz="half" idx="10"/>
          </p:nvPr>
        </p:nvSpPr>
        <p:spPr/>
        <p:txBody>
          <a:bodyPr/>
          <a:lstStyle/>
          <a:p>
            <a:fld id="{86A491B6-4771-6B45-8FAA-DA7552D60B1F}" type="datetime1">
              <a:rPr lang="en-CA" smtClean="0"/>
              <a:t>2021-07-23</a:t>
            </a:fld>
            <a:endParaRPr lang="en-US"/>
          </a:p>
        </p:txBody>
      </p:sp>
      <p:sp>
        <p:nvSpPr>
          <p:cNvPr id="5" name="Footer Placeholder 4">
            <a:extLst>
              <a:ext uri="{FF2B5EF4-FFF2-40B4-BE49-F238E27FC236}">
                <a16:creationId xmlns:a16="http://schemas.microsoft.com/office/drawing/2014/main" id="{AABD1197-AC05-5B41-9DD8-5F2B285DCE16}"/>
              </a:ext>
            </a:extLst>
          </p:cNvPr>
          <p:cNvSpPr>
            <a:spLocks noGrp="1"/>
          </p:cNvSpPr>
          <p:nvPr>
            <p:ph type="ftr" sz="quarter" idx="11"/>
          </p:nvPr>
        </p:nvSpPr>
        <p:spPr/>
        <p:txBody>
          <a:bodyPr/>
          <a:lstStyle/>
          <a:p>
            <a:r>
              <a:rPr lang="en-US"/>
              <a:t>https://www.github.com/opendrr</a:t>
            </a:r>
          </a:p>
        </p:txBody>
      </p:sp>
      <p:sp>
        <p:nvSpPr>
          <p:cNvPr id="6" name="Slide Number Placeholder 5">
            <a:extLst>
              <a:ext uri="{FF2B5EF4-FFF2-40B4-BE49-F238E27FC236}">
                <a16:creationId xmlns:a16="http://schemas.microsoft.com/office/drawing/2014/main" id="{96071A8C-9D83-484A-B992-B01823E0D2EA}"/>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62079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D851-D5E2-5945-B37B-6BB17ED9C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3997E-FA1E-B543-B0A3-106DA56443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6A9AD8-3A2C-5744-B62E-0C9E63B08B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616B27-B1B5-F74F-8BB7-2B6796F58C26}"/>
              </a:ext>
            </a:extLst>
          </p:cNvPr>
          <p:cNvSpPr>
            <a:spLocks noGrp="1"/>
          </p:cNvSpPr>
          <p:nvPr>
            <p:ph type="dt" sz="half" idx="10"/>
          </p:nvPr>
        </p:nvSpPr>
        <p:spPr/>
        <p:txBody>
          <a:bodyPr/>
          <a:lstStyle/>
          <a:p>
            <a:fld id="{DD9B73D2-95E4-FA4B-BEF0-8CFEE7BFC914}" type="datetime1">
              <a:rPr lang="en-CA" smtClean="0"/>
              <a:t>2021-07-23</a:t>
            </a:fld>
            <a:endParaRPr lang="en-US"/>
          </a:p>
        </p:txBody>
      </p:sp>
      <p:sp>
        <p:nvSpPr>
          <p:cNvPr id="6" name="Footer Placeholder 5">
            <a:extLst>
              <a:ext uri="{FF2B5EF4-FFF2-40B4-BE49-F238E27FC236}">
                <a16:creationId xmlns:a16="http://schemas.microsoft.com/office/drawing/2014/main" id="{A0605196-941F-B642-AEED-B6EDD2F2D317}"/>
              </a:ext>
            </a:extLst>
          </p:cNvPr>
          <p:cNvSpPr>
            <a:spLocks noGrp="1"/>
          </p:cNvSpPr>
          <p:nvPr>
            <p:ph type="ftr" sz="quarter" idx="11"/>
          </p:nvPr>
        </p:nvSpPr>
        <p:spPr/>
        <p:txBody>
          <a:bodyPr/>
          <a:lstStyle/>
          <a:p>
            <a:r>
              <a:rPr lang="en-US"/>
              <a:t>https://www.github.com/opendrr</a:t>
            </a:r>
          </a:p>
        </p:txBody>
      </p:sp>
      <p:sp>
        <p:nvSpPr>
          <p:cNvPr id="7" name="Slide Number Placeholder 6">
            <a:extLst>
              <a:ext uri="{FF2B5EF4-FFF2-40B4-BE49-F238E27FC236}">
                <a16:creationId xmlns:a16="http://schemas.microsoft.com/office/drawing/2014/main" id="{99F06417-FCB9-0A49-81DF-5124D810D647}"/>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205698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6063-6054-9E42-AB7C-9B2D01C8F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1568-8DD6-0145-B24F-A1660BD48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6094BC-0C1E-BD4E-AD5B-EC69B85D26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B6BFC1-065D-824F-928B-DF44BC38E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77D23-2538-044C-9C9F-08E6AB67EF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13A84-B71E-4148-BEFA-3B40383C50C7}"/>
              </a:ext>
            </a:extLst>
          </p:cNvPr>
          <p:cNvSpPr>
            <a:spLocks noGrp="1"/>
          </p:cNvSpPr>
          <p:nvPr>
            <p:ph type="dt" sz="half" idx="10"/>
          </p:nvPr>
        </p:nvSpPr>
        <p:spPr/>
        <p:txBody>
          <a:bodyPr/>
          <a:lstStyle/>
          <a:p>
            <a:fld id="{CCF6A133-2BA6-104D-AD04-2BB4858046B1}" type="datetime1">
              <a:rPr lang="en-CA" smtClean="0"/>
              <a:t>2021-07-23</a:t>
            </a:fld>
            <a:endParaRPr lang="en-US"/>
          </a:p>
        </p:txBody>
      </p:sp>
      <p:sp>
        <p:nvSpPr>
          <p:cNvPr id="8" name="Footer Placeholder 7">
            <a:extLst>
              <a:ext uri="{FF2B5EF4-FFF2-40B4-BE49-F238E27FC236}">
                <a16:creationId xmlns:a16="http://schemas.microsoft.com/office/drawing/2014/main" id="{1B7BCEFD-7119-264D-9CA0-57676539F4A5}"/>
              </a:ext>
            </a:extLst>
          </p:cNvPr>
          <p:cNvSpPr>
            <a:spLocks noGrp="1"/>
          </p:cNvSpPr>
          <p:nvPr>
            <p:ph type="ftr" sz="quarter" idx="11"/>
          </p:nvPr>
        </p:nvSpPr>
        <p:spPr/>
        <p:txBody>
          <a:bodyPr/>
          <a:lstStyle/>
          <a:p>
            <a:r>
              <a:rPr lang="en-US"/>
              <a:t>https://www.github.com/opendrr</a:t>
            </a:r>
          </a:p>
        </p:txBody>
      </p:sp>
      <p:sp>
        <p:nvSpPr>
          <p:cNvPr id="9" name="Slide Number Placeholder 8">
            <a:extLst>
              <a:ext uri="{FF2B5EF4-FFF2-40B4-BE49-F238E27FC236}">
                <a16:creationId xmlns:a16="http://schemas.microsoft.com/office/drawing/2014/main" id="{FE2830E3-8A07-714E-B4D2-4B9392A35524}"/>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394787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BB0C-D7A4-E941-B66A-DF217AAC5F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618B99-5A2D-5E4E-A8BB-3C802EEBF593}"/>
              </a:ext>
            </a:extLst>
          </p:cNvPr>
          <p:cNvSpPr>
            <a:spLocks noGrp="1"/>
          </p:cNvSpPr>
          <p:nvPr>
            <p:ph type="dt" sz="half" idx="10"/>
          </p:nvPr>
        </p:nvSpPr>
        <p:spPr/>
        <p:txBody>
          <a:bodyPr/>
          <a:lstStyle/>
          <a:p>
            <a:fld id="{1FAE5126-72F7-D245-9B88-215BBBE0CCFD}" type="datetime1">
              <a:rPr lang="en-CA" smtClean="0"/>
              <a:t>2021-07-23</a:t>
            </a:fld>
            <a:endParaRPr lang="en-US"/>
          </a:p>
        </p:txBody>
      </p:sp>
      <p:sp>
        <p:nvSpPr>
          <p:cNvPr id="4" name="Footer Placeholder 3">
            <a:extLst>
              <a:ext uri="{FF2B5EF4-FFF2-40B4-BE49-F238E27FC236}">
                <a16:creationId xmlns:a16="http://schemas.microsoft.com/office/drawing/2014/main" id="{934A0685-C3EE-4348-BBB5-8D9E6BC5E801}"/>
              </a:ext>
            </a:extLst>
          </p:cNvPr>
          <p:cNvSpPr>
            <a:spLocks noGrp="1"/>
          </p:cNvSpPr>
          <p:nvPr>
            <p:ph type="ftr" sz="quarter" idx="11"/>
          </p:nvPr>
        </p:nvSpPr>
        <p:spPr/>
        <p:txBody>
          <a:bodyPr/>
          <a:lstStyle/>
          <a:p>
            <a:r>
              <a:rPr lang="en-US"/>
              <a:t>https://www.github.com/opendrr</a:t>
            </a:r>
          </a:p>
        </p:txBody>
      </p:sp>
      <p:sp>
        <p:nvSpPr>
          <p:cNvPr id="5" name="Slide Number Placeholder 4">
            <a:extLst>
              <a:ext uri="{FF2B5EF4-FFF2-40B4-BE49-F238E27FC236}">
                <a16:creationId xmlns:a16="http://schemas.microsoft.com/office/drawing/2014/main" id="{35B55405-C9C1-7744-BA16-63A792A7CC15}"/>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352832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434C6D-79B7-B84F-8397-129EA0B0835C}"/>
              </a:ext>
            </a:extLst>
          </p:cNvPr>
          <p:cNvSpPr>
            <a:spLocks noGrp="1"/>
          </p:cNvSpPr>
          <p:nvPr>
            <p:ph type="dt" sz="half" idx="10"/>
          </p:nvPr>
        </p:nvSpPr>
        <p:spPr/>
        <p:txBody>
          <a:bodyPr/>
          <a:lstStyle/>
          <a:p>
            <a:fld id="{EF69CA53-0D82-0040-A6E4-CCA6C3B3CDE2}" type="datetime1">
              <a:rPr lang="en-CA" smtClean="0"/>
              <a:t>2021-07-23</a:t>
            </a:fld>
            <a:endParaRPr lang="en-US"/>
          </a:p>
        </p:txBody>
      </p:sp>
      <p:sp>
        <p:nvSpPr>
          <p:cNvPr id="3" name="Footer Placeholder 2">
            <a:extLst>
              <a:ext uri="{FF2B5EF4-FFF2-40B4-BE49-F238E27FC236}">
                <a16:creationId xmlns:a16="http://schemas.microsoft.com/office/drawing/2014/main" id="{D3A948F8-4F53-244E-9E78-637CABEBF579}"/>
              </a:ext>
            </a:extLst>
          </p:cNvPr>
          <p:cNvSpPr>
            <a:spLocks noGrp="1"/>
          </p:cNvSpPr>
          <p:nvPr>
            <p:ph type="ftr" sz="quarter" idx="11"/>
          </p:nvPr>
        </p:nvSpPr>
        <p:spPr/>
        <p:txBody>
          <a:bodyPr/>
          <a:lstStyle/>
          <a:p>
            <a:r>
              <a:rPr lang="en-US"/>
              <a:t>https://www.github.com/opendrr</a:t>
            </a:r>
          </a:p>
        </p:txBody>
      </p:sp>
      <p:sp>
        <p:nvSpPr>
          <p:cNvPr id="4" name="Slide Number Placeholder 3">
            <a:extLst>
              <a:ext uri="{FF2B5EF4-FFF2-40B4-BE49-F238E27FC236}">
                <a16:creationId xmlns:a16="http://schemas.microsoft.com/office/drawing/2014/main" id="{DDB0766D-27CB-CA48-B451-DB684D5C4697}"/>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223534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1CD9-560B-AA44-B0B7-34EFE7E11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A53450-05A8-6347-880B-501C8C2D9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8E6D9B-17AA-A646-81DF-DCB7E2569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1B6AA-BE1F-264C-B88A-7C5288081FD2}"/>
              </a:ext>
            </a:extLst>
          </p:cNvPr>
          <p:cNvSpPr>
            <a:spLocks noGrp="1"/>
          </p:cNvSpPr>
          <p:nvPr>
            <p:ph type="dt" sz="half" idx="10"/>
          </p:nvPr>
        </p:nvSpPr>
        <p:spPr/>
        <p:txBody>
          <a:bodyPr/>
          <a:lstStyle/>
          <a:p>
            <a:fld id="{EDA7845A-0B6C-4345-B79E-0EACA0489D4F}" type="datetime1">
              <a:rPr lang="en-CA" smtClean="0"/>
              <a:t>2021-07-23</a:t>
            </a:fld>
            <a:endParaRPr lang="en-US"/>
          </a:p>
        </p:txBody>
      </p:sp>
      <p:sp>
        <p:nvSpPr>
          <p:cNvPr id="6" name="Footer Placeholder 5">
            <a:extLst>
              <a:ext uri="{FF2B5EF4-FFF2-40B4-BE49-F238E27FC236}">
                <a16:creationId xmlns:a16="http://schemas.microsoft.com/office/drawing/2014/main" id="{38471E73-E228-F84A-88D7-59E897E8F588}"/>
              </a:ext>
            </a:extLst>
          </p:cNvPr>
          <p:cNvSpPr>
            <a:spLocks noGrp="1"/>
          </p:cNvSpPr>
          <p:nvPr>
            <p:ph type="ftr" sz="quarter" idx="11"/>
          </p:nvPr>
        </p:nvSpPr>
        <p:spPr/>
        <p:txBody>
          <a:bodyPr/>
          <a:lstStyle/>
          <a:p>
            <a:r>
              <a:rPr lang="en-US"/>
              <a:t>https://www.github.com/opendrr</a:t>
            </a:r>
          </a:p>
        </p:txBody>
      </p:sp>
      <p:sp>
        <p:nvSpPr>
          <p:cNvPr id="7" name="Slide Number Placeholder 6">
            <a:extLst>
              <a:ext uri="{FF2B5EF4-FFF2-40B4-BE49-F238E27FC236}">
                <a16:creationId xmlns:a16="http://schemas.microsoft.com/office/drawing/2014/main" id="{EE221488-6B25-CC4A-BAA9-D820BD63976A}"/>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146905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A31B-F7E8-984A-9457-CF75FD9E3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A1273C-B7EF-794F-9426-697312BBDA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E5738B-12CF-0F48-BF42-7F1A46A8B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21681D-B74F-104A-BD9E-BB1BA1F52926}"/>
              </a:ext>
            </a:extLst>
          </p:cNvPr>
          <p:cNvSpPr>
            <a:spLocks noGrp="1"/>
          </p:cNvSpPr>
          <p:nvPr>
            <p:ph type="dt" sz="half" idx="10"/>
          </p:nvPr>
        </p:nvSpPr>
        <p:spPr/>
        <p:txBody>
          <a:bodyPr/>
          <a:lstStyle/>
          <a:p>
            <a:fld id="{B778301E-62B6-6B42-9FD0-0ED092E1F3C2}" type="datetime1">
              <a:rPr lang="en-CA" smtClean="0"/>
              <a:t>2021-07-23</a:t>
            </a:fld>
            <a:endParaRPr lang="en-US"/>
          </a:p>
        </p:txBody>
      </p:sp>
      <p:sp>
        <p:nvSpPr>
          <p:cNvPr id="6" name="Footer Placeholder 5">
            <a:extLst>
              <a:ext uri="{FF2B5EF4-FFF2-40B4-BE49-F238E27FC236}">
                <a16:creationId xmlns:a16="http://schemas.microsoft.com/office/drawing/2014/main" id="{E4241CC2-E9D3-4E45-A9CF-B04FAF635698}"/>
              </a:ext>
            </a:extLst>
          </p:cNvPr>
          <p:cNvSpPr>
            <a:spLocks noGrp="1"/>
          </p:cNvSpPr>
          <p:nvPr>
            <p:ph type="ftr" sz="quarter" idx="11"/>
          </p:nvPr>
        </p:nvSpPr>
        <p:spPr/>
        <p:txBody>
          <a:bodyPr/>
          <a:lstStyle/>
          <a:p>
            <a:r>
              <a:rPr lang="en-US"/>
              <a:t>https://www.github.com/opendrr</a:t>
            </a:r>
          </a:p>
        </p:txBody>
      </p:sp>
      <p:sp>
        <p:nvSpPr>
          <p:cNvPr id="7" name="Slide Number Placeholder 6">
            <a:extLst>
              <a:ext uri="{FF2B5EF4-FFF2-40B4-BE49-F238E27FC236}">
                <a16:creationId xmlns:a16="http://schemas.microsoft.com/office/drawing/2014/main" id="{6DA45A5A-0326-0341-9AA2-DCE11E0F1742}"/>
              </a:ext>
            </a:extLst>
          </p:cNvPr>
          <p:cNvSpPr>
            <a:spLocks noGrp="1"/>
          </p:cNvSpPr>
          <p:nvPr>
            <p:ph type="sldNum" sz="quarter" idx="12"/>
          </p:nvPr>
        </p:nvSpPr>
        <p:spPr/>
        <p:txBody>
          <a:bodyPr/>
          <a:lstStyle/>
          <a:p>
            <a:fld id="{C00D55A6-4B0B-B54E-AF91-A1E66EC9165E}" type="slidenum">
              <a:rPr lang="en-US" smtClean="0"/>
              <a:t>‹#›</a:t>
            </a:fld>
            <a:endParaRPr lang="en-US"/>
          </a:p>
        </p:txBody>
      </p:sp>
    </p:spTree>
    <p:extLst>
      <p:ext uri="{BB962C8B-B14F-4D97-AF65-F5344CB8AC3E}">
        <p14:creationId xmlns:p14="http://schemas.microsoft.com/office/powerpoint/2010/main" val="179829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AD3F7C-B7DD-E545-B1CB-612AB6A966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D9782-6B89-0B4F-B149-C9F18DBEC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A7867-151A-8642-B30D-DBC0047F7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E7A36-FB1B-5E4C-94B1-53BC7B4DA801}" type="datetime1">
              <a:rPr lang="en-CA" smtClean="0"/>
              <a:t>2021-07-23</a:t>
            </a:fld>
            <a:endParaRPr lang="en-US"/>
          </a:p>
        </p:txBody>
      </p:sp>
      <p:sp>
        <p:nvSpPr>
          <p:cNvPr id="5" name="Footer Placeholder 4">
            <a:extLst>
              <a:ext uri="{FF2B5EF4-FFF2-40B4-BE49-F238E27FC236}">
                <a16:creationId xmlns:a16="http://schemas.microsoft.com/office/drawing/2014/main" id="{38CEE1EE-9D9D-BD49-B1B5-64D109A73E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https://www.github.com/opendrr</a:t>
            </a:r>
          </a:p>
        </p:txBody>
      </p:sp>
      <p:sp>
        <p:nvSpPr>
          <p:cNvPr id="6" name="Slide Number Placeholder 5">
            <a:extLst>
              <a:ext uri="{FF2B5EF4-FFF2-40B4-BE49-F238E27FC236}">
                <a16:creationId xmlns:a16="http://schemas.microsoft.com/office/drawing/2014/main" id="{466B416B-6FAE-3748-A2D5-E83D96E606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D55A6-4B0B-B54E-AF91-A1E66EC9165E}" type="slidenum">
              <a:rPr lang="en-US" smtClean="0"/>
              <a:t>‹#›</a:t>
            </a:fld>
            <a:endParaRPr lang="en-US"/>
          </a:p>
        </p:txBody>
      </p:sp>
    </p:spTree>
    <p:extLst>
      <p:ext uri="{BB962C8B-B14F-4D97-AF65-F5344CB8AC3E}">
        <p14:creationId xmlns:p14="http://schemas.microsoft.com/office/powerpoint/2010/main" val="3874977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10.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2.png"/><Relationship Id="rId18" Type="http://schemas.openxmlformats.org/officeDocument/2006/relationships/image" Target="../media/image37.tif"/><Relationship Id="rId3"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image" Target="../media/image31.svg"/><Relationship Id="rId17" Type="http://schemas.openxmlformats.org/officeDocument/2006/relationships/image" Target="../media/image36.tif"/><Relationship Id="rId2" Type="http://schemas.openxmlformats.org/officeDocument/2006/relationships/image" Target="../media/image16.png"/><Relationship Id="rId16" Type="http://schemas.openxmlformats.org/officeDocument/2006/relationships/image" Target="../media/image35.tif"/><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4.tif"/><Relationship Id="rId10" Type="http://schemas.openxmlformats.org/officeDocument/2006/relationships/image" Target="../media/image24.svg"/><Relationship Id="rId19" Type="http://schemas.openxmlformats.org/officeDocument/2006/relationships/image" Target="../media/image38.tif"/><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image" Target="../media/image17.png"/><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2.png"/><Relationship Id="rId7" Type="http://schemas.openxmlformats.org/officeDocument/2006/relationships/image" Target="../media/image60.png"/><Relationship Id="rId2"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6.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2.png"/><Relationship Id="rId7"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16.pn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47.png"/><Relationship Id="rId26" Type="http://schemas.openxmlformats.org/officeDocument/2006/relationships/image" Target="../media/image58.svg"/><Relationship Id="rId39" Type="http://schemas.openxmlformats.org/officeDocument/2006/relationships/image" Target="../media/image35.tif"/><Relationship Id="rId21" Type="http://schemas.openxmlformats.org/officeDocument/2006/relationships/image" Target="../media/image70.svg"/><Relationship Id="rId34" Type="http://schemas.openxmlformats.org/officeDocument/2006/relationships/image" Target="../media/image53.png"/><Relationship Id="rId42" Type="http://schemas.openxmlformats.org/officeDocument/2006/relationships/image" Target="../media/image38.tif"/><Relationship Id="rId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68.svg"/><Relationship Id="rId29" Type="http://schemas.openxmlformats.org/officeDocument/2006/relationships/image" Target="../media/image46.sv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41.png"/><Relationship Id="rId24" Type="http://schemas.openxmlformats.org/officeDocument/2006/relationships/image" Target="../media/image57.tif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36.tif"/><Relationship Id="rId45" Type="http://schemas.openxmlformats.org/officeDocument/2006/relationships/image" Target="../media/image75.png"/><Relationship Id="rId5" Type="http://schemas.openxmlformats.org/officeDocument/2006/relationships/image" Target="../media/image19.png"/><Relationship Id="rId15" Type="http://schemas.openxmlformats.org/officeDocument/2006/relationships/image" Target="../media/image12.png"/><Relationship Id="rId23" Type="http://schemas.openxmlformats.org/officeDocument/2006/relationships/image" Target="../media/image72.svg"/><Relationship Id="rId28" Type="http://schemas.openxmlformats.org/officeDocument/2006/relationships/image" Target="../media/image45.png"/><Relationship Id="rId36" Type="http://schemas.openxmlformats.org/officeDocument/2006/relationships/image" Target="../media/image55.png"/><Relationship Id="rId10" Type="http://schemas.openxmlformats.org/officeDocument/2006/relationships/image" Target="../media/image65.svg"/><Relationship Id="rId19" Type="http://schemas.openxmlformats.org/officeDocument/2006/relationships/image" Target="../media/image48.svg"/><Relationship Id="rId31" Type="http://schemas.openxmlformats.org/officeDocument/2006/relationships/image" Target="../media/image50.svg"/><Relationship Id="rId44"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23.png"/><Relationship Id="rId14" Type="http://schemas.openxmlformats.org/officeDocument/2006/relationships/image" Target="../media/image67.svg"/><Relationship Id="rId22" Type="http://schemas.openxmlformats.org/officeDocument/2006/relationships/image" Target="../media/image71.png"/><Relationship Id="rId27" Type="http://schemas.openxmlformats.org/officeDocument/2006/relationships/image" Target="../media/image16.pn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73.png"/><Relationship Id="rId8" Type="http://schemas.openxmlformats.org/officeDocument/2006/relationships/image" Target="../media/image64.svg"/><Relationship Id="rId3" Type="http://schemas.openxmlformats.org/officeDocument/2006/relationships/image" Target="../media/image43.png"/><Relationship Id="rId12" Type="http://schemas.openxmlformats.org/officeDocument/2006/relationships/image" Target="../media/image42.svg"/><Relationship Id="rId17" Type="http://schemas.openxmlformats.org/officeDocument/2006/relationships/image" Target="../media/image69.svg"/><Relationship Id="rId25" Type="http://schemas.openxmlformats.org/officeDocument/2006/relationships/image" Target="../media/image32.png"/><Relationship Id="rId33" Type="http://schemas.openxmlformats.org/officeDocument/2006/relationships/image" Target="../media/image52.svg"/><Relationship Id="rId38" Type="http://schemas.openxmlformats.org/officeDocument/2006/relationships/image" Target="../media/image34.tif"/><Relationship Id="rId46" Type="http://schemas.openxmlformats.org/officeDocument/2006/relationships/image" Target="../media/image76.svg"/><Relationship Id="rId20" Type="http://schemas.openxmlformats.org/officeDocument/2006/relationships/image" Target="../media/image17.png"/><Relationship Id="rId41" Type="http://schemas.openxmlformats.org/officeDocument/2006/relationships/image" Target="../media/image37.tif"/></Relationships>
</file>

<file path=ppt/slides/_rels/slide17.xml.rels><?xml version="1.0" encoding="UTF-8" standalone="yes"?>
<Relationships xmlns="http://schemas.openxmlformats.org/package/2006/relationships"><Relationship Id="rId3" Type="http://schemas.openxmlformats.org/officeDocument/2006/relationships/hyperlink" Target="mailto:joost.vanulden@canada.ca"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github.com/OpenDR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7.png"/><Relationship Id="rId3" Type="http://schemas.openxmlformats.org/officeDocument/2006/relationships/hyperlink" Target="https://www.github.com/OpenDRR/model-factory" TargetMode="External"/><Relationship Id="rId7" Type="http://schemas.openxmlformats.org/officeDocument/2006/relationships/image" Target="../media/image83.png"/><Relationship Id="rId12" Type="http://schemas.openxmlformats.org/officeDocument/2006/relationships/image" Target="../media/image8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5" Type="http://schemas.openxmlformats.org/officeDocument/2006/relationships/image" Target="../media/image57.tiff"/><Relationship Id="rId10" Type="http://schemas.openxmlformats.org/officeDocument/2006/relationships/image" Target="../media/image33.sv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8.sv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mountain-landscape-2031539_1920.jpg" descr="mountain-landscape-2031539_1920.jpg">
            <a:extLst>
              <a:ext uri="{FF2B5EF4-FFF2-40B4-BE49-F238E27FC236}">
                <a16:creationId xmlns:a16="http://schemas.microsoft.com/office/drawing/2014/main" id="{F5BF3AF6-AA68-8346-9945-D80A2C28364A}"/>
              </a:ext>
            </a:extLst>
          </p:cNvPr>
          <p:cNvPicPr>
            <a:picLocks noChangeAspect="1"/>
          </p:cNvPicPr>
          <p:nvPr/>
        </p:nvPicPr>
        <p:blipFill>
          <a:blip r:embed="rId2">
            <a:alphaModFix amt="11510"/>
          </a:blip>
          <a:srcRect l="46" r="46"/>
          <a:stretch>
            <a:fillRect/>
          </a:stretch>
        </p:blipFill>
        <p:spPr>
          <a:xfrm>
            <a:off x="-1" y="0"/>
            <a:ext cx="12192001" cy="6858001"/>
          </a:xfrm>
          <a:prstGeom prst="rect">
            <a:avLst/>
          </a:prstGeom>
          <a:ln w="12700">
            <a:miter lim="400000"/>
          </a:ln>
        </p:spPr>
      </p:pic>
      <p:sp>
        <p:nvSpPr>
          <p:cNvPr id="2" name="Title 1">
            <a:extLst>
              <a:ext uri="{FF2B5EF4-FFF2-40B4-BE49-F238E27FC236}">
                <a16:creationId xmlns:a16="http://schemas.microsoft.com/office/drawing/2014/main" id="{926CB521-1A5E-514B-9D7E-D63327547962}"/>
              </a:ext>
            </a:extLst>
          </p:cNvPr>
          <p:cNvSpPr>
            <a:spLocks noGrp="1"/>
          </p:cNvSpPr>
          <p:nvPr>
            <p:ph type="ctrTitle"/>
          </p:nvPr>
        </p:nvSpPr>
        <p:spPr/>
        <p:txBody>
          <a:bodyPr/>
          <a:lstStyle/>
          <a:p>
            <a:r>
              <a:rPr lang="en-US" dirty="0">
                <a:solidFill>
                  <a:schemeClr val="bg1"/>
                </a:solidFill>
              </a:rPr>
              <a:t>NRCan </a:t>
            </a:r>
            <a:r>
              <a:rPr lang="en-US" dirty="0" err="1">
                <a:solidFill>
                  <a:schemeClr val="bg1"/>
                </a:solidFill>
              </a:rPr>
              <a:t>OpenDRR</a:t>
            </a:r>
            <a:r>
              <a:rPr lang="en-US" dirty="0">
                <a:solidFill>
                  <a:schemeClr val="bg1"/>
                </a:solidFill>
              </a:rPr>
              <a:t> Platform</a:t>
            </a:r>
          </a:p>
        </p:txBody>
      </p:sp>
      <p:sp>
        <p:nvSpPr>
          <p:cNvPr id="3" name="Subtitle 2">
            <a:extLst>
              <a:ext uri="{FF2B5EF4-FFF2-40B4-BE49-F238E27FC236}">
                <a16:creationId xmlns:a16="http://schemas.microsoft.com/office/drawing/2014/main" id="{521E8432-633F-FA4E-87F3-D941D02A9B26}"/>
              </a:ext>
            </a:extLst>
          </p:cNvPr>
          <p:cNvSpPr>
            <a:spLocks noGrp="1"/>
          </p:cNvSpPr>
          <p:nvPr>
            <p:ph type="subTitle" idx="1"/>
          </p:nvPr>
        </p:nvSpPr>
        <p:spPr/>
        <p:txBody>
          <a:bodyPr/>
          <a:lstStyle/>
          <a:p>
            <a:r>
              <a:rPr lang="en-US" dirty="0">
                <a:solidFill>
                  <a:schemeClr val="bg1"/>
                </a:solidFill>
              </a:rPr>
              <a:t>Technology Brief</a:t>
            </a:r>
          </a:p>
        </p:txBody>
      </p:sp>
    </p:spTree>
    <p:extLst>
      <p:ext uri="{BB962C8B-B14F-4D97-AF65-F5344CB8AC3E}">
        <p14:creationId xmlns:p14="http://schemas.microsoft.com/office/powerpoint/2010/main" val="194449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DC76F46-FB37-F544-A055-37191E0A8C10}"/>
              </a:ext>
            </a:extLst>
          </p:cNvPr>
          <p:cNvSpPr/>
          <p:nvPr/>
        </p:nvSpPr>
        <p:spPr>
          <a:xfrm>
            <a:off x="2533559" y="3909894"/>
            <a:ext cx="2695759" cy="269575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2D20407-C545-8C4C-A693-F4B3EE80CC4D}"/>
              </a:ext>
            </a:extLst>
          </p:cNvPr>
          <p:cNvSpPr>
            <a:spLocks noGrp="1"/>
          </p:cNvSpPr>
          <p:nvPr>
            <p:ph type="title"/>
          </p:nvPr>
        </p:nvSpPr>
        <p:spPr/>
        <p:txBody>
          <a:bodyPr/>
          <a:lstStyle/>
          <a:p>
            <a:r>
              <a:rPr lang="en-US" dirty="0"/>
              <a:t>GitHub Repository</a:t>
            </a:r>
          </a:p>
        </p:txBody>
      </p:sp>
      <p:sp>
        <p:nvSpPr>
          <p:cNvPr id="3" name="Content Placeholder 2">
            <a:extLst>
              <a:ext uri="{FF2B5EF4-FFF2-40B4-BE49-F238E27FC236}">
                <a16:creationId xmlns:a16="http://schemas.microsoft.com/office/drawing/2014/main" id="{3F4249F8-E812-3441-9CBB-E6D50432AE92}"/>
              </a:ext>
            </a:extLst>
          </p:cNvPr>
          <p:cNvSpPr>
            <a:spLocks noGrp="1"/>
          </p:cNvSpPr>
          <p:nvPr>
            <p:ph idx="1"/>
          </p:nvPr>
        </p:nvSpPr>
        <p:spPr>
          <a:xfrm>
            <a:off x="5359078" y="1690688"/>
            <a:ext cx="6350729" cy="2523930"/>
          </a:xfrm>
        </p:spPr>
        <p:txBody>
          <a:bodyPr>
            <a:normAutofit/>
          </a:bodyPr>
          <a:lstStyle/>
          <a:p>
            <a:pPr marL="0" indent="0">
              <a:buNone/>
            </a:pPr>
            <a:r>
              <a:rPr lang="en-US" b="1" dirty="0"/>
              <a:t>Version</a:t>
            </a:r>
            <a:r>
              <a:rPr lang="en-US" sz="3200" b="1" dirty="0"/>
              <a:t> </a:t>
            </a:r>
            <a:r>
              <a:rPr lang="en-US" b="1" dirty="0"/>
              <a:t>scientific assets</a:t>
            </a:r>
            <a:endParaRPr lang="en-US" sz="3200" b="1" dirty="0"/>
          </a:p>
          <a:p>
            <a:r>
              <a:rPr lang="en-US" dirty="0"/>
              <a:t>Facilitate peer-review and editing (Private Repo)</a:t>
            </a:r>
          </a:p>
          <a:p>
            <a:r>
              <a:rPr lang="en-US" dirty="0"/>
              <a:t>Facilitate broader dissemination (Public Repo)</a:t>
            </a:r>
          </a:p>
        </p:txBody>
      </p:sp>
      <p:pic>
        <p:nvPicPr>
          <p:cNvPr id="4" name="Picture 3" descr="A close up of a logo&#10;&#10;Description automatically generated">
            <a:extLst>
              <a:ext uri="{FF2B5EF4-FFF2-40B4-BE49-F238E27FC236}">
                <a16:creationId xmlns:a16="http://schemas.microsoft.com/office/drawing/2014/main" id="{4AFD9EC7-4E09-9A46-914C-8EC8EED09978}"/>
              </a:ext>
            </a:extLst>
          </p:cNvPr>
          <p:cNvPicPr>
            <a:picLocks noChangeAspect="1"/>
          </p:cNvPicPr>
          <p:nvPr/>
        </p:nvPicPr>
        <p:blipFill>
          <a:blip r:embed="rId2"/>
          <a:stretch>
            <a:fillRect/>
          </a:stretch>
        </p:blipFill>
        <p:spPr>
          <a:xfrm>
            <a:off x="3119438" y="4495774"/>
            <a:ext cx="1524000" cy="1524000"/>
          </a:xfrm>
          <a:prstGeom prst="rect">
            <a:avLst/>
          </a:prstGeom>
        </p:spPr>
      </p:pic>
      <p:pic>
        <p:nvPicPr>
          <p:cNvPr id="5" name="Graphic 4" descr="Paper">
            <a:extLst>
              <a:ext uri="{FF2B5EF4-FFF2-40B4-BE49-F238E27FC236}">
                <a16:creationId xmlns:a16="http://schemas.microsoft.com/office/drawing/2014/main" id="{D765C1F3-A943-7643-B17E-725F66E03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734" y="4545759"/>
            <a:ext cx="1424032" cy="1424032"/>
          </a:xfrm>
          <a:prstGeom prst="rect">
            <a:avLst/>
          </a:prstGeom>
        </p:spPr>
      </p:pic>
      <p:sp>
        <p:nvSpPr>
          <p:cNvPr id="6" name="TextBox 5">
            <a:extLst>
              <a:ext uri="{FF2B5EF4-FFF2-40B4-BE49-F238E27FC236}">
                <a16:creationId xmlns:a16="http://schemas.microsoft.com/office/drawing/2014/main" id="{78BE771A-86EA-8741-8FE4-CC41F9480BDE}"/>
              </a:ext>
            </a:extLst>
          </p:cNvPr>
          <p:cNvSpPr txBox="1"/>
          <p:nvPr/>
        </p:nvSpPr>
        <p:spPr>
          <a:xfrm>
            <a:off x="844734" y="5914438"/>
            <a:ext cx="1424032" cy="646331"/>
          </a:xfrm>
          <a:prstGeom prst="rect">
            <a:avLst/>
          </a:prstGeom>
          <a:noFill/>
        </p:spPr>
        <p:txBody>
          <a:bodyPr wrap="square" rtlCol="0">
            <a:spAutoFit/>
          </a:bodyPr>
          <a:lstStyle/>
          <a:p>
            <a:pPr algn="ctr"/>
            <a:r>
              <a:rPr lang="en-US" dirty="0"/>
              <a:t>Scenario Outputs</a:t>
            </a:r>
          </a:p>
        </p:txBody>
      </p:sp>
      <p:grpSp>
        <p:nvGrpSpPr>
          <p:cNvPr id="7" name="Group 6">
            <a:extLst>
              <a:ext uri="{FF2B5EF4-FFF2-40B4-BE49-F238E27FC236}">
                <a16:creationId xmlns:a16="http://schemas.microsoft.com/office/drawing/2014/main" id="{5C56561F-1723-2944-B33C-C8F88B0F4F01}"/>
              </a:ext>
            </a:extLst>
          </p:cNvPr>
          <p:cNvGrpSpPr/>
          <p:nvPr/>
        </p:nvGrpSpPr>
        <p:grpSpPr>
          <a:xfrm>
            <a:off x="627659" y="2144605"/>
            <a:ext cx="1858182" cy="1810176"/>
            <a:chOff x="779591" y="1359297"/>
            <a:chExt cx="2131292" cy="2131292"/>
          </a:xfrm>
          <a:solidFill>
            <a:schemeClr val="accent2">
              <a:lumMod val="75000"/>
            </a:schemeClr>
          </a:solidFill>
        </p:grpSpPr>
        <p:pic>
          <p:nvPicPr>
            <p:cNvPr id="8" name="Graphic 7" descr="Browser window">
              <a:extLst>
                <a:ext uri="{FF2B5EF4-FFF2-40B4-BE49-F238E27FC236}">
                  <a16:creationId xmlns:a16="http://schemas.microsoft.com/office/drawing/2014/main" id="{91EE89EF-B867-6146-9D0B-97DC5E536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591" y="1359297"/>
              <a:ext cx="2131292" cy="2131292"/>
            </a:xfrm>
            <a:prstGeom prst="rect">
              <a:avLst/>
            </a:prstGeom>
          </p:spPr>
        </p:pic>
        <p:pic>
          <p:nvPicPr>
            <p:cNvPr id="9" name="Graphic 8" descr="Gears">
              <a:extLst>
                <a:ext uri="{FF2B5EF4-FFF2-40B4-BE49-F238E27FC236}">
                  <a16:creationId xmlns:a16="http://schemas.microsoft.com/office/drawing/2014/main" id="{498B54E4-CEED-D847-88C9-B1A4A62864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4717" y="2120154"/>
              <a:ext cx="838200" cy="838200"/>
            </a:xfrm>
            <a:prstGeom prst="rect">
              <a:avLst/>
            </a:prstGeom>
          </p:spPr>
        </p:pic>
        <p:pic>
          <p:nvPicPr>
            <p:cNvPr id="10" name="Graphic 9" descr="Playbook">
              <a:extLst>
                <a:ext uri="{FF2B5EF4-FFF2-40B4-BE49-F238E27FC236}">
                  <a16:creationId xmlns:a16="http://schemas.microsoft.com/office/drawing/2014/main" id="{F3083DB4-1887-754B-9DCF-8A4FD5B1E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8493" y="2082054"/>
              <a:ext cx="914400" cy="914400"/>
            </a:xfrm>
            <a:prstGeom prst="rect">
              <a:avLst/>
            </a:prstGeom>
          </p:spPr>
        </p:pic>
      </p:grpSp>
      <p:sp>
        <p:nvSpPr>
          <p:cNvPr id="11" name="TextBox 10">
            <a:extLst>
              <a:ext uri="{FF2B5EF4-FFF2-40B4-BE49-F238E27FC236}">
                <a16:creationId xmlns:a16="http://schemas.microsoft.com/office/drawing/2014/main" id="{463AA56D-BAEB-9645-A476-38AA13D8BD56}"/>
              </a:ext>
            </a:extLst>
          </p:cNvPr>
          <p:cNvSpPr txBox="1"/>
          <p:nvPr/>
        </p:nvSpPr>
        <p:spPr>
          <a:xfrm>
            <a:off x="3082809" y="6077058"/>
            <a:ext cx="1424032" cy="369332"/>
          </a:xfrm>
          <a:prstGeom prst="rect">
            <a:avLst/>
          </a:prstGeom>
          <a:noFill/>
        </p:spPr>
        <p:txBody>
          <a:bodyPr wrap="square" rtlCol="0">
            <a:spAutoFit/>
          </a:bodyPr>
          <a:lstStyle/>
          <a:p>
            <a:pPr algn="ctr"/>
            <a:r>
              <a:rPr lang="en-US" dirty="0"/>
              <a:t>GitHub</a:t>
            </a:r>
          </a:p>
        </p:txBody>
      </p:sp>
      <p:sp>
        <p:nvSpPr>
          <p:cNvPr id="12" name="TextBox 11">
            <a:extLst>
              <a:ext uri="{FF2B5EF4-FFF2-40B4-BE49-F238E27FC236}">
                <a16:creationId xmlns:a16="http://schemas.microsoft.com/office/drawing/2014/main" id="{31DA97A5-5BCE-8F4F-9E9A-B09A5AD0278B}"/>
              </a:ext>
            </a:extLst>
          </p:cNvPr>
          <p:cNvSpPr txBox="1"/>
          <p:nvPr/>
        </p:nvSpPr>
        <p:spPr>
          <a:xfrm>
            <a:off x="862103" y="1731135"/>
            <a:ext cx="1424032" cy="646331"/>
          </a:xfrm>
          <a:prstGeom prst="rect">
            <a:avLst/>
          </a:prstGeom>
          <a:noFill/>
        </p:spPr>
        <p:txBody>
          <a:bodyPr wrap="square" rtlCol="0">
            <a:spAutoFit/>
          </a:bodyPr>
          <a:lstStyle/>
          <a:p>
            <a:pPr algn="ctr"/>
            <a:r>
              <a:rPr lang="en-US" dirty="0" err="1"/>
              <a:t>OpenQuake</a:t>
            </a:r>
            <a:r>
              <a:rPr lang="en-US" dirty="0"/>
              <a:t> Engine</a:t>
            </a:r>
          </a:p>
        </p:txBody>
      </p:sp>
      <p:cxnSp>
        <p:nvCxnSpPr>
          <p:cNvPr id="13" name="Straight Arrow Connector 12">
            <a:extLst>
              <a:ext uri="{FF2B5EF4-FFF2-40B4-BE49-F238E27FC236}">
                <a16:creationId xmlns:a16="http://schemas.microsoft.com/office/drawing/2014/main" id="{0B29003B-AB9B-D343-85E7-2B11F31C402A}"/>
              </a:ext>
            </a:extLst>
          </p:cNvPr>
          <p:cNvCxnSpPr>
            <a:cxnSpLocks/>
            <a:stCxn id="8" idx="2"/>
            <a:endCxn id="5" idx="0"/>
          </p:cNvCxnSpPr>
          <p:nvPr/>
        </p:nvCxnSpPr>
        <p:spPr>
          <a:xfrm>
            <a:off x="1556750" y="3954781"/>
            <a:ext cx="0" cy="590978"/>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1C4D50-C3E6-8E44-8C1C-2550752048B3}"/>
              </a:ext>
            </a:extLst>
          </p:cNvPr>
          <p:cNvCxnSpPr>
            <a:cxnSpLocks/>
            <a:stCxn id="5" idx="3"/>
            <a:endCxn id="4" idx="1"/>
          </p:cNvCxnSpPr>
          <p:nvPr/>
        </p:nvCxnSpPr>
        <p:spPr>
          <a:xfrm flipV="1">
            <a:off x="2268766" y="5257774"/>
            <a:ext cx="850672" cy="1"/>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6344FDCA-19E3-794A-B18A-1747B66FE2DA}"/>
              </a:ext>
            </a:extLst>
          </p:cNvPr>
          <p:cNvSpPr txBox="1">
            <a:spLocks/>
          </p:cNvSpPr>
          <p:nvPr/>
        </p:nvSpPr>
        <p:spPr>
          <a:xfrm>
            <a:off x="7591647" y="4470132"/>
            <a:ext cx="4301184" cy="19617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Collaborate</a:t>
            </a:r>
            <a:endParaRPr lang="en-US" sz="3200" b="1" dirty="0"/>
          </a:p>
          <a:p>
            <a:r>
              <a:rPr lang="en-US" dirty="0"/>
              <a:t>Fork it! </a:t>
            </a:r>
          </a:p>
          <a:p>
            <a:r>
              <a:rPr lang="en-US" dirty="0"/>
              <a:t>Provide a feedback loop</a:t>
            </a:r>
          </a:p>
          <a:p>
            <a:r>
              <a:rPr lang="en-US" dirty="0"/>
              <a:t>Promote transparency</a:t>
            </a:r>
          </a:p>
        </p:txBody>
      </p:sp>
      <p:pic>
        <p:nvPicPr>
          <p:cNvPr id="38" name="Graphic 37" descr="Male profile">
            <a:extLst>
              <a:ext uri="{FF2B5EF4-FFF2-40B4-BE49-F238E27FC236}">
                <a16:creationId xmlns:a16="http://schemas.microsoft.com/office/drawing/2014/main" id="{67F6E9DE-FB53-564B-A814-EB36D01D5D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8737" y="4692068"/>
            <a:ext cx="1451977" cy="1451977"/>
          </a:xfrm>
          <a:prstGeom prst="rect">
            <a:avLst/>
          </a:prstGeom>
        </p:spPr>
      </p:pic>
    </p:spTree>
    <p:extLst>
      <p:ext uri="{BB962C8B-B14F-4D97-AF65-F5344CB8AC3E}">
        <p14:creationId xmlns:p14="http://schemas.microsoft.com/office/powerpoint/2010/main" val="282706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DC76F46-FB37-F544-A055-37191E0A8C10}"/>
              </a:ext>
            </a:extLst>
          </p:cNvPr>
          <p:cNvSpPr/>
          <p:nvPr/>
        </p:nvSpPr>
        <p:spPr>
          <a:xfrm>
            <a:off x="2533559" y="3909894"/>
            <a:ext cx="2695759" cy="269575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3F4249F8-E812-3441-9CBB-E6D50432AE92}"/>
              </a:ext>
            </a:extLst>
          </p:cNvPr>
          <p:cNvSpPr>
            <a:spLocks noGrp="1"/>
          </p:cNvSpPr>
          <p:nvPr>
            <p:ph idx="1"/>
          </p:nvPr>
        </p:nvSpPr>
        <p:spPr>
          <a:xfrm>
            <a:off x="5139370" y="1754855"/>
            <a:ext cx="6172199" cy="4351338"/>
          </a:xfrm>
        </p:spPr>
        <p:txBody>
          <a:bodyPr/>
          <a:lstStyle/>
          <a:p>
            <a:pPr marL="0" indent="0">
              <a:buNone/>
            </a:pPr>
            <a:r>
              <a:rPr lang="en-US" b="1" dirty="0"/>
              <a:t>Deployable solutions</a:t>
            </a:r>
            <a:endParaRPr lang="en-US" dirty="0"/>
          </a:p>
          <a:p>
            <a:r>
              <a:rPr lang="en-US" dirty="0"/>
              <a:t>Infrastructure as code (i.e. Containers)</a:t>
            </a:r>
          </a:p>
          <a:p>
            <a:r>
              <a:rPr lang="en-US" dirty="0"/>
              <a:t>Software code</a:t>
            </a:r>
          </a:p>
          <a:p>
            <a:r>
              <a:rPr lang="en-US" dirty="0"/>
              <a:t>Robust documentation</a:t>
            </a:r>
          </a:p>
          <a:p>
            <a:r>
              <a:rPr lang="en-US" dirty="0"/>
              <a:t>Code samples</a:t>
            </a:r>
          </a:p>
          <a:p>
            <a:endParaRPr lang="en-US" dirty="0"/>
          </a:p>
          <a:p>
            <a:endParaRPr lang="en-US" dirty="0"/>
          </a:p>
        </p:txBody>
      </p:sp>
      <p:pic>
        <p:nvPicPr>
          <p:cNvPr id="4" name="Picture 3" descr="A close up of a logo&#10;&#10;Description automatically generated">
            <a:extLst>
              <a:ext uri="{FF2B5EF4-FFF2-40B4-BE49-F238E27FC236}">
                <a16:creationId xmlns:a16="http://schemas.microsoft.com/office/drawing/2014/main" id="{4AFD9EC7-4E09-9A46-914C-8EC8EED09978}"/>
              </a:ext>
            </a:extLst>
          </p:cNvPr>
          <p:cNvPicPr>
            <a:picLocks noChangeAspect="1"/>
          </p:cNvPicPr>
          <p:nvPr/>
        </p:nvPicPr>
        <p:blipFill>
          <a:blip r:embed="rId2"/>
          <a:stretch>
            <a:fillRect/>
          </a:stretch>
        </p:blipFill>
        <p:spPr>
          <a:xfrm>
            <a:off x="3119438" y="4495774"/>
            <a:ext cx="1524000" cy="1524000"/>
          </a:xfrm>
          <a:prstGeom prst="rect">
            <a:avLst/>
          </a:prstGeom>
        </p:spPr>
      </p:pic>
      <p:pic>
        <p:nvPicPr>
          <p:cNvPr id="5" name="Graphic 4" descr="Paper">
            <a:extLst>
              <a:ext uri="{FF2B5EF4-FFF2-40B4-BE49-F238E27FC236}">
                <a16:creationId xmlns:a16="http://schemas.microsoft.com/office/drawing/2014/main" id="{D765C1F3-A943-7643-B17E-725F66E03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734" y="4545759"/>
            <a:ext cx="1424032" cy="1424032"/>
          </a:xfrm>
          <a:prstGeom prst="rect">
            <a:avLst/>
          </a:prstGeom>
        </p:spPr>
      </p:pic>
      <p:sp>
        <p:nvSpPr>
          <p:cNvPr id="6" name="TextBox 5">
            <a:extLst>
              <a:ext uri="{FF2B5EF4-FFF2-40B4-BE49-F238E27FC236}">
                <a16:creationId xmlns:a16="http://schemas.microsoft.com/office/drawing/2014/main" id="{78BE771A-86EA-8741-8FE4-CC41F9480BDE}"/>
              </a:ext>
            </a:extLst>
          </p:cNvPr>
          <p:cNvSpPr txBox="1"/>
          <p:nvPr/>
        </p:nvSpPr>
        <p:spPr>
          <a:xfrm>
            <a:off x="844734" y="5914438"/>
            <a:ext cx="1424032" cy="646331"/>
          </a:xfrm>
          <a:prstGeom prst="rect">
            <a:avLst/>
          </a:prstGeom>
          <a:noFill/>
        </p:spPr>
        <p:txBody>
          <a:bodyPr wrap="square" rtlCol="0">
            <a:spAutoFit/>
          </a:bodyPr>
          <a:lstStyle/>
          <a:p>
            <a:pPr algn="ctr"/>
            <a:r>
              <a:rPr lang="en-US" dirty="0"/>
              <a:t>Scenario Outputs</a:t>
            </a:r>
          </a:p>
        </p:txBody>
      </p:sp>
      <p:grpSp>
        <p:nvGrpSpPr>
          <p:cNvPr id="7" name="Group 6">
            <a:extLst>
              <a:ext uri="{FF2B5EF4-FFF2-40B4-BE49-F238E27FC236}">
                <a16:creationId xmlns:a16="http://schemas.microsoft.com/office/drawing/2014/main" id="{5C56561F-1723-2944-B33C-C8F88B0F4F01}"/>
              </a:ext>
            </a:extLst>
          </p:cNvPr>
          <p:cNvGrpSpPr/>
          <p:nvPr/>
        </p:nvGrpSpPr>
        <p:grpSpPr>
          <a:xfrm>
            <a:off x="627659" y="2144605"/>
            <a:ext cx="1858182" cy="1810176"/>
            <a:chOff x="779591" y="1359297"/>
            <a:chExt cx="2131292" cy="2131292"/>
          </a:xfrm>
          <a:solidFill>
            <a:schemeClr val="accent2">
              <a:lumMod val="75000"/>
            </a:schemeClr>
          </a:solidFill>
        </p:grpSpPr>
        <p:pic>
          <p:nvPicPr>
            <p:cNvPr id="8" name="Graphic 7" descr="Browser window">
              <a:extLst>
                <a:ext uri="{FF2B5EF4-FFF2-40B4-BE49-F238E27FC236}">
                  <a16:creationId xmlns:a16="http://schemas.microsoft.com/office/drawing/2014/main" id="{91EE89EF-B867-6146-9D0B-97DC5E536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591" y="1359297"/>
              <a:ext cx="2131292" cy="2131292"/>
            </a:xfrm>
            <a:prstGeom prst="rect">
              <a:avLst/>
            </a:prstGeom>
          </p:spPr>
        </p:pic>
        <p:pic>
          <p:nvPicPr>
            <p:cNvPr id="9" name="Graphic 8" descr="Gears">
              <a:extLst>
                <a:ext uri="{FF2B5EF4-FFF2-40B4-BE49-F238E27FC236}">
                  <a16:creationId xmlns:a16="http://schemas.microsoft.com/office/drawing/2014/main" id="{498B54E4-CEED-D847-88C9-B1A4A62864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4717" y="2120154"/>
              <a:ext cx="838200" cy="838200"/>
            </a:xfrm>
            <a:prstGeom prst="rect">
              <a:avLst/>
            </a:prstGeom>
          </p:spPr>
        </p:pic>
        <p:pic>
          <p:nvPicPr>
            <p:cNvPr id="10" name="Graphic 9" descr="Playbook">
              <a:extLst>
                <a:ext uri="{FF2B5EF4-FFF2-40B4-BE49-F238E27FC236}">
                  <a16:creationId xmlns:a16="http://schemas.microsoft.com/office/drawing/2014/main" id="{F3083DB4-1887-754B-9DCF-8A4FD5B1E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8493" y="2082054"/>
              <a:ext cx="914400" cy="914400"/>
            </a:xfrm>
            <a:prstGeom prst="rect">
              <a:avLst/>
            </a:prstGeom>
          </p:spPr>
        </p:pic>
      </p:grpSp>
      <p:sp>
        <p:nvSpPr>
          <p:cNvPr id="11" name="TextBox 10">
            <a:extLst>
              <a:ext uri="{FF2B5EF4-FFF2-40B4-BE49-F238E27FC236}">
                <a16:creationId xmlns:a16="http://schemas.microsoft.com/office/drawing/2014/main" id="{463AA56D-BAEB-9645-A476-38AA13D8BD56}"/>
              </a:ext>
            </a:extLst>
          </p:cNvPr>
          <p:cNvSpPr txBox="1"/>
          <p:nvPr/>
        </p:nvSpPr>
        <p:spPr>
          <a:xfrm>
            <a:off x="3169422" y="6088190"/>
            <a:ext cx="1424032" cy="369332"/>
          </a:xfrm>
          <a:prstGeom prst="rect">
            <a:avLst/>
          </a:prstGeom>
          <a:noFill/>
        </p:spPr>
        <p:txBody>
          <a:bodyPr wrap="square" rtlCol="0">
            <a:spAutoFit/>
          </a:bodyPr>
          <a:lstStyle/>
          <a:p>
            <a:pPr algn="ctr"/>
            <a:r>
              <a:rPr lang="en-US" dirty="0"/>
              <a:t>GitHub</a:t>
            </a:r>
          </a:p>
        </p:txBody>
      </p:sp>
      <p:sp>
        <p:nvSpPr>
          <p:cNvPr id="12" name="TextBox 11">
            <a:extLst>
              <a:ext uri="{FF2B5EF4-FFF2-40B4-BE49-F238E27FC236}">
                <a16:creationId xmlns:a16="http://schemas.microsoft.com/office/drawing/2014/main" id="{31DA97A5-5BCE-8F4F-9E9A-B09A5AD0278B}"/>
              </a:ext>
            </a:extLst>
          </p:cNvPr>
          <p:cNvSpPr txBox="1"/>
          <p:nvPr/>
        </p:nvSpPr>
        <p:spPr>
          <a:xfrm>
            <a:off x="862103" y="1731135"/>
            <a:ext cx="1424032" cy="646331"/>
          </a:xfrm>
          <a:prstGeom prst="rect">
            <a:avLst/>
          </a:prstGeom>
          <a:noFill/>
        </p:spPr>
        <p:txBody>
          <a:bodyPr wrap="square" rtlCol="0">
            <a:spAutoFit/>
          </a:bodyPr>
          <a:lstStyle/>
          <a:p>
            <a:pPr algn="ctr"/>
            <a:r>
              <a:rPr lang="en-US" dirty="0" err="1"/>
              <a:t>OpenQuake</a:t>
            </a:r>
            <a:r>
              <a:rPr lang="en-US" dirty="0"/>
              <a:t> Engine</a:t>
            </a:r>
          </a:p>
        </p:txBody>
      </p:sp>
      <p:cxnSp>
        <p:nvCxnSpPr>
          <p:cNvPr id="13" name="Straight Arrow Connector 12">
            <a:extLst>
              <a:ext uri="{FF2B5EF4-FFF2-40B4-BE49-F238E27FC236}">
                <a16:creationId xmlns:a16="http://schemas.microsoft.com/office/drawing/2014/main" id="{0B29003B-AB9B-D343-85E7-2B11F31C402A}"/>
              </a:ext>
            </a:extLst>
          </p:cNvPr>
          <p:cNvCxnSpPr>
            <a:cxnSpLocks/>
            <a:stCxn id="8" idx="2"/>
            <a:endCxn id="5" idx="0"/>
          </p:cNvCxnSpPr>
          <p:nvPr/>
        </p:nvCxnSpPr>
        <p:spPr>
          <a:xfrm>
            <a:off x="1556750" y="3954781"/>
            <a:ext cx="0" cy="590978"/>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1C4D50-C3E6-8E44-8C1C-2550752048B3}"/>
              </a:ext>
            </a:extLst>
          </p:cNvPr>
          <p:cNvCxnSpPr>
            <a:cxnSpLocks/>
            <a:stCxn id="5" idx="3"/>
            <a:endCxn id="4" idx="1"/>
          </p:cNvCxnSpPr>
          <p:nvPr/>
        </p:nvCxnSpPr>
        <p:spPr>
          <a:xfrm flipV="1">
            <a:off x="2268766" y="5257774"/>
            <a:ext cx="850672" cy="1"/>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Gears">
            <a:extLst>
              <a:ext uri="{FF2B5EF4-FFF2-40B4-BE49-F238E27FC236}">
                <a16:creationId xmlns:a16="http://schemas.microsoft.com/office/drawing/2014/main" id="{1C497502-A103-4A40-943C-6E1374628B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94110" y="4626268"/>
            <a:ext cx="1263015" cy="1263015"/>
          </a:xfrm>
          <a:prstGeom prst="rect">
            <a:avLst/>
          </a:prstGeom>
        </p:spPr>
      </p:pic>
      <p:cxnSp>
        <p:nvCxnSpPr>
          <p:cNvPr id="20" name="Straight Arrow Connector 19">
            <a:extLst>
              <a:ext uri="{FF2B5EF4-FFF2-40B4-BE49-F238E27FC236}">
                <a16:creationId xmlns:a16="http://schemas.microsoft.com/office/drawing/2014/main" id="{1B330D10-F0B9-BD48-84A4-031C22AD6145}"/>
              </a:ext>
            </a:extLst>
          </p:cNvPr>
          <p:cNvCxnSpPr>
            <a:cxnSpLocks/>
            <a:stCxn id="16" idx="3"/>
            <a:endCxn id="30" idx="1"/>
          </p:cNvCxnSpPr>
          <p:nvPr/>
        </p:nvCxnSpPr>
        <p:spPr>
          <a:xfrm flipV="1">
            <a:off x="6757125" y="5254499"/>
            <a:ext cx="2523628" cy="3277"/>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94C629-6FB1-BB45-8A42-406CE2686135}"/>
              </a:ext>
            </a:extLst>
          </p:cNvPr>
          <p:cNvCxnSpPr>
            <a:cxnSpLocks/>
          </p:cNvCxnSpPr>
          <p:nvPr/>
        </p:nvCxnSpPr>
        <p:spPr>
          <a:xfrm>
            <a:off x="4643438" y="5257774"/>
            <a:ext cx="850672" cy="2"/>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Database">
            <a:extLst>
              <a:ext uri="{FF2B5EF4-FFF2-40B4-BE49-F238E27FC236}">
                <a16:creationId xmlns:a16="http://schemas.microsoft.com/office/drawing/2014/main" id="{C9147349-FD20-1545-9095-C20FD65D1B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80753" y="4435215"/>
            <a:ext cx="1638568" cy="1638568"/>
          </a:xfrm>
          <a:prstGeom prst="rect">
            <a:avLst/>
          </a:prstGeom>
        </p:spPr>
      </p:pic>
      <p:sp>
        <p:nvSpPr>
          <p:cNvPr id="31" name="TextBox 30">
            <a:extLst>
              <a:ext uri="{FF2B5EF4-FFF2-40B4-BE49-F238E27FC236}">
                <a16:creationId xmlns:a16="http://schemas.microsoft.com/office/drawing/2014/main" id="{5BA19A21-4FFD-C44E-9870-00129F6E7988}"/>
              </a:ext>
            </a:extLst>
          </p:cNvPr>
          <p:cNvSpPr txBox="1"/>
          <p:nvPr/>
        </p:nvSpPr>
        <p:spPr>
          <a:xfrm>
            <a:off x="9402988" y="5935283"/>
            <a:ext cx="1424032" cy="646331"/>
          </a:xfrm>
          <a:prstGeom prst="rect">
            <a:avLst/>
          </a:prstGeom>
          <a:noFill/>
        </p:spPr>
        <p:txBody>
          <a:bodyPr wrap="square" rtlCol="0">
            <a:spAutoFit/>
          </a:bodyPr>
          <a:lstStyle/>
          <a:p>
            <a:pPr algn="ctr"/>
            <a:r>
              <a:rPr lang="en-US" dirty="0"/>
              <a:t>Spatial Database</a:t>
            </a:r>
          </a:p>
        </p:txBody>
      </p:sp>
      <p:grpSp>
        <p:nvGrpSpPr>
          <p:cNvPr id="32" name="Group 31">
            <a:extLst>
              <a:ext uri="{FF2B5EF4-FFF2-40B4-BE49-F238E27FC236}">
                <a16:creationId xmlns:a16="http://schemas.microsoft.com/office/drawing/2014/main" id="{15676D6E-9DE9-F640-9C3A-3B0AB0C8DED3}"/>
              </a:ext>
            </a:extLst>
          </p:cNvPr>
          <p:cNvGrpSpPr/>
          <p:nvPr/>
        </p:nvGrpSpPr>
        <p:grpSpPr>
          <a:xfrm>
            <a:off x="7085078" y="5376562"/>
            <a:ext cx="2001952" cy="696531"/>
            <a:chOff x="5467655" y="3711723"/>
            <a:chExt cx="4732330" cy="1486083"/>
          </a:xfrm>
        </p:grpSpPr>
        <p:pic>
          <p:nvPicPr>
            <p:cNvPr id="33" name="Picture 3" descr="Picture 3">
              <a:extLst>
                <a:ext uri="{FF2B5EF4-FFF2-40B4-BE49-F238E27FC236}">
                  <a16:creationId xmlns:a16="http://schemas.microsoft.com/office/drawing/2014/main" id="{88481B07-3570-5B49-B1B4-7EFD711E3D6D}"/>
                </a:ext>
              </a:extLst>
            </p:cNvPr>
            <p:cNvPicPr>
              <a:picLocks noChangeAspect="1"/>
            </p:cNvPicPr>
            <p:nvPr/>
          </p:nvPicPr>
          <p:blipFill>
            <a:blip r:embed="rId15">
              <a:biLevel thresh="75000"/>
            </a:blip>
            <a:stretch>
              <a:fillRect/>
            </a:stretch>
          </p:blipFill>
          <p:spPr>
            <a:xfrm>
              <a:off x="5467655" y="4440246"/>
              <a:ext cx="741778" cy="757560"/>
            </a:xfrm>
            <a:prstGeom prst="rect">
              <a:avLst/>
            </a:prstGeom>
            <a:ln w="12700">
              <a:miter lim="400000"/>
            </a:ln>
          </p:spPr>
        </p:pic>
        <p:pic>
          <p:nvPicPr>
            <p:cNvPr id="34" name="Picture 5" descr="Picture 5">
              <a:extLst>
                <a:ext uri="{FF2B5EF4-FFF2-40B4-BE49-F238E27FC236}">
                  <a16:creationId xmlns:a16="http://schemas.microsoft.com/office/drawing/2014/main" id="{F44A2DF6-5BDB-5649-8DE0-A4C9F5E44879}"/>
                </a:ext>
              </a:extLst>
            </p:cNvPr>
            <p:cNvPicPr>
              <a:picLocks noChangeAspect="1"/>
            </p:cNvPicPr>
            <p:nvPr/>
          </p:nvPicPr>
          <p:blipFill>
            <a:blip r:embed="rId16">
              <a:biLevel thresh="75000"/>
            </a:blip>
            <a:stretch>
              <a:fillRect/>
            </a:stretch>
          </p:blipFill>
          <p:spPr>
            <a:xfrm>
              <a:off x="6447315" y="4355524"/>
              <a:ext cx="808590" cy="842281"/>
            </a:xfrm>
            <a:prstGeom prst="rect">
              <a:avLst/>
            </a:prstGeom>
            <a:ln w="12700">
              <a:miter lim="400000"/>
            </a:ln>
          </p:spPr>
        </p:pic>
        <p:pic>
          <p:nvPicPr>
            <p:cNvPr id="35" name="Picture 6" descr="Picture 6">
              <a:extLst>
                <a:ext uri="{FF2B5EF4-FFF2-40B4-BE49-F238E27FC236}">
                  <a16:creationId xmlns:a16="http://schemas.microsoft.com/office/drawing/2014/main" id="{2C066AE5-DB3F-6341-BB75-8832FF342144}"/>
                </a:ext>
              </a:extLst>
            </p:cNvPr>
            <p:cNvPicPr>
              <a:picLocks noChangeAspect="1"/>
            </p:cNvPicPr>
            <p:nvPr/>
          </p:nvPicPr>
          <p:blipFill>
            <a:blip r:embed="rId17">
              <a:biLevel thresh="75000"/>
            </a:blip>
            <a:stretch>
              <a:fillRect/>
            </a:stretch>
          </p:blipFill>
          <p:spPr>
            <a:xfrm>
              <a:off x="7532881" y="4351211"/>
              <a:ext cx="812731" cy="846595"/>
            </a:xfrm>
            <a:prstGeom prst="rect">
              <a:avLst/>
            </a:prstGeom>
            <a:ln w="12700">
              <a:miter lim="400000"/>
            </a:ln>
          </p:spPr>
        </p:pic>
        <p:pic>
          <p:nvPicPr>
            <p:cNvPr id="36" name="Picture 8" descr="Picture 8">
              <a:extLst>
                <a:ext uri="{FF2B5EF4-FFF2-40B4-BE49-F238E27FC236}">
                  <a16:creationId xmlns:a16="http://schemas.microsoft.com/office/drawing/2014/main" id="{13317E90-82A0-074C-93B8-26049CA41C4D}"/>
                </a:ext>
              </a:extLst>
            </p:cNvPr>
            <p:cNvPicPr>
              <a:picLocks noChangeAspect="1"/>
            </p:cNvPicPr>
            <p:nvPr/>
          </p:nvPicPr>
          <p:blipFill>
            <a:blip r:embed="rId18">
              <a:biLevel thresh="75000"/>
            </a:blip>
            <a:stretch>
              <a:fillRect/>
            </a:stretch>
          </p:blipFill>
          <p:spPr>
            <a:xfrm>
              <a:off x="8472943" y="4348571"/>
              <a:ext cx="815266" cy="849235"/>
            </a:xfrm>
            <a:prstGeom prst="rect">
              <a:avLst/>
            </a:prstGeom>
            <a:ln w="12700">
              <a:miter lim="400000"/>
            </a:ln>
          </p:spPr>
        </p:pic>
        <p:pic>
          <p:nvPicPr>
            <p:cNvPr id="37" name="Picture 9" descr="Picture 9">
              <a:extLst>
                <a:ext uri="{FF2B5EF4-FFF2-40B4-BE49-F238E27FC236}">
                  <a16:creationId xmlns:a16="http://schemas.microsoft.com/office/drawing/2014/main" id="{7E84BEB2-F869-CD44-AF73-0B2687FDC428}"/>
                </a:ext>
              </a:extLst>
            </p:cNvPr>
            <p:cNvPicPr>
              <a:picLocks noChangeAspect="1"/>
            </p:cNvPicPr>
            <p:nvPr/>
          </p:nvPicPr>
          <p:blipFill>
            <a:blip r:embed="rId19">
              <a:biLevel thresh="75000"/>
            </a:blip>
            <a:stretch>
              <a:fillRect/>
            </a:stretch>
          </p:blipFill>
          <p:spPr>
            <a:xfrm>
              <a:off x="9357911" y="4320644"/>
              <a:ext cx="842074" cy="877161"/>
            </a:xfrm>
            <a:prstGeom prst="rect">
              <a:avLst/>
            </a:prstGeom>
            <a:ln w="12700">
              <a:miter lim="400000"/>
            </a:ln>
          </p:spPr>
        </p:pic>
        <p:sp>
          <p:nvSpPr>
            <p:cNvPr id="38" name="TextBox 10">
              <a:extLst>
                <a:ext uri="{FF2B5EF4-FFF2-40B4-BE49-F238E27FC236}">
                  <a16:creationId xmlns:a16="http://schemas.microsoft.com/office/drawing/2014/main" id="{B6C7D3EE-C38F-C148-9E8B-3E07DC90268A}"/>
                </a:ext>
              </a:extLst>
            </p:cNvPr>
            <p:cNvSpPr txBox="1"/>
            <p:nvPr/>
          </p:nvSpPr>
          <p:spPr>
            <a:xfrm>
              <a:off x="5962403" y="3711723"/>
              <a:ext cx="3280084" cy="656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a:solidFill>
                    <a:srgbClr val="E67272"/>
                  </a:solidFill>
                  <a:latin typeface="Calibri"/>
                  <a:ea typeface="Calibri"/>
                  <a:cs typeface="Calibri"/>
                  <a:sym typeface="Calibri"/>
                </a:defRPr>
              </a:lvl1pPr>
            </a:lstStyle>
            <a:p>
              <a:pPr algn="ctr"/>
              <a:r>
                <a:rPr sz="1400" dirty="0">
                  <a:solidFill>
                    <a:schemeClr val="tx1"/>
                  </a:solidFill>
                </a:rPr>
                <a:t>Risk Indicators</a:t>
              </a:r>
            </a:p>
          </p:txBody>
        </p:sp>
      </p:grpSp>
      <p:sp>
        <p:nvSpPr>
          <p:cNvPr id="43" name="Title 1">
            <a:extLst>
              <a:ext uri="{FF2B5EF4-FFF2-40B4-BE49-F238E27FC236}">
                <a16:creationId xmlns:a16="http://schemas.microsoft.com/office/drawing/2014/main" id="{C7049C2E-DF2F-8540-957F-079454E1BFE2}"/>
              </a:ext>
            </a:extLst>
          </p:cNvPr>
          <p:cNvSpPr>
            <a:spLocks noGrp="1"/>
          </p:cNvSpPr>
          <p:nvPr>
            <p:ph type="title"/>
          </p:nvPr>
        </p:nvSpPr>
        <p:spPr>
          <a:xfrm>
            <a:off x="838200" y="365125"/>
            <a:ext cx="10515600" cy="1325563"/>
          </a:xfrm>
        </p:spPr>
        <p:txBody>
          <a:bodyPr/>
          <a:lstStyle/>
          <a:p>
            <a:r>
              <a:rPr lang="en-US" dirty="0"/>
              <a:t>GitHub Repository</a:t>
            </a:r>
          </a:p>
        </p:txBody>
      </p:sp>
      <p:sp>
        <p:nvSpPr>
          <p:cNvPr id="45" name="TextBox 44">
            <a:extLst>
              <a:ext uri="{FF2B5EF4-FFF2-40B4-BE49-F238E27FC236}">
                <a16:creationId xmlns:a16="http://schemas.microsoft.com/office/drawing/2014/main" id="{4BE7E78A-76A2-094E-9172-F4B28DAC5893}"/>
              </a:ext>
            </a:extLst>
          </p:cNvPr>
          <p:cNvSpPr txBox="1"/>
          <p:nvPr/>
        </p:nvSpPr>
        <p:spPr>
          <a:xfrm>
            <a:off x="5527886" y="5804984"/>
            <a:ext cx="1119662" cy="646331"/>
          </a:xfrm>
          <a:prstGeom prst="rect">
            <a:avLst/>
          </a:prstGeom>
          <a:noFill/>
        </p:spPr>
        <p:txBody>
          <a:bodyPr wrap="square" rtlCol="0">
            <a:spAutoFit/>
          </a:bodyPr>
          <a:lstStyle/>
          <a:p>
            <a:pPr algn="ctr"/>
            <a:r>
              <a:rPr lang="en-US" dirty="0"/>
              <a:t>Model Factory</a:t>
            </a:r>
          </a:p>
        </p:txBody>
      </p:sp>
    </p:spTree>
    <p:extLst>
      <p:ext uri="{BB962C8B-B14F-4D97-AF65-F5344CB8AC3E}">
        <p14:creationId xmlns:p14="http://schemas.microsoft.com/office/powerpoint/2010/main" val="440967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9" name="Picture 8" descr="A screenshot of a computer screen&#10;&#10;Description automatically generated">
            <a:extLst>
              <a:ext uri="{FF2B5EF4-FFF2-40B4-BE49-F238E27FC236}">
                <a16:creationId xmlns:a16="http://schemas.microsoft.com/office/drawing/2014/main" id="{24A736F6-654D-0746-9F22-30B5A3FED926}"/>
              </a:ext>
            </a:extLst>
          </p:cNvPr>
          <p:cNvPicPr>
            <a:picLocks noChangeAspect="1"/>
          </p:cNvPicPr>
          <p:nvPr/>
        </p:nvPicPr>
        <p:blipFill rotWithShape="1">
          <a:blip r:embed="rId2"/>
          <a:srcRect r="18" b="279"/>
          <a:stretch/>
        </p:blipFill>
        <p:spPr>
          <a:xfrm>
            <a:off x="2402057" y="229481"/>
            <a:ext cx="7386520" cy="6381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540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E28D28-336B-A643-92BB-6583492D5AE1}"/>
              </a:ext>
            </a:extLst>
          </p:cNvPr>
          <p:cNvSpPr txBox="1"/>
          <p:nvPr/>
        </p:nvSpPr>
        <p:spPr>
          <a:xfrm>
            <a:off x="7486729" y="429773"/>
            <a:ext cx="1214207" cy="369332"/>
          </a:xfrm>
          <a:prstGeom prst="rect">
            <a:avLst/>
          </a:prstGeom>
          <a:noFill/>
        </p:spPr>
        <p:txBody>
          <a:bodyPr wrap="square" rtlCol="0">
            <a:spAutoFit/>
          </a:bodyPr>
          <a:lstStyle/>
          <a:p>
            <a:pPr algn="ctr"/>
            <a:r>
              <a:rPr lang="en-US" dirty="0"/>
              <a:t>CGP</a:t>
            </a:r>
          </a:p>
        </p:txBody>
      </p:sp>
      <p:sp>
        <p:nvSpPr>
          <p:cNvPr id="5" name="TextBox 4">
            <a:extLst>
              <a:ext uri="{FF2B5EF4-FFF2-40B4-BE49-F238E27FC236}">
                <a16:creationId xmlns:a16="http://schemas.microsoft.com/office/drawing/2014/main" id="{8DFAF038-401D-DB49-81B5-EAB7736D452B}"/>
              </a:ext>
            </a:extLst>
          </p:cNvPr>
          <p:cNvSpPr txBox="1"/>
          <p:nvPr/>
        </p:nvSpPr>
        <p:spPr>
          <a:xfrm>
            <a:off x="8714665" y="2178246"/>
            <a:ext cx="687169" cy="369332"/>
          </a:xfrm>
          <a:prstGeom prst="rect">
            <a:avLst/>
          </a:prstGeom>
          <a:noFill/>
        </p:spPr>
        <p:txBody>
          <a:bodyPr wrap="square" rtlCol="0">
            <a:spAutoFit/>
          </a:bodyPr>
          <a:lstStyle/>
          <a:p>
            <a:pPr algn="ctr"/>
            <a:r>
              <a:rPr lang="en-US" dirty="0"/>
              <a:t>FGP</a:t>
            </a:r>
          </a:p>
        </p:txBody>
      </p:sp>
      <p:pic>
        <p:nvPicPr>
          <p:cNvPr id="6" name="Graphic 5" descr="Browser window">
            <a:extLst>
              <a:ext uri="{FF2B5EF4-FFF2-40B4-BE49-F238E27FC236}">
                <a16:creationId xmlns:a16="http://schemas.microsoft.com/office/drawing/2014/main" id="{2B4226CB-C4B5-A143-919D-9195698EC19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0618" b="9079"/>
          <a:stretch/>
        </p:blipFill>
        <p:spPr>
          <a:xfrm>
            <a:off x="8878651" y="2486575"/>
            <a:ext cx="1472619" cy="1182561"/>
          </a:xfrm>
          <a:prstGeom prst="rect">
            <a:avLst/>
          </a:prstGeom>
        </p:spPr>
      </p:pic>
      <p:pic>
        <p:nvPicPr>
          <p:cNvPr id="7" name="Graphic 6" descr="User">
            <a:extLst>
              <a:ext uri="{FF2B5EF4-FFF2-40B4-BE49-F238E27FC236}">
                <a16:creationId xmlns:a16="http://schemas.microsoft.com/office/drawing/2014/main" id="{2C1F1EB3-20B6-3B48-97A5-8D2B65E887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1727" y="2950242"/>
            <a:ext cx="546578" cy="546578"/>
          </a:xfrm>
          <a:prstGeom prst="rect">
            <a:avLst/>
          </a:prstGeom>
        </p:spPr>
      </p:pic>
      <p:pic>
        <p:nvPicPr>
          <p:cNvPr id="13" name="Graphic 12" descr="Browser window">
            <a:extLst>
              <a:ext uri="{FF2B5EF4-FFF2-40B4-BE49-F238E27FC236}">
                <a16:creationId xmlns:a16="http://schemas.microsoft.com/office/drawing/2014/main" id="{E7207777-D1B3-3942-B63B-2A940956E2A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866"/>
          <a:stretch/>
        </p:blipFill>
        <p:spPr>
          <a:xfrm>
            <a:off x="8878651" y="559132"/>
            <a:ext cx="1472619" cy="1342050"/>
          </a:xfrm>
          <a:prstGeom prst="rect">
            <a:avLst/>
          </a:prstGeom>
        </p:spPr>
      </p:pic>
      <p:sp>
        <p:nvSpPr>
          <p:cNvPr id="14" name="TextBox 13">
            <a:extLst>
              <a:ext uri="{FF2B5EF4-FFF2-40B4-BE49-F238E27FC236}">
                <a16:creationId xmlns:a16="http://schemas.microsoft.com/office/drawing/2014/main" id="{4E9FE96F-CE89-B544-9806-5A18ED2EBCA3}"/>
              </a:ext>
            </a:extLst>
          </p:cNvPr>
          <p:cNvSpPr txBox="1"/>
          <p:nvPr/>
        </p:nvSpPr>
        <p:spPr>
          <a:xfrm>
            <a:off x="9018501" y="429773"/>
            <a:ext cx="1181484" cy="369332"/>
          </a:xfrm>
          <a:prstGeom prst="rect">
            <a:avLst/>
          </a:prstGeom>
          <a:noFill/>
        </p:spPr>
        <p:txBody>
          <a:bodyPr wrap="square" rtlCol="0">
            <a:spAutoFit/>
          </a:bodyPr>
          <a:lstStyle/>
          <a:p>
            <a:pPr algn="ctr"/>
            <a:r>
              <a:rPr lang="en-US" dirty="0"/>
              <a:t>Open Data</a:t>
            </a:r>
          </a:p>
        </p:txBody>
      </p:sp>
      <p:sp>
        <p:nvSpPr>
          <p:cNvPr id="15" name="TextBox 14">
            <a:extLst>
              <a:ext uri="{FF2B5EF4-FFF2-40B4-BE49-F238E27FC236}">
                <a16:creationId xmlns:a16="http://schemas.microsoft.com/office/drawing/2014/main" id="{98DB3C59-55AA-D446-B3E3-ACBA3C8EF6F1}"/>
              </a:ext>
            </a:extLst>
          </p:cNvPr>
          <p:cNvSpPr txBox="1"/>
          <p:nvPr/>
        </p:nvSpPr>
        <p:spPr>
          <a:xfrm>
            <a:off x="8057907" y="3818181"/>
            <a:ext cx="1374337" cy="369332"/>
          </a:xfrm>
          <a:prstGeom prst="rect">
            <a:avLst/>
          </a:prstGeom>
          <a:noFill/>
        </p:spPr>
        <p:txBody>
          <a:bodyPr wrap="square" rtlCol="0">
            <a:spAutoFit/>
          </a:bodyPr>
          <a:lstStyle/>
          <a:p>
            <a:pPr algn="ctr"/>
            <a:r>
              <a:rPr lang="en-US" dirty="0"/>
              <a:t>FGP GCC</a:t>
            </a:r>
          </a:p>
        </p:txBody>
      </p:sp>
      <p:cxnSp>
        <p:nvCxnSpPr>
          <p:cNvPr id="16" name="Elbow Connector 15">
            <a:extLst>
              <a:ext uri="{FF2B5EF4-FFF2-40B4-BE49-F238E27FC236}">
                <a16:creationId xmlns:a16="http://schemas.microsoft.com/office/drawing/2014/main" id="{D736E28A-54BF-AF4D-B746-296F01AE8C6F}"/>
              </a:ext>
            </a:extLst>
          </p:cNvPr>
          <p:cNvCxnSpPr>
            <a:cxnSpLocks/>
          </p:cNvCxnSpPr>
          <p:nvPr/>
        </p:nvCxnSpPr>
        <p:spPr>
          <a:xfrm rot="5400000" flipH="1" flipV="1">
            <a:off x="9439546" y="4805358"/>
            <a:ext cx="422679" cy="2"/>
          </a:xfrm>
          <a:prstGeom prst="bentConnector3">
            <a:avLst>
              <a:gd name="adj1" fmla="val 50000"/>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EA9060D4-52BD-3B47-AF86-0D0F2CC1ADFE}"/>
              </a:ext>
            </a:extLst>
          </p:cNvPr>
          <p:cNvPicPr>
            <a:picLocks noChangeAspect="1"/>
          </p:cNvPicPr>
          <p:nvPr/>
        </p:nvPicPr>
        <p:blipFill>
          <a:blip r:embed="rId8"/>
          <a:stretch>
            <a:fillRect/>
          </a:stretch>
        </p:blipFill>
        <p:spPr>
          <a:xfrm>
            <a:off x="8889484" y="5016698"/>
            <a:ext cx="1522800" cy="1522800"/>
          </a:xfrm>
          <a:prstGeom prst="rect">
            <a:avLst/>
          </a:prstGeom>
        </p:spPr>
      </p:pic>
      <p:pic>
        <p:nvPicPr>
          <p:cNvPr id="18" name="Graphic 17" descr="North America">
            <a:extLst>
              <a:ext uri="{FF2B5EF4-FFF2-40B4-BE49-F238E27FC236}">
                <a16:creationId xmlns:a16="http://schemas.microsoft.com/office/drawing/2014/main" id="{FBE6CE7E-3935-9348-9418-FD248824E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6038" y="1016555"/>
            <a:ext cx="678540" cy="678540"/>
          </a:xfrm>
          <a:prstGeom prst="rect">
            <a:avLst/>
          </a:prstGeom>
        </p:spPr>
      </p:pic>
      <p:grpSp>
        <p:nvGrpSpPr>
          <p:cNvPr id="19" name="Group 18">
            <a:extLst>
              <a:ext uri="{FF2B5EF4-FFF2-40B4-BE49-F238E27FC236}">
                <a16:creationId xmlns:a16="http://schemas.microsoft.com/office/drawing/2014/main" id="{0DD1AC61-C5DF-2742-936C-EBEF0757F316}"/>
              </a:ext>
            </a:extLst>
          </p:cNvPr>
          <p:cNvGrpSpPr/>
          <p:nvPr/>
        </p:nvGrpSpPr>
        <p:grpSpPr>
          <a:xfrm>
            <a:off x="10367182" y="631662"/>
            <a:ext cx="1659414" cy="1289785"/>
            <a:chOff x="10345422" y="204202"/>
            <a:chExt cx="1659414" cy="1289785"/>
          </a:xfrm>
        </p:grpSpPr>
        <p:pic>
          <p:nvPicPr>
            <p:cNvPr id="20" name="Graphic 19" descr="Browser window">
              <a:extLst>
                <a:ext uri="{FF2B5EF4-FFF2-40B4-BE49-F238E27FC236}">
                  <a16:creationId xmlns:a16="http://schemas.microsoft.com/office/drawing/2014/main" id="{050E3B2F-5661-7C45-8305-E8AE196249C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866"/>
            <a:stretch/>
          </p:blipFill>
          <p:spPr>
            <a:xfrm>
              <a:off x="10345422" y="204202"/>
              <a:ext cx="1021554" cy="930978"/>
            </a:xfrm>
            <a:prstGeom prst="rect">
              <a:avLst/>
            </a:prstGeom>
          </p:spPr>
        </p:pic>
        <p:pic>
          <p:nvPicPr>
            <p:cNvPr id="21" name="Graphic 20" descr="Browser window">
              <a:extLst>
                <a:ext uri="{FF2B5EF4-FFF2-40B4-BE49-F238E27FC236}">
                  <a16:creationId xmlns:a16="http://schemas.microsoft.com/office/drawing/2014/main" id="{C82F1F2C-5501-DE42-818A-2D743763C7F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866"/>
            <a:stretch/>
          </p:blipFill>
          <p:spPr>
            <a:xfrm>
              <a:off x="11261139" y="661625"/>
              <a:ext cx="743697" cy="677757"/>
            </a:xfrm>
            <a:prstGeom prst="rect">
              <a:avLst/>
            </a:prstGeom>
          </p:spPr>
        </p:pic>
        <p:pic>
          <p:nvPicPr>
            <p:cNvPr id="22" name="Graphic 21" descr="Browser window">
              <a:extLst>
                <a:ext uri="{FF2B5EF4-FFF2-40B4-BE49-F238E27FC236}">
                  <a16:creationId xmlns:a16="http://schemas.microsoft.com/office/drawing/2014/main" id="{66C9EDD8-4086-6E47-9A29-6A2BB48D127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866"/>
            <a:stretch/>
          </p:blipFill>
          <p:spPr>
            <a:xfrm>
              <a:off x="10708602" y="1001623"/>
              <a:ext cx="540267" cy="492364"/>
            </a:xfrm>
            <a:prstGeom prst="rect">
              <a:avLst/>
            </a:prstGeom>
          </p:spPr>
        </p:pic>
      </p:grpSp>
      <p:sp>
        <p:nvSpPr>
          <p:cNvPr id="23" name="TextBox 22">
            <a:extLst>
              <a:ext uri="{FF2B5EF4-FFF2-40B4-BE49-F238E27FC236}">
                <a16:creationId xmlns:a16="http://schemas.microsoft.com/office/drawing/2014/main" id="{09BFF262-0361-0A44-85DA-13B3C7B7A0D0}"/>
              </a:ext>
            </a:extLst>
          </p:cNvPr>
          <p:cNvSpPr txBox="1"/>
          <p:nvPr/>
        </p:nvSpPr>
        <p:spPr>
          <a:xfrm>
            <a:off x="10192066" y="429773"/>
            <a:ext cx="1793499" cy="369332"/>
          </a:xfrm>
          <a:prstGeom prst="rect">
            <a:avLst/>
          </a:prstGeom>
          <a:noFill/>
        </p:spPr>
        <p:txBody>
          <a:bodyPr wrap="square" rtlCol="0">
            <a:spAutoFit/>
          </a:bodyPr>
          <a:lstStyle/>
          <a:p>
            <a:pPr algn="ctr"/>
            <a:r>
              <a:rPr lang="en-US" dirty="0"/>
              <a:t>F/P/T Portals</a:t>
            </a:r>
          </a:p>
        </p:txBody>
      </p:sp>
      <p:pic>
        <p:nvPicPr>
          <p:cNvPr id="24" name="Graphic 23" descr="User">
            <a:extLst>
              <a:ext uri="{FF2B5EF4-FFF2-40B4-BE49-F238E27FC236}">
                <a16:creationId xmlns:a16="http://schemas.microsoft.com/office/drawing/2014/main" id="{22D6AE32-C751-2F44-AC59-71B4DF8B16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26031" y="1176683"/>
            <a:ext cx="546578" cy="546578"/>
          </a:xfrm>
          <a:prstGeom prst="rect">
            <a:avLst/>
          </a:prstGeom>
        </p:spPr>
      </p:pic>
      <p:pic>
        <p:nvPicPr>
          <p:cNvPr id="27" name="Graphic 26" descr="North America">
            <a:extLst>
              <a:ext uri="{FF2B5EF4-FFF2-40B4-BE49-F238E27FC236}">
                <a16:creationId xmlns:a16="http://schemas.microsoft.com/office/drawing/2014/main" id="{C54E5254-A6D1-8B48-B5A1-6E3CCC937F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57145" y="1313654"/>
            <a:ext cx="404591" cy="404591"/>
          </a:xfrm>
          <a:prstGeom prst="rect">
            <a:avLst/>
          </a:prstGeom>
        </p:spPr>
      </p:pic>
      <p:pic>
        <p:nvPicPr>
          <p:cNvPr id="28" name="Graphic 27" descr="Pie chart">
            <a:extLst>
              <a:ext uri="{FF2B5EF4-FFF2-40B4-BE49-F238E27FC236}">
                <a16:creationId xmlns:a16="http://schemas.microsoft.com/office/drawing/2014/main" id="{6E53CAE8-AC61-AA48-BC95-3198043688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35358" y="1000994"/>
            <a:ext cx="372528" cy="372528"/>
          </a:xfrm>
          <a:prstGeom prst="rect">
            <a:avLst/>
          </a:prstGeom>
        </p:spPr>
      </p:pic>
      <p:pic>
        <p:nvPicPr>
          <p:cNvPr id="29" name="Graphic 28" descr="List">
            <a:extLst>
              <a:ext uri="{FF2B5EF4-FFF2-40B4-BE49-F238E27FC236}">
                <a16:creationId xmlns:a16="http://schemas.microsoft.com/office/drawing/2014/main" id="{F1F39CC3-398C-1B48-8899-CA3784D288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75172" y="1068289"/>
            <a:ext cx="624813" cy="624813"/>
          </a:xfrm>
          <a:prstGeom prst="rect">
            <a:avLst/>
          </a:prstGeom>
        </p:spPr>
      </p:pic>
      <p:pic>
        <p:nvPicPr>
          <p:cNvPr id="30" name="Graphic 29" descr="List">
            <a:extLst>
              <a:ext uri="{FF2B5EF4-FFF2-40B4-BE49-F238E27FC236}">
                <a16:creationId xmlns:a16="http://schemas.microsoft.com/office/drawing/2014/main" id="{FD4132A5-576E-8A44-B4F1-2FE3C556CC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77210" y="2833253"/>
            <a:ext cx="624813" cy="624813"/>
          </a:xfrm>
          <a:prstGeom prst="rect">
            <a:avLst/>
          </a:prstGeom>
        </p:spPr>
      </p:pic>
      <p:cxnSp>
        <p:nvCxnSpPr>
          <p:cNvPr id="31" name="Elbow Connector 30">
            <a:extLst>
              <a:ext uri="{FF2B5EF4-FFF2-40B4-BE49-F238E27FC236}">
                <a16:creationId xmlns:a16="http://schemas.microsoft.com/office/drawing/2014/main" id="{758C0A73-AB64-8B43-80EA-BF73DE63CB05}"/>
              </a:ext>
            </a:extLst>
          </p:cNvPr>
          <p:cNvCxnSpPr>
            <a:cxnSpLocks/>
            <a:stCxn id="6" idx="3"/>
            <a:endCxn id="22" idx="2"/>
          </p:cNvCxnSpPr>
          <p:nvPr/>
        </p:nvCxnSpPr>
        <p:spPr>
          <a:xfrm flipV="1">
            <a:off x="10351270" y="1921447"/>
            <a:ext cx="649226" cy="1156409"/>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150">
            <a:extLst>
              <a:ext uri="{FF2B5EF4-FFF2-40B4-BE49-F238E27FC236}">
                <a16:creationId xmlns:a16="http://schemas.microsoft.com/office/drawing/2014/main" id="{6EE7F644-D45F-1344-9FB6-BC87FAB5A9BD}"/>
              </a:ext>
            </a:extLst>
          </p:cNvPr>
          <p:cNvCxnSpPr>
            <a:cxnSpLocks/>
            <a:stCxn id="6" idx="0"/>
            <a:endCxn id="13" idx="2"/>
          </p:cNvCxnSpPr>
          <p:nvPr/>
        </p:nvCxnSpPr>
        <p:spPr>
          <a:xfrm flipV="1">
            <a:off x="9614961" y="1901182"/>
            <a:ext cx="0" cy="585393"/>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E0161E6D-13FA-F042-B010-03BEBEBB5870}"/>
              </a:ext>
            </a:extLst>
          </p:cNvPr>
          <p:cNvCxnSpPr>
            <a:cxnSpLocks/>
            <a:stCxn id="6" idx="1"/>
          </p:cNvCxnSpPr>
          <p:nvPr/>
        </p:nvCxnSpPr>
        <p:spPr>
          <a:xfrm rot="10800000">
            <a:off x="8083967" y="2020244"/>
            <a:ext cx="794684" cy="1057613"/>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Syncing cloud">
            <a:extLst>
              <a:ext uri="{FF2B5EF4-FFF2-40B4-BE49-F238E27FC236}">
                <a16:creationId xmlns:a16="http://schemas.microsoft.com/office/drawing/2014/main" id="{5787D2D9-1E92-1748-BBCC-66F60D74847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16354" y="3881769"/>
            <a:ext cx="869061" cy="869061"/>
          </a:xfrm>
          <a:prstGeom prst="rect">
            <a:avLst/>
          </a:prstGeom>
        </p:spPr>
      </p:pic>
      <p:cxnSp>
        <p:nvCxnSpPr>
          <p:cNvPr id="35" name="Elbow Connector 34">
            <a:extLst>
              <a:ext uri="{FF2B5EF4-FFF2-40B4-BE49-F238E27FC236}">
                <a16:creationId xmlns:a16="http://schemas.microsoft.com/office/drawing/2014/main" id="{5F600C00-2FBD-C344-B16D-5F857975A4B2}"/>
              </a:ext>
            </a:extLst>
          </p:cNvPr>
          <p:cNvCxnSpPr>
            <a:cxnSpLocks/>
            <a:stCxn id="34" idx="3"/>
          </p:cNvCxnSpPr>
          <p:nvPr/>
        </p:nvCxnSpPr>
        <p:spPr>
          <a:xfrm flipV="1">
            <a:off x="10085415" y="2391613"/>
            <a:ext cx="1371730" cy="1924687"/>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BEA6E52-6C31-0A48-A98F-A59505A836CC}"/>
              </a:ext>
            </a:extLst>
          </p:cNvPr>
          <p:cNvSpPr txBox="1"/>
          <p:nvPr/>
        </p:nvSpPr>
        <p:spPr>
          <a:xfrm>
            <a:off x="10738586" y="3855355"/>
            <a:ext cx="1288010" cy="738664"/>
          </a:xfrm>
          <a:prstGeom prst="rect">
            <a:avLst/>
          </a:prstGeom>
          <a:solidFill>
            <a:schemeClr val="tx2">
              <a:lumMod val="20000"/>
              <a:lumOff val="80000"/>
            </a:schemeClr>
          </a:solidFill>
        </p:spPr>
        <p:txBody>
          <a:bodyPr wrap="square" rtlCol="0">
            <a:spAutoFit/>
          </a:bodyPr>
          <a:lstStyle/>
          <a:p>
            <a:pPr marL="285750" indent="-285750">
              <a:buFont typeface="Wingdings" pitchFamily="2" charset="2"/>
              <a:buChar char="§"/>
            </a:pPr>
            <a:r>
              <a:rPr lang="en-US" sz="1400" dirty="0"/>
              <a:t>OGC</a:t>
            </a:r>
          </a:p>
          <a:p>
            <a:pPr marL="285750" indent="-285750">
              <a:buFont typeface="Wingdings" pitchFamily="2" charset="2"/>
              <a:buChar char="§"/>
            </a:pPr>
            <a:r>
              <a:rPr lang="en-US" sz="1400" dirty="0"/>
              <a:t>Esri REST</a:t>
            </a:r>
          </a:p>
          <a:p>
            <a:pPr marL="285750" indent="-285750">
              <a:buFont typeface="Wingdings" pitchFamily="2" charset="2"/>
              <a:buChar char="§"/>
            </a:pPr>
            <a:r>
              <a:rPr lang="en-US" sz="1400" dirty="0"/>
              <a:t>WPS (CZS)</a:t>
            </a:r>
          </a:p>
        </p:txBody>
      </p:sp>
      <p:sp>
        <p:nvSpPr>
          <p:cNvPr id="37" name="TextBox 36">
            <a:extLst>
              <a:ext uri="{FF2B5EF4-FFF2-40B4-BE49-F238E27FC236}">
                <a16:creationId xmlns:a16="http://schemas.microsoft.com/office/drawing/2014/main" id="{2134C23F-FE41-4C46-8676-C296792989C8}"/>
              </a:ext>
            </a:extLst>
          </p:cNvPr>
          <p:cNvSpPr txBox="1"/>
          <p:nvPr/>
        </p:nvSpPr>
        <p:spPr>
          <a:xfrm>
            <a:off x="10672106" y="2911830"/>
            <a:ext cx="580547" cy="307777"/>
          </a:xfrm>
          <a:prstGeom prst="rect">
            <a:avLst/>
          </a:prstGeom>
          <a:solidFill>
            <a:schemeClr val="tx2">
              <a:lumMod val="20000"/>
              <a:lumOff val="80000"/>
            </a:schemeClr>
          </a:solidFill>
        </p:spPr>
        <p:txBody>
          <a:bodyPr wrap="square" rtlCol="0">
            <a:spAutoFit/>
          </a:bodyPr>
          <a:lstStyle/>
          <a:p>
            <a:pPr algn="ctr"/>
            <a:r>
              <a:rPr lang="en-US" sz="1400" dirty="0"/>
              <a:t>CSW</a:t>
            </a:r>
          </a:p>
        </p:txBody>
      </p:sp>
      <p:sp>
        <p:nvSpPr>
          <p:cNvPr id="38" name="Rectangle 37">
            <a:extLst>
              <a:ext uri="{FF2B5EF4-FFF2-40B4-BE49-F238E27FC236}">
                <a16:creationId xmlns:a16="http://schemas.microsoft.com/office/drawing/2014/main" id="{5DFF428A-CDE1-8C46-A27C-DFB52011975E}"/>
              </a:ext>
            </a:extLst>
          </p:cNvPr>
          <p:cNvSpPr/>
          <p:nvPr/>
        </p:nvSpPr>
        <p:spPr>
          <a:xfrm>
            <a:off x="7491088" y="1709062"/>
            <a:ext cx="1214207" cy="264686"/>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Emergency Theme</a:t>
            </a:r>
          </a:p>
        </p:txBody>
      </p:sp>
      <p:cxnSp>
        <p:nvCxnSpPr>
          <p:cNvPr id="40" name="Elbow Connector 150">
            <a:extLst>
              <a:ext uri="{FF2B5EF4-FFF2-40B4-BE49-F238E27FC236}">
                <a16:creationId xmlns:a16="http://schemas.microsoft.com/office/drawing/2014/main" id="{A849E80F-074A-1D42-A45F-7C35EC5980CF}"/>
              </a:ext>
            </a:extLst>
          </p:cNvPr>
          <p:cNvCxnSpPr>
            <a:cxnSpLocks/>
          </p:cNvCxnSpPr>
          <p:nvPr/>
        </p:nvCxnSpPr>
        <p:spPr>
          <a:xfrm flipH="1">
            <a:off x="10269130" y="1617175"/>
            <a:ext cx="402977"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7292C357-0192-B447-B935-A00438560C71}"/>
              </a:ext>
            </a:extLst>
          </p:cNvPr>
          <p:cNvSpPr>
            <a:spLocks noGrp="1"/>
          </p:cNvSpPr>
          <p:nvPr>
            <p:ph type="title"/>
          </p:nvPr>
        </p:nvSpPr>
        <p:spPr>
          <a:xfrm>
            <a:off x="838200" y="365125"/>
            <a:ext cx="10515600" cy="1325563"/>
          </a:xfrm>
        </p:spPr>
        <p:txBody>
          <a:bodyPr/>
          <a:lstStyle/>
          <a:p>
            <a:r>
              <a:rPr lang="en-US" dirty="0"/>
              <a:t>Federal Geospatial Platform</a:t>
            </a:r>
          </a:p>
        </p:txBody>
      </p:sp>
      <p:pic>
        <p:nvPicPr>
          <p:cNvPr id="45" name="Graphic 44" descr="Browser window">
            <a:extLst>
              <a:ext uri="{FF2B5EF4-FFF2-40B4-BE49-F238E27FC236}">
                <a16:creationId xmlns:a16="http://schemas.microsoft.com/office/drawing/2014/main" id="{9559A32B-6192-714B-AE15-6F4D800C21A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866"/>
          <a:stretch/>
        </p:blipFill>
        <p:spPr>
          <a:xfrm>
            <a:off x="7361881" y="567822"/>
            <a:ext cx="1472619" cy="1342050"/>
          </a:xfrm>
          <a:prstGeom prst="rect">
            <a:avLst/>
          </a:prstGeom>
        </p:spPr>
      </p:pic>
      <p:sp>
        <p:nvSpPr>
          <p:cNvPr id="46" name="Content Placeholder 2">
            <a:extLst>
              <a:ext uri="{FF2B5EF4-FFF2-40B4-BE49-F238E27FC236}">
                <a16:creationId xmlns:a16="http://schemas.microsoft.com/office/drawing/2014/main" id="{C57FC89D-FD01-1545-9685-A882AA5A3D7C}"/>
              </a:ext>
            </a:extLst>
          </p:cNvPr>
          <p:cNvSpPr>
            <a:spLocks noGrp="1"/>
          </p:cNvSpPr>
          <p:nvPr>
            <p:ph idx="1"/>
          </p:nvPr>
        </p:nvSpPr>
        <p:spPr>
          <a:xfrm>
            <a:off x="833252" y="1909872"/>
            <a:ext cx="6172199" cy="4351338"/>
          </a:xfrm>
        </p:spPr>
        <p:txBody>
          <a:bodyPr/>
          <a:lstStyle/>
          <a:p>
            <a:r>
              <a:rPr lang="en-US" dirty="0"/>
              <a:t>Geospatial clearinghouse for the GC</a:t>
            </a:r>
          </a:p>
          <a:p>
            <a:r>
              <a:rPr lang="en-US" dirty="0"/>
              <a:t>Enterprise grade turn-key services with the Geo-Community Cloud (GCC)</a:t>
            </a:r>
          </a:p>
          <a:p>
            <a:r>
              <a:rPr lang="en-US" dirty="0"/>
              <a:t>No need to reinvent the wheel – leverage existing infrastructure</a:t>
            </a:r>
          </a:p>
          <a:p>
            <a:r>
              <a:rPr lang="en-US" dirty="0"/>
              <a:t>Primary path to Open Data Portal</a:t>
            </a:r>
          </a:p>
          <a:p>
            <a:r>
              <a:rPr lang="en-US" dirty="0"/>
              <a:t>Sustainability is a driver</a:t>
            </a:r>
          </a:p>
          <a:p>
            <a:r>
              <a:rPr lang="en-US" dirty="0"/>
              <a:t>Public FGP coming soon!</a:t>
            </a:r>
          </a:p>
          <a:p>
            <a:endParaRPr lang="en-US" dirty="0"/>
          </a:p>
        </p:txBody>
      </p:sp>
      <p:pic>
        <p:nvPicPr>
          <p:cNvPr id="39" name="Graphic 38" descr="User">
            <a:extLst>
              <a:ext uri="{FF2B5EF4-FFF2-40B4-BE49-F238E27FC236}">
                <a16:creationId xmlns:a16="http://schemas.microsoft.com/office/drawing/2014/main" id="{18F729F9-0482-1044-A2C4-646F81657A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06911" y="1669525"/>
            <a:ext cx="546578" cy="546578"/>
          </a:xfrm>
          <a:prstGeom prst="rect">
            <a:avLst/>
          </a:prstGeom>
        </p:spPr>
      </p:pic>
      <p:sp>
        <p:nvSpPr>
          <p:cNvPr id="43" name="TextBox 42">
            <a:extLst>
              <a:ext uri="{FF2B5EF4-FFF2-40B4-BE49-F238E27FC236}">
                <a16:creationId xmlns:a16="http://schemas.microsoft.com/office/drawing/2014/main" id="{3A32B804-A218-3D4A-93E5-D94EC280E9E5}"/>
              </a:ext>
            </a:extLst>
          </p:cNvPr>
          <p:cNvSpPr txBox="1"/>
          <p:nvPr/>
        </p:nvSpPr>
        <p:spPr>
          <a:xfrm>
            <a:off x="7005451" y="5593432"/>
            <a:ext cx="1901593" cy="369332"/>
          </a:xfrm>
          <a:prstGeom prst="rect">
            <a:avLst/>
          </a:prstGeom>
          <a:noFill/>
        </p:spPr>
        <p:txBody>
          <a:bodyPr wrap="square" rtlCol="0">
            <a:spAutoFit/>
          </a:bodyPr>
          <a:lstStyle/>
          <a:p>
            <a:pPr algn="ctr"/>
            <a:r>
              <a:rPr lang="en-US" dirty="0" err="1"/>
              <a:t>OpenDRR</a:t>
            </a:r>
            <a:r>
              <a:rPr lang="en-US" dirty="0"/>
              <a:t> GitHub</a:t>
            </a:r>
          </a:p>
        </p:txBody>
      </p:sp>
      <p:cxnSp>
        <p:nvCxnSpPr>
          <p:cNvPr id="47" name="Elbow Connector 46">
            <a:extLst>
              <a:ext uri="{FF2B5EF4-FFF2-40B4-BE49-F238E27FC236}">
                <a16:creationId xmlns:a16="http://schemas.microsoft.com/office/drawing/2014/main" id="{4A50E270-A305-024B-818D-3B25442DD8DE}"/>
              </a:ext>
            </a:extLst>
          </p:cNvPr>
          <p:cNvCxnSpPr>
            <a:cxnSpLocks/>
          </p:cNvCxnSpPr>
          <p:nvPr/>
        </p:nvCxnSpPr>
        <p:spPr>
          <a:xfrm rot="5400000" flipH="1" flipV="1">
            <a:off x="9439546" y="3791506"/>
            <a:ext cx="422679" cy="2"/>
          </a:xfrm>
          <a:prstGeom prst="bentConnector3">
            <a:avLst>
              <a:gd name="adj1" fmla="val 50000"/>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71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ABFE-B587-6144-B845-B21C01668FB8}"/>
              </a:ext>
            </a:extLst>
          </p:cNvPr>
          <p:cNvSpPr>
            <a:spLocks noGrp="1"/>
          </p:cNvSpPr>
          <p:nvPr>
            <p:ph type="title"/>
          </p:nvPr>
        </p:nvSpPr>
        <p:spPr>
          <a:xfrm>
            <a:off x="838200" y="365125"/>
            <a:ext cx="4676824" cy="1325563"/>
          </a:xfrm>
        </p:spPr>
        <p:txBody>
          <a:bodyPr/>
          <a:lstStyle/>
          <a:p>
            <a:pPr algn="ctr"/>
            <a:r>
              <a:rPr lang="en-US" dirty="0"/>
              <a:t>Public Dashboard</a:t>
            </a:r>
            <a:br>
              <a:rPr lang="en-US" dirty="0"/>
            </a:br>
            <a:r>
              <a:rPr lang="en-US" dirty="0"/>
              <a:t>(Experimental)</a:t>
            </a:r>
          </a:p>
        </p:txBody>
      </p:sp>
      <p:sp>
        <p:nvSpPr>
          <p:cNvPr id="8" name="TextBox 7">
            <a:extLst>
              <a:ext uri="{FF2B5EF4-FFF2-40B4-BE49-F238E27FC236}">
                <a16:creationId xmlns:a16="http://schemas.microsoft.com/office/drawing/2014/main" id="{CF9D2227-6DB3-D540-838F-AD9204C889A0}"/>
              </a:ext>
            </a:extLst>
          </p:cNvPr>
          <p:cNvSpPr txBox="1"/>
          <p:nvPr/>
        </p:nvSpPr>
        <p:spPr>
          <a:xfrm>
            <a:off x="510136" y="1970100"/>
            <a:ext cx="569150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Pre-generated dashboards with visualizations </a:t>
            </a:r>
          </a:p>
          <a:p>
            <a:pPr marL="285750" indent="-285750">
              <a:buFont typeface="Arial" panose="020B0604020202020204" pitchFamily="34" charset="0"/>
              <a:buChar char="•"/>
            </a:pPr>
            <a:r>
              <a:rPr lang="en-US" sz="2800" dirty="0"/>
              <a:t>Allows users to query underlying models and visualize results using charts, graphs, and maps</a:t>
            </a:r>
          </a:p>
          <a:p>
            <a:pPr marL="285750" indent="-285750">
              <a:buFont typeface="Arial" panose="020B0604020202020204" pitchFamily="34" charset="0"/>
              <a:buChar char="•"/>
            </a:pPr>
            <a:r>
              <a:rPr lang="en-US" sz="2800" dirty="0"/>
              <a:t>Users can share results outside of the platform</a:t>
            </a:r>
          </a:p>
          <a:p>
            <a:pPr marL="285750" indent="-285750">
              <a:buFont typeface="Arial" panose="020B0604020202020204" pitchFamily="34" charset="0"/>
              <a:buChar char="•"/>
            </a:pPr>
            <a:endParaRPr lang="en-US" sz="2800" dirty="0"/>
          </a:p>
        </p:txBody>
      </p:sp>
      <p:sp>
        <p:nvSpPr>
          <p:cNvPr id="14" name="TextBox 13">
            <a:extLst>
              <a:ext uri="{FF2B5EF4-FFF2-40B4-BE49-F238E27FC236}">
                <a16:creationId xmlns:a16="http://schemas.microsoft.com/office/drawing/2014/main" id="{19420CA0-B090-6544-B771-81D0778FF907}"/>
              </a:ext>
            </a:extLst>
          </p:cNvPr>
          <p:cNvSpPr txBox="1"/>
          <p:nvPr/>
        </p:nvSpPr>
        <p:spPr>
          <a:xfrm>
            <a:off x="6816336" y="4589714"/>
            <a:ext cx="1901593" cy="369332"/>
          </a:xfrm>
          <a:prstGeom prst="rect">
            <a:avLst/>
          </a:prstGeom>
          <a:noFill/>
        </p:spPr>
        <p:txBody>
          <a:bodyPr wrap="square" rtlCol="0">
            <a:spAutoFit/>
          </a:bodyPr>
          <a:lstStyle/>
          <a:p>
            <a:pPr algn="ctr"/>
            <a:r>
              <a:rPr lang="en-US" dirty="0" err="1"/>
              <a:t>OpenDRR</a:t>
            </a:r>
            <a:r>
              <a:rPr lang="en-US" dirty="0"/>
              <a:t> GitHub</a:t>
            </a:r>
          </a:p>
        </p:txBody>
      </p:sp>
      <p:cxnSp>
        <p:nvCxnSpPr>
          <p:cNvPr id="23" name="Elbow Connector 85">
            <a:extLst>
              <a:ext uri="{FF2B5EF4-FFF2-40B4-BE49-F238E27FC236}">
                <a16:creationId xmlns:a16="http://schemas.microsoft.com/office/drawing/2014/main" id="{3FDB1804-6AF6-FB40-AB57-66102A383EE8}"/>
              </a:ext>
            </a:extLst>
          </p:cNvPr>
          <p:cNvCxnSpPr>
            <a:cxnSpLocks/>
            <a:stCxn id="24" idx="0"/>
          </p:cNvCxnSpPr>
          <p:nvPr/>
        </p:nvCxnSpPr>
        <p:spPr>
          <a:xfrm flipH="1" flipV="1">
            <a:off x="10043352" y="3429000"/>
            <a:ext cx="1" cy="382832"/>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25B73A3-0715-504E-9C34-2EC11B1D57AE}"/>
              </a:ext>
            </a:extLst>
          </p:cNvPr>
          <p:cNvPicPr>
            <a:picLocks noChangeAspect="1"/>
          </p:cNvPicPr>
          <p:nvPr/>
        </p:nvPicPr>
        <p:blipFill>
          <a:blip r:embed="rId2"/>
          <a:stretch>
            <a:fillRect/>
          </a:stretch>
        </p:blipFill>
        <p:spPr>
          <a:xfrm>
            <a:off x="9578180" y="3811832"/>
            <a:ext cx="930345" cy="930345"/>
          </a:xfrm>
          <a:prstGeom prst="rect">
            <a:avLst/>
          </a:prstGeom>
        </p:spPr>
      </p:pic>
      <p:pic>
        <p:nvPicPr>
          <p:cNvPr id="25" name="Graphic 24" descr="Database">
            <a:extLst>
              <a:ext uri="{FF2B5EF4-FFF2-40B4-BE49-F238E27FC236}">
                <a16:creationId xmlns:a16="http://schemas.microsoft.com/office/drawing/2014/main" id="{BEDCFD84-5AF8-0043-9EEC-48D69F05E3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4352" y="5044360"/>
            <a:ext cx="1638000" cy="1537922"/>
          </a:xfrm>
          <a:prstGeom prst="rect">
            <a:avLst/>
          </a:prstGeom>
        </p:spPr>
      </p:pic>
      <p:sp>
        <p:nvSpPr>
          <p:cNvPr id="26" name="TextBox 25">
            <a:extLst>
              <a:ext uri="{FF2B5EF4-FFF2-40B4-BE49-F238E27FC236}">
                <a16:creationId xmlns:a16="http://schemas.microsoft.com/office/drawing/2014/main" id="{67FD6C5B-1902-7A49-AC3A-353F75E3FEFF}"/>
              </a:ext>
            </a:extLst>
          </p:cNvPr>
          <p:cNvSpPr txBox="1"/>
          <p:nvPr/>
        </p:nvSpPr>
        <p:spPr>
          <a:xfrm>
            <a:off x="10453745" y="5509530"/>
            <a:ext cx="1374337" cy="646331"/>
          </a:xfrm>
          <a:prstGeom prst="rect">
            <a:avLst/>
          </a:prstGeom>
          <a:noFill/>
        </p:spPr>
        <p:txBody>
          <a:bodyPr wrap="square" rtlCol="0">
            <a:spAutoFit/>
          </a:bodyPr>
          <a:lstStyle/>
          <a:p>
            <a:pPr algn="ctr"/>
            <a:r>
              <a:rPr lang="en-US" dirty="0"/>
              <a:t>Spatial Database</a:t>
            </a:r>
          </a:p>
        </p:txBody>
      </p:sp>
      <p:cxnSp>
        <p:nvCxnSpPr>
          <p:cNvPr id="27" name="Elbow Connector 97">
            <a:extLst>
              <a:ext uri="{FF2B5EF4-FFF2-40B4-BE49-F238E27FC236}">
                <a16:creationId xmlns:a16="http://schemas.microsoft.com/office/drawing/2014/main" id="{1566F3CB-2E97-AC4B-B228-2F7C13B6CF45}"/>
              </a:ext>
            </a:extLst>
          </p:cNvPr>
          <p:cNvCxnSpPr>
            <a:cxnSpLocks/>
            <a:endCxn id="24" idx="2"/>
          </p:cNvCxnSpPr>
          <p:nvPr/>
        </p:nvCxnSpPr>
        <p:spPr>
          <a:xfrm flipV="1">
            <a:off x="10043352" y="4742177"/>
            <a:ext cx="1" cy="420132"/>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close up of a logo&#10;&#10;Description automatically generated">
            <a:extLst>
              <a:ext uri="{FF2B5EF4-FFF2-40B4-BE49-F238E27FC236}">
                <a16:creationId xmlns:a16="http://schemas.microsoft.com/office/drawing/2014/main" id="{084CA573-7A4E-A048-83C3-100206647BFB}"/>
              </a:ext>
            </a:extLst>
          </p:cNvPr>
          <p:cNvPicPr>
            <a:picLocks noChangeAspect="1"/>
          </p:cNvPicPr>
          <p:nvPr/>
        </p:nvPicPr>
        <p:blipFill>
          <a:blip r:embed="rId5"/>
          <a:stretch>
            <a:fillRect/>
          </a:stretch>
        </p:blipFill>
        <p:spPr>
          <a:xfrm>
            <a:off x="7008976" y="5044360"/>
            <a:ext cx="1522800" cy="1522800"/>
          </a:xfrm>
          <a:prstGeom prst="rect">
            <a:avLst/>
          </a:prstGeom>
        </p:spPr>
      </p:pic>
      <p:cxnSp>
        <p:nvCxnSpPr>
          <p:cNvPr id="29" name="Elbow Connector 69">
            <a:extLst>
              <a:ext uri="{FF2B5EF4-FFF2-40B4-BE49-F238E27FC236}">
                <a16:creationId xmlns:a16="http://schemas.microsoft.com/office/drawing/2014/main" id="{364E7E89-DE45-5748-8441-9959CF8F9E79}"/>
              </a:ext>
            </a:extLst>
          </p:cNvPr>
          <p:cNvCxnSpPr>
            <a:cxnSpLocks/>
            <a:stCxn id="28" idx="3"/>
          </p:cNvCxnSpPr>
          <p:nvPr/>
        </p:nvCxnSpPr>
        <p:spPr>
          <a:xfrm>
            <a:off x="8531776" y="5805760"/>
            <a:ext cx="960985"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223D04A-833F-974B-B486-F532CCCB7C21}"/>
              </a:ext>
            </a:extLst>
          </p:cNvPr>
          <p:cNvSpPr txBox="1"/>
          <p:nvPr/>
        </p:nvSpPr>
        <p:spPr>
          <a:xfrm>
            <a:off x="7094780" y="3059668"/>
            <a:ext cx="926005" cy="369332"/>
          </a:xfrm>
          <a:prstGeom prst="rect">
            <a:avLst/>
          </a:prstGeom>
          <a:noFill/>
        </p:spPr>
        <p:txBody>
          <a:bodyPr wrap="square" rtlCol="0">
            <a:spAutoFit/>
          </a:bodyPr>
          <a:lstStyle/>
          <a:p>
            <a:pPr algn="ctr"/>
            <a:r>
              <a:rPr lang="en-US" dirty="0"/>
              <a:t>Kibana</a:t>
            </a:r>
          </a:p>
        </p:txBody>
      </p:sp>
      <p:sp>
        <p:nvSpPr>
          <p:cNvPr id="61" name="TextBox 60">
            <a:extLst>
              <a:ext uri="{FF2B5EF4-FFF2-40B4-BE49-F238E27FC236}">
                <a16:creationId xmlns:a16="http://schemas.microsoft.com/office/drawing/2014/main" id="{A994380E-0651-8A44-8663-9027AEB7FF1A}"/>
              </a:ext>
            </a:extLst>
          </p:cNvPr>
          <p:cNvSpPr txBox="1"/>
          <p:nvPr/>
        </p:nvSpPr>
        <p:spPr>
          <a:xfrm>
            <a:off x="10491059" y="3972776"/>
            <a:ext cx="1529038" cy="369332"/>
          </a:xfrm>
          <a:prstGeom prst="rect">
            <a:avLst/>
          </a:prstGeom>
          <a:noFill/>
        </p:spPr>
        <p:txBody>
          <a:bodyPr wrap="square" rtlCol="0">
            <a:spAutoFit/>
          </a:bodyPr>
          <a:lstStyle/>
          <a:p>
            <a:pPr algn="ctr"/>
            <a:r>
              <a:rPr lang="en-US" dirty="0"/>
              <a:t>Elasticsearch</a:t>
            </a:r>
          </a:p>
        </p:txBody>
      </p:sp>
      <p:pic>
        <p:nvPicPr>
          <p:cNvPr id="65" name="Picture 64" descr="A picture containing graphical user interface&#10;&#10;Description automatically generated">
            <a:extLst>
              <a:ext uri="{FF2B5EF4-FFF2-40B4-BE49-F238E27FC236}">
                <a16:creationId xmlns:a16="http://schemas.microsoft.com/office/drawing/2014/main" id="{B57FF9CD-82A2-4B47-BBE0-7E129B7E5468}"/>
              </a:ext>
            </a:extLst>
          </p:cNvPr>
          <p:cNvPicPr>
            <a:picLocks noChangeAspect="1"/>
          </p:cNvPicPr>
          <p:nvPr/>
        </p:nvPicPr>
        <p:blipFill>
          <a:blip r:embed="rId6"/>
          <a:stretch>
            <a:fillRect/>
          </a:stretch>
        </p:blipFill>
        <p:spPr>
          <a:xfrm>
            <a:off x="6254420" y="279913"/>
            <a:ext cx="5573662" cy="304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phic 15" descr="Rocket">
            <a:extLst>
              <a:ext uri="{FF2B5EF4-FFF2-40B4-BE49-F238E27FC236}">
                <a16:creationId xmlns:a16="http://schemas.microsoft.com/office/drawing/2014/main" id="{1B7CC70F-8B23-8349-AF62-5534E38C64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3220" y="4961779"/>
            <a:ext cx="685008" cy="685008"/>
          </a:xfrm>
          <a:prstGeom prst="rect">
            <a:avLst/>
          </a:prstGeom>
        </p:spPr>
      </p:pic>
      <p:sp>
        <p:nvSpPr>
          <p:cNvPr id="17" name="Rectangle 16">
            <a:extLst>
              <a:ext uri="{FF2B5EF4-FFF2-40B4-BE49-F238E27FC236}">
                <a16:creationId xmlns:a16="http://schemas.microsoft.com/office/drawing/2014/main" id="{ECCD2A94-D9CA-F344-BCF9-4EBCA926A613}"/>
              </a:ext>
            </a:extLst>
          </p:cNvPr>
          <p:cNvSpPr/>
          <p:nvPr/>
        </p:nvSpPr>
        <p:spPr>
          <a:xfrm>
            <a:off x="1283741" y="5304034"/>
            <a:ext cx="2879314" cy="523220"/>
          </a:xfrm>
          <a:prstGeom prst="rect">
            <a:avLst/>
          </a:prstGeom>
        </p:spPr>
        <p:txBody>
          <a:bodyPr wrap="none">
            <a:spAutoFit/>
          </a:bodyPr>
          <a:lstStyle/>
          <a:p>
            <a:r>
              <a:rPr lang="en-US" sz="2800" b="1" i="1" dirty="0"/>
              <a:t>Launching in 2021</a:t>
            </a:r>
          </a:p>
        </p:txBody>
      </p:sp>
    </p:spTree>
    <p:extLst>
      <p:ext uri="{BB962C8B-B14F-4D97-AF65-F5344CB8AC3E}">
        <p14:creationId xmlns:p14="http://schemas.microsoft.com/office/powerpoint/2010/main" val="258634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ABFE-B587-6144-B845-B21C01668FB8}"/>
              </a:ext>
            </a:extLst>
          </p:cNvPr>
          <p:cNvSpPr>
            <a:spLocks noGrp="1"/>
          </p:cNvSpPr>
          <p:nvPr>
            <p:ph type="title"/>
          </p:nvPr>
        </p:nvSpPr>
        <p:spPr>
          <a:xfrm>
            <a:off x="838200" y="365125"/>
            <a:ext cx="3332292" cy="1325563"/>
          </a:xfrm>
        </p:spPr>
        <p:txBody>
          <a:bodyPr/>
          <a:lstStyle/>
          <a:p>
            <a:r>
              <a:rPr lang="en-US" dirty="0" err="1"/>
              <a:t>RiskProfiler.ca</a:t>
            </a:r>
            <a:endParaRPr lang="en-US" dirty="0"/>
          </a:p>
        </p:txBody>
      </p:sp>
      <p:sp>
        <p:nvSpPr>
          <p:cNvPr id="8" name="TextBox 7">
            <a:extLst>
              <a:ext uri="{FF2B5EF4-FFF2-40B4-BE49-F238E27FC236}">
                <a16:creationId xmlns:a16="http://schemas.microsoft.com/office/drawing/2014/main" id="{CF9D2227-6DB3-D540-838F-AD9204C889A0}"/>
              </a:ext>
            </a:extLst>
          </p:cNvPr>
          <p:cNvSpPr txBox="1"/>
          <p:nvPr/>
        </p:nvSpPr>
        <p:spPr>
          <a:xfrm>
            <a:off x="838199" y="1504930"/>
            <a:ext cx="6027425"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Currently in design phase!</a:t>
            </a:r>
          </a:p>
          <a:p>
            <a:pPr marL="285750" indent="-285750">
              <a:buFont typeface="Arial" panose="020B0604020202020204" pitchFamily="34" charset="0"/>
              <a:buChar char="•"/>
            </a:pPr>
            <a:r>
              <a:rPr lang="en-US" sz="2800" dirty="0"/>
              <a:t>Purpose-built web application for non-experts</a:t>
            </a:r>
          </a:p>
          <a:p>
            <a:pPr marL="285750" indent="-285750">
              <a:buFont typeface="Arial" panose="020B0604020202020204" pitchFamily="34" charset="0"/>
              <a:buChar char="•"/>
            </a:pPr>
            <a:r>
              <a:rPr lang="en-US" sz="2800" dirty="0"/>
              <a:t>High-level overview of hazard risk</a:t>
            </a:r>
          </a:p>
          <a:p>
            <a:pPr marL="285750" indent="-285750">
              <a:buFont typeface="Arial" panose="020B0604020202020204" pitchFamily="34" charset="0"/>
              <a:buChar char="•"/>
            </a:pPr>
            <a:r>
              <a:rPr lang="en-US" sz="2800" dirty="0"/>
              <a:t>Interactive maps and graphic visualizations with supporting text</a:t>
            </a:r>
          </a:p>
        </p:txBody>
      </p:sp>
      <p:pic>
        <p:nvPicPr>
          <p:cNvPr id="9" name="Picture 8" descr="A close up of a map&#10;&#10;Description automatically generated">
            <a:extLst>
              <a:ext uri="{FF2B5EF4-FFF2-40B4-BE49-F238E27FC236}">
                <a16:creationId xmlns:a16="http://schemas.microsoft.com/office/drawing/2014/main" id="{ADA8D5D3-B1CD-E14C-9A7D-268366424FCE}"/>
              </a:ext>
            </a:extLst>
          </p:cNvPr>
          <p:cNvPicPr>
            <a:picLocks noChangeAspect="1"/>
          </p:cNvPicPr>
          <p:nvPr/>
        </p:nvPicPr>
        <p:blipFill>
          <a:blip r:embed="rId2"/>
          <a:stretch>
            <a:fillRect/>
          </a:stretch>
        </p:blipFill>
        <p:spPr>
          <a:xfrm>
            <a:off x="8061357" y="289287"/>
            <a:ext cx="3805058" cy="2315078"/>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9420CA0-B090-6544-B771-81D0778FF907}"/>
              </a:ext>
            </a:extLst>
          </p:cNvPr>
          <p:cNvSpPr txBox="1"/>
          <p:nvPr/>
        </p:nvSpPr>
        <p:spPr>
          <a:xfrm>
            <a:off x="6752168" y="4589714"/>
            <a:ext cx="1901593" cy="369332"/>
          </a:xfrm>
          <a:prstGeom prst="rect">
            <a:avLst/>
          </a:prstGeom>
          <a:noFill/>
        </p:spPr>
        <p:txBody>
          <a:bodyPr wrap="square" rtlCol="0">
            <a:spAutoFit/>
          </a:bodyPr>
          <a:lstStyle/>
          <a:p>
            <a:pPr algn="ctr"/>
            <a:r>
              <a:rPr lang="en-US" dirty="0" err="1"/>
              <a:t>OpenDRR</a:t>
            </a:r>
            <a:r>
              <a:rPr lang="en-US" dirty="0"/>
              <a:t> GitHub</a:t>
            </a:r>
          </a:p>
        </p:txBody>
      </p:sp>
      <p:cxnSp>
        <p:nvCxnSpPr>
          <p:cNvPr id="23" name="Elbow Connector 85">
            <a:extLst>
              <a:ext uri="{FF2B5EF4-FFF2-40B4-BE49-F238E27FC236}">
                <a16:creationId xmlns:a16="http://schemas.microsoft.com/office/drawing/2014/main" id="{3FDB1804-6AF6-FB40-AB57-66102A383EE8}"/>
              </a:ext>
            </a:extLst>
          </p:cNvPr>
          <p:cNvCxnSpPr>
            <a:cxnSpLocks/>
            <a:stCxn id="19" idx="0"/>
            <a:endCxn id="9" idx="2"/>
          </p:cNvCxnSpPr>
          <p:nvPr/>
        </p:nvCxnSpPr>
        <p:spPr>
          <a:xfrm flipH="1" flipV="1">
            <a:off x="9963886" y="2604365"/>
            <a:ext cx="13527" cy="1126656"/>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Graphic 24" descr="Database">
            <a:extLst>
              <a:ext uri="{FF2B5EF4-FFF2-40B4-BE49-F238E27FC236}">
                <a16:creationId xmlns:a16="http://schemas.microsoft.com/office/drawing/2014/main" id="{BEDCFD84-5AF8-0043-9EEC-48D69F05E3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0184" y="5044360"/>
            <a:ext cx="1638000" cy="1537922"/>
          </a:xfrm>
          <a:prstGeom prst="rect">
            <a:avLst/>
          </a:prstGeom>
        </p:spPr>
      </p:pic>
      <p:sp>
        <p:nvSpPr>
          <p:cNvPr id="26" name="TextBox 25">
            <a:extLst>
              <a:ext uri="{FF2B5EF4-FFF2-40B4-BE49-F238E27FC236}">
                <a16:creationId xmlns:a16="http://schemas.microsoft.com/office/drawing/2014/main" id="{67FD6C5B-1902-7A49-AC3A-353F75E3FEFF}"/>
              </a:ext>
            </a:extLst>
          </p:cNvPr>
          <p:cNvSpPr txBox="1"/>
          <p:nvPr/>
        </p:nvSpPr>
        <p:spPr>
          <a:xfrm>
            <a:off x="10389577" y="5509530"/>
            <a:ext cx="1374337" cy="646331"/>
          </a:xfrm>
          <a:prstGeom prst="rect">
            <a:avLst/>
          </a:prstGeom>
          <a:noFill/>
        </p:spPr>
        <p:txBody>
          <a:bodyPr wrap="square" rtlCol="0">
            <a:spAutoFit/>
          </a:bodyPr>
          <a:lstStyle/>
          <a:p>
            <a:pPr algn="ctr"/>
            <a:r>
              <a:rPr lang="en-US" dirty="0"/>
              <a:t>Spatial Database</a:t>
            </a:r>
          </a:p>
        </p:txBody>
      </p:sp>
      <p:cxnSp>
        <p:nvCxnSpPr>
          <p:cNvPr id="27" name="Elbow Connector 97">
            <a:extLst>
              <a:ext uri="{FF2B5EF4-FFF2-40B4-BE49-F238E27FC236}">
                <a16:creationId xmlns:a16="http://schemas.microsoft.com/office/drawing/2014/main" id="{1566F3CB-2E97-AC4B-B228-2F7C13B6CF45}"/>
              </a:ext>
            </a:extLst>
          </p:cNvPr>
          <p:cNvCxnSpPr>
            <a:cxnSpLocks/>
            <a:endCxn id="19" idx="2"/>
          </p:cNvCxnSpPr>
          <p:nvPr/>
        </p:nvCxnSpPr>
        <p:spPr>
          <a:xfrm flipV="1">
            <a:off x="9977413" y="4661366"/>
            <a:ext cx="0" cy="520234"/>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close up of a logo&#10;&#10;Description automatically generated">
            <a:extLst>
              <a:ext uri="{FF2B5EF4-FFF2-40B4-BE49-F238E27FC236}">
                <a16:creationId xmlns:a16="http://schemas.microsoft.com/office/drawing/2014/main" id="{084CA573-7A4E-A048-83C3-100206647BFB}"/>
              </a:ext>
            </a:extLst>
          </p:cNvPr>
          <p:cNvPicPr>
            <a:picLocks noChangeAspect="1"/>
          </p:cNvPicPr>
          <p:nvPr/>
        </p:nvPicPr>
        <p:blipFill>
          <a:blip r:embed="rId5"/>
          <a:stretch>
            <a:fillRect/>
          </a:stretch>
        </p:blipFill>
        <p:spPr>
          <a:xfrm>
            <a:off x="6944808" y="5044360"/>
            <a:ext cx="1522800" cy="1522800"/>
          </a:xfrm>
          <a:prstGeom prst="rect">
            <a:avLst/>
          </a:prstGeom>
        </p:spPr>
      </p:pic>
      <p:cxnSp>
        <p:nvCxnSpPr>
          <p:cNvPr id="29" name="Elbow Connector 69">
            <a:extLst>
              <a:ext uri="{FF2B5EF4-FFF2-40B4-BE49-F238E27FC236}">
                <a16:creationId xmlns:a16="http://schemas.microsoft.com/office/drawing/2014/main" id="{364E7E89-DE45-5748-8441-9959CF8F9E79}"/>
              </a:ext>
            </a:extLst>
          </p:cNvPr>
          <p:cNvCxnSpPr>
            <a:cxnSpLocks/>
            <a:stCxn id="28" idx="3"/>
            <a:endCxn id="25" idx="1"/>
          </p:cNvCxnSpPr>
          <p:nvPr/>
        </p:nvCxnSpPr>
        <p:spPr>
          <a:xfrm>
            <a:off x="8467608" y="5805760"/>
            <a:ext cx="692576" cy="7561"/>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BC3048A5-A34F-6549-87A0-BB3952844CC1}"/>
              </a:ext>
            </a:extLst>
          </p:cNvPr>
          <p:cNvSpPr/>
          <p:nvPr/>
        </p:nvSpPr>
        <p:spPr>
          <a:xfrm>
            <a:off x="9516580" y="2994260"/>
            <a:ext cx="926005" cy="513343"/>
          </a:xfrm>
          <a:prstGeom prst="roundRect">
            <a:avLst/>
          </a:prstGeom>
          <a:solidFill>
            <a:schemeClr val="tx1">
              <a:lumMod val="85000"/>
              <a:lumOff val="1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OGC API</a:t>
            </a:r>
          </a:p>
        </p:txBody>
      </p:sp>
      <p:sp>
        <p:nvSpPr>
          <p:cNvPr id="61" name="TextBox 60">
            <a:extLst>
              <a:ext uri="{FF2B5EF4-FFF2-40B4-BE49-F238E27FC236}">
                <a16:creationId xmlns:a16="http://schemas.microsoft.com/office/drawing/2014/main" id="{A994380E-0651-8A44-8663-9027AEB7FF1A}"/>
              </a:ext>
            </a:extLst>
          </p:cNvPr>
          <p:cNvSpPr txBox="1"/>
          <p:nvPr/>
        </p:nvSpPr>
        <p:spPr>
          <a:xfrm>
            <a:off x="10426891" y="3972776"/>
            <a:ext cx="1529038" cy="369332"/>
          </a:xfrm>
          <a:prstGeom prst="rect">
            <a:avLst/>
          </a:prstGeom>
          <a:noFill/>
        </p:spPr>
        <p:txBody>
          <a:bodyPr wrap="square" rtlCol="0">
            <a:spAutoFit/>
          </a:bodyPr>
          <a:lstStyle/>
          <a:p>
            <a:pPr algn="ctr"/>
            <a:r>
              <a:rPr lang="en-US" dirty="0"/>
              <a:t>Elasticsearch</a:t>
            </a:r>
          </a:p>
        </p:txBody>
      </p:sp>
      <p:pic>
        <p:nvPicPr>
          <p:cNvPr id="19" name="Picture 18">
            <a:extLst>
              <a:ext uri="{FF2B5EF4-FFF2-40B4-BE49-F238E27FC236}">
                <a16:creationId xmlns:a16="http://schemas.microsoft.com/office/drawing/2014/main" id="{FD1870C3-CFF3-A349-B055-0A395D8BADC9}"/>
              </a:ext>
            </a:extLst>
          </p:cNvPr>
          <p:cNvPicPr>
            <a:picLocks noChangeAspect="1"/>
          </p:cNvPicPr>
          <p:nvPr/>
        </p:nvPicPr>
        <p:blipFill>
          <a:blip r:embed="rId6"/>
          <a:stretch>
            <a:fillRect/>
          </a:stretch>
        </p:blipFill>
        <p:spPr>
          <a:xfrm>
            <a:off x="9512240" y="3731021"/>
            <a:ext cx="930345" cy="930345"/>
          </a:xfrm>
          <a:prstGeom prst="rect">
            <a:avLst/>
          </a:prstGeom>
        </p:spPr>
      </p:pic>
      <p:pic>
        <p:nvPicPr>
          <p:cNvPr id="17" name="Graphic 16" descr="Rocket">
            <a:extLst>
              <a:ext uri="{FF2B5EF4-FFF2-40B4-BE49-F238E27FC236}">
                <a16:creationId xmlns:a16="http://schemas.microsoft.com/office/drawing/2014/main" id="{ECEF3CC6-0D7C-504C-88CA-EFD74E7E60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3220" y="4961779"/>
            <a:ext cx="685008" cy="685008"/>
          </a:xfrm>
          <a:prstGeom prst="rect">
            <a:avLst/>
          </a:prstGeom>
        </p:spPr>
      </p:pic>
      <p:sp>
        <p:nvSpPr>
          <p:cNvPr id="18" name="Rectangle 17">
            <a:extLst>
              <a:ext uri="{FF2B5EF4-FFF2-40B4-BE49-F238E27FC236}">
                <a16:creationId xmlns:a16="http://schemas.microsoft.com/office/drawing/2014/main" id="{C66E0D6E-CF34-B242-9D75-CD27EF1DEAD0}"/>
              </a:ext>
            </a:extLst>
          </p:cNvPr>
          <p:cNvSpPr/>
          <p:nvPr/>
        </p:nvSpPr>
        <p:spPr>
          <a:xfrm>
            <a:off x="1283741" y="5304034"/>
            <a:ext cx="2879314" cy="523220"/>
          </a:xfrm>
          <a:prstGeom prst="rect">
            <a:avLst/>
          </a:prstGeom>
        </p:spPr>
        <p:txBody>
          <a:bodyPr wrap="none">
            <a:spAutoFit/>
          </a:bodyPr>
          <a:lstStyle/>
          <a:p>
            <a:r>
              <a:rPr lang="en-US" sz="2800" b="1" i="1" dirty="0"/>
              <a:t>Launching in 2021</a:t>
            </a:r>
          </a:p>
        </p:txBody>
      </p:sp>
    </p:spTree>
    <p:extLst>
      <p:ext uri="{BB962C8B-B14F-4D97-AF65-F5344CB8AC3E}">
        <p14:creationId xmlns:p14="http://schemas.microsoft.com/office/powerpoint/2010/main" val="405478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2" name="Graphic 101" descr="Browser window">
            <a:extLst>
              <a:ext uri="{FF2B5EF4-FFF2-40B4-BE49-F238E27FC236}">
                <a16:creationId xmlns:a16="http://schemas.microsoft.com/office/drawing/2014/main" id="{8652B172-912F-8C4D-A7EC-EC91971918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866"/>
          <a:stretch/>
        </p:blipFill>
        <p:spPr>
          <a:xfrm>
            <a:off x="6709836" y="313721"/>
            <a:ext cx="1472619" cy="1342050"/>
          </a:xfrm>
          <a:prstGeom prst="rect">
            <a:avLst/>
          </a:prstGeom>
        </p:spPr>
      </p:pic>
      <p:grpSp>
        <p:nvGrpSpPr>
          <p:cNvPr id="103" name="Group 102">
            <a:extLst>
              <a:ext uri="{FF2B5EF4-FFF2-40B4-BE49-F238E27FC236}">
                <a16:creationId xmlns:a16="http://schemas.microsoft.com/office/drawing/2014/main" id="{F0EB23D2-612A-3545-9199-F3987568A68C}"/>
              </a:ext>
            </a:extLst>
          </p:cNvPr>
          <p:cNvGrpSpPr/>
          <p:nvPr/>
        </p:nvGrpSpPr>
        <p:grpSpPr>
          <a:xfrm>
            <a:off x="2691071" y="4867570"/>
            <a:ext cx="1472616" cy="1546122"/>
            <a:chOff x="779591" y="1359297"/>
            <a:chExt cx="2131292" cy="2131292"/>
          </a:xfrm>
          <a:solidFill>
            <a:schemeClr val="accent2">
              <a:lumMod val="75000"/>
            </a:schemeClr>
          </a:solidFill>
        </p:grpSpPr>
        <p:pic>
          <p:nvPicPr>
            <p:cNvPr id="104" name="Graphic 103" descr="Browser window">
              <a:extLst>
                <a:ext uri="{FF2B5EF4-FFF2-40B4-BE49-F238E27FC236}">
                  <a16:creationId xmlns:a16="http://schemas.microsoft.com/office/drawing/2014/main" id="{7A379C47-DAEF-5C4C-8B6E-3E538A8530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591" y="1359297"/>
              <a:ext cx="2131292" cy="2131292"/>
            </a:xfrm>
            <a:prstGeom prst="rect">
              <a:avLst/>
            </a:prstGeom>
          </p:spPr>
        </p:pic>
        <p:pic>
          <p:nvPicPr>
            <p:cNvPr id="105" name="Graphic 104" descr="Gears">
              <a:extLst>
                <a:ext uri="{FF2B5EF4-FFF2-40B4-BE49-F238E27FC236}">
                  <a16:creationId xmlns:a16="http://schemas.microsoft.com/office/drawing/2014/main" id="{6D0EA05D-8F30-074D-A8A5-191D2661D1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4717" y="2120154"/>
              <a:ext cx="838200" cy="838200"/>
            </a:xfrm>
            <a:prstGeom prst="rect">
              <a:avLst/>
            </a:prstGeom>
          </p:spPr>
        </p:pic>
        <p:pic>
          <p:nvPicPr>
            <p:cNvPr id="106" name="Graphic 105" descr="Playbook">
              <a:extLst>
                <a:ext uri="{FF2B5EF4-FFF2-40B4-BE49-F238E27FC236}">
                  <a16:creationId xmlns:a16="http://schemas.microsoft.com/office/drawing/2014/main" id="{CF6EE4E5-C8D5-AF4B-A837-05BCF5206E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8493" y="2082054"/>
              <a:ext cx="914400" cy="914400"/>
            </a:xfrm>
            <a:prstGeom prst="rect">
              <a:avLst/>
            </a:prstGeom>
          </p:spPr>
        </p:pic>
      </p:grpSp>
      <p:sp>
        <p:nvSpPr>
          <p:cNvPr id="107" name="TextBox 106">
            <a:extLst>
              <a:ext uri="{FF2B5EF4-FFF2-40B4-BE49-F238E27FC236}">
                <a16:creationId xmlns:a16="http://schemas.microsoft.com/office/drawing/2014/main" id="{300E4349-6A58-664C-B286-DB801C8D4ABC}"/>
              </a:ext>
            </a:extLst>
          </p:cNvPr>
          <p:cNvSpPr txBox="1"/>
          <p:nvPr/>
        </p:nvSpPr>
        <p:spPr>
          <a:xfrm>
            <a:off x="4824372" y="6102361"/>
            <a:ext cx="1901593" cy="369332"/>
          </a:xfrm>
          <a:prstGeom prst="rect">
            <a:avLst/>
          </a:prstGeom>
          <a:noFill/>
        </p:spPr>
        <p:txBody>
          <a:bodyPr wrap="square" rtlCol="0">
            <a:spAutoFit/>
          </a:bodyPr>
          <a:lstStyle/>
          <a:p>
            <a:pPr algn="ctr"/>
            <a:r>
              <a:rPr lang="en-US" dirty="0" err="1"/>
              <a:t>OpenDRR</a:t>
            </a:r>
            <a:r>
              <a:rPr lang="en-US" dirty="0"/>
              <a:t> GitHub</a:t>
            </a:r>
          </a:p>
        </p:txBody>
      </p:sp>
      <p:sp>
        <p:nvSpPr>
          <p:cNvPr id="108" name="TextBox 107">
            <a:extLst>
              <a:ext uri="{FF2B5EF4-FFF2-40B4-BE49-F238E27FC236}">
                <a16:creationId xmlns:a16="http://schemas.microsoft.com/office/drawing/2014/main" id="{62AA4CDE-FB85-7845-A4DC-787C7E86EAD9}"/>
              </a:ext>
            </a:extLst>
          </p:cNvPr>
          <p:cNvSpPr txBox="1"/>
          <p:nvPr/>
        </p:nvSpPr>
        <p:spPr>
          <a:xfrm>
            <a:off x="2798495" y="6157250"/>
            <a:ext cx="1429477" cy="646331"/>
          </a:xfrm>
          <a:prstGeom prst="rect">
            <a:avLst/>
          </a:prstGeom>
          <a:noFill/>
        </p:spPr>
        <p:txBody>
          <a:bodyPr wrap="square" rtlCol="0">
            <a:spAutoFit/>
          </a:bodyPr>
          <a:lstStyle/>
          <a:p>
            <a:pPr algn="ctr"/>
            <a:r>
              <a:rPr lang="en-US" dirty="0" err="1"/>
              <a:t>OpenQuake</a:t>
            </a:r>
            <a:r>
              <a:rPr lang="en-US" dirty="0"/>
              <a:t> Engine</a:t>
            </a:r>
          </a:p>
        </p:txBody>
      </p:sp>
      <p:sp>
        <p:nvSpPr>
          <p:cNvPr id="109" name="TextBox 108">
            <a:extLst>
              <a:ext uri="{FF2B5EF4-FFF2-40B4-BE49-F238E27FC236}">
                <a16:creationId xmlns:a16="http://schemas.microsoft.com/office/drawing/2014/main" id="{54750D3F-B6A5-8B4F-BFDB-0525A77EBBA6}"/>
              </a:ext>
            </a:extLst>
          </p:cNvPr>
          <p:cNvSpPr txBox="1"/>
          <p:nvPr/>
        </p:nvSpPr>
        <p:spPr>
          <a:xfrm>
            <a:off x="6810221" y="228248"/>
            <a:ext cx="1214207" cy="369332"/>
          </a:xfrm>
          <a:prstGeom prst="rect">
            <a:avLst/>
          </a:prstGeom>
          <a:noFill/>
        </p:spPr>
        <p:txBody>
          <a:bodyPr wrap="square" rtlCol="0">
            <a:spAutoFit/>
          </a:bodyPr>
          <a:lstStyle/>
          <a:p>
            <a:pPr algn="ctr"/>
            <a:r>
              <a:rPr lang="en-US" dirty="0"/>
              <a:t>CGP</a:t>
            </a:r>
          </a:p>
        </p:txBody>
      </p:sp>
      <p:pic>
        <p:nvPicPr>
          <p:cNvPr id="111" name="Graphic 110" descr="Browser window">
            <a:extLst>
              <a:ext uri="{FF2B5EF4-FFF2-40B4-BE49-F238E27FC236}">
                <a16:creationId xmlns:a16="http://schemas.microsoft.com/office/drawing/2014/main" id="{52B28938-5B38-354D-B879-6BBCF9A6F9E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1661"/>
          <a:stretch/>
        </p:blipFill>
        <p:spPr>
          <a:xfrm>
            <a:off x="4753383" y="313721"/>
            <a:ext cx="1472618" cy="1300887"/>
          </a:xfrm>
          <a:prstGeom prst="rect">
            <a:avLst/>
          </a:prstGeom>
        </p:spPr>
      </p:pic>
      <p:sp>
        <p:nvSpPr>
          <p:cNvPr id="112" name="TextBox 111">
            <a:extLst>
              <a:ext uri="{FF2B5EF4-FFF2-40B4-BE49-F238E27FC236}">
                <a16:creationId xmlns:a16="http://schemas.microsoft.com/office/drawing/2014/main" id="{55083183-4BE0-6345-A916-B28D26C25D24}"/>
              </a:ext>
            </a:extLst>
          </p:cNvPr>
          <p:cNvSpPr txBox="1"/>
          <p:nvPr/>
        </p:nvSpPr>
        <p:spPr>
          <a:xfrm>
            <a:off x="4845625" y="201308"/>
            <a:ext cx="1250375" cy="369332"/>
          </a:xfrm>
          <a:prstGeom prst="rect">
            <a:avLst/>
          </a:prstGeom>
          <a:noFill/>
        </p:spPr>
        <p:txBody>
          <a:bodyPr wrap="square" rtlCol="0">
            <a:spAutoFit/>
          </a:bodyPr>
          <a:lstStyle/>
          <a:p>
            <a:pPr algn="ctr"/>
            <a:r>
              <a:rPr lang="en-US" dirty="0" err="1"/>
              <a:t>RiskProfiler</a:t>
            </a:r>
            <a:endParaRPr lang="en-US" dirty="0"/>
          </a:p>
        </p:txBody>
      </p:sp>
      <p:pic>
        <p:nvPicPr>
          <p:cNvPr id="115" name="Graphic 114" descr="User">
            <a:extLst>
              <a:ext uri="{FF2B5EF4-FFF2-40B4-BE49-F238E27FC236}">
                <a16:creationId xmlns:a16="http://schemas.microsoft.com/office/drawing/2014/main" id="{31076F85-9884-E54F-9D87-811EEED01F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625" y="3568995"/>
            <a:ext cx="546578" cy="546578"/>
          </a:xfrm>
          <a:prstGeom prst="rect">
            <a:avLst/>
          </a:prstGeom>
        </p:spPr>
      </p:pic>
      <p:pic>
        <p:nvPicPr>
          <p:cNvPr id="116" name="Graphic 115" descr="Male profile">
            <a:extLst>
              <a:ext uri="{FF2B5EF4-FFF2-40B4-BE49-F238E27FC236}">
                <a16:creationId xmlns:a16="http://schemas.microsoft.com/office/drawing/2014/main" id="{901136FB-C22E-5A4E-906F-FB016BBB9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625" y="3074957"/>
            <a:ext cx="546578" cy="546578"/>
          </a:xfrm>
          <a:prstGeom prst="rect">
            <a:avLst/>
          </a:prstGeom>
        </p:spPr>
      </p:pic>
      <p:pic>
        <p:nvPicPr>
          <p:cNvPr id="118" name="Graphic 117" descr="Female Profile">
            <a:extLst>
              <a:ext uri="{FF2B5EF4-FFF2-40B4-BE49-F238E27FC236}">
                <a16:creationId xmlns:a16="http://schemas.microsoft.com/office/drawing/2014/main" id="{754238AD-D39F-BD48-9A04-107453677A8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3625" y="2576572"/>
            <a:ext cx="546578" cy="546578"/>
          </a:xfrm>
          <a:prstGeom prst="rect">
            <a:avLst/>
          </a:prstGeom>
        </p:spPr>
      </p:pic>
      <p:sp>
        <p:nvSpPr>
          <p:cNvPr id="119" name="TextBox 118">
            <a:extLst>
              <a:ext uri="{FF2B5EF4-FFF2-40B4-BE49-F238E27FC236}">
                <a16:creationId xmlns:a16="http://schemas.microsoft.com/office/drawing/2014/main" id="{8C55D0CA-24D2-DB48-B07E-8A676402D5D2}"/>
              </a:ext>
            </a:extLst>
          </p:cNvPr>
          <p:cNvSpPr txBox="1"/>
          <p:nvPr/>
        </p:nvSpPr>
        <p:spPr>
          <a:xfrm>
            <a:off x="1036678" y="2665194"/>
            <a:ext cx="2176757" cy="369332"/>
          </a:xfrm>
          <a:prstGeom prst="rect">
            <a:avLst/>
          </a:prstGeom>
          <a:noFill/>
        </p:spPr>
        <p:txBody>
          <a:bodyPr wrap="square" rtlCol="0">
            <a:spAutoFit/>
          </a:bodyPr>
          <a:lstStyle/>
          <a:p>
            <a:r>
              <a:rPr lang="en-US" dirty="0"/>
              <a:t>Risk Analyst</a:t>
            </a:r>
          </a:p>
        </p:txBody>
      </p:sp>
      <p:sp>
        <p:nvSpPr>
          <p:cNvPr id="120" name="TextBox 119">
            <a:extLst>
              <a:ext uri="{FF2B5EF4-FFF2-40B4-BE49-F238E27FC236}">
                <a16:creationId xmlns:a16="http://schemas.microsoft.com/office/drawing/2014/main" id="{D16278D2-7CFC-C343-A195-E769F470167E}"/>
              </a:ext>
            </a:extLst>
          </p:cNvPr>
          <p:cNvSpPr txBox="1"/>
          <p:nvPr/>
        </p:nvSpPr>
        <p:spPr>
          <a:xfrm>
            <a:off x="1016769" y="3171069"/>
            <a:ext cx="2151418" cy="369332"/>
          </a:xfrm>
          <a:prstGeom prst="rect">
            <a:avLst/>
          </a:prstGeom>
          <a:noFill/>
        </p:spPr>
        <p:txBody>
          <a:bodyPr wrap="square" rtlCol="0">
            <a:spAutoFit/>
          </a:bodyPr>
          <a:lstStyle/>
          <a:p>
            <a:r>
              <a:rPr lang="en-US" dirty="0"/>
              <a:t>Emergency Planner</a:t>
            </a:r>
          </a:p>
        </p:txBody>
      </p:sp>
      <p:sp>
        <p:nvSpPr>
          <p:cNvPr id="121" name="TextBox 120">
            <a:extLst>
              <a:ext uri="{FF2B5EF4-FFF2-40B4-BE49-F238E27FC236}">
                <a16:creationId xmlns:a16="http://schemas.microsoft.com/office/drawing/2014/main" id="{85211656-A140-BC4D-A9B5-C3FF32580A87}"/>
              </a:ext>
            </a:extLst>
          </p:cNvPr>
          <p:cNvSpPr txBox="1"/>
          <p:nvPr/>
        </p:nvSpPr>
        <p:spPr>
          <a:xfrm>
            <a:off x="1032375" y="3705233"/>
            <a:ext cx="1987806" cy="369332"/>
          </a:xfrm>
          <a:prstGeom prst="rect">
            <a:avLst/>
          </a:prstGeom>
          <a:noFill/>
        </p:spPr>
        <p:txBody>
          <a:bodyPr wrap="square" rtlCol="0">
            <a:spAutoFit/>
          </a:bodyPr>
          <a:lstStyle/>
          <a:p>
            <a:r>
              <a:rPr lang="en-US" dirty="0"/>
              <a:t>GC User</a:t>
            </a:r>
          </a:p>
        </p:txBody>
      </p:sp>
      <p:pic>
        <p:nvPicPr>
          <p:cNvPr id="122" name="Graphic 121" descr="Female Profile">
            <a:extLst>
              <a:ext uri="{FF2B5EF4-FFF2-40B4-BE49-F238E27FC236}">
                <a16:creationId xmlns:a16="http://schemas.microsoft.com/office/drawing/2014/main" id="{7ADE0766-E12F-0749-96D0-B7357FC4475F}"/>
              </a:ext>
            </a:extLst>
          </p:cNvPr>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2197074" y="5367342"/>
            <a:ext cx="546577" cy="546577"/>
          </a:xfrm>
          <a:prstGeom prst="rect">
            <a:avLst/>
          </a:prstGeom>
        </p:spPr>
      </p:pic>
      <p:pic>
        <p:nvPicPr>
          <p:cNvPr id="123" name="Graphic 122" descr="User">
            <a:extLst>
              <a:ext uri="{FF2B5EF4-FFF2-40B4-BE49-F238E27FC236}">
                <a16:creationId xmlns:a16="http://schemas.microsoft.com/office/drawing/2014/main" id="{F0C9FAC1-0D34-C543-8661-0F21664BB56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43114" y="913343"/>
            <a:ext cx="546578" cy="546578"/>
          </a:xfrm>
          <a:prstGeom prst="rect">
            <a:avLst/>
          </a:prstGeom>
        </p:spPr>
      </p:pic>
      <p:sp>
        <p:nvSpPr>
          <p:cNvPr id="124" name="TextBox 123">
            <a:extLst>
              <a:ext uri="{FF2B5EF4-FFF2-40B4-BE49-F238E27FC236}">
                <a16:creationId xmlns:a16="http://schemas.microsoft.com/office/drawing/2014/main" id="{6D4DB556-0FD9-1649-9034-D0CC8E07C9E2}"/>
              </a:ext>
            </a:extLst>
          </p:cNvPr>
          <p:cNvSpPr txBox="1"/>
          <p:nvPr/>
        </p:nvSpPr>
        <p:spPr>
          <a:xfrm>
            <a:off x="6725965" y="2873867"/>
            <a:ext cx="1520634" cy="923330"/>
          </a:xfrm>
          <a:prstGeom prst="rect">
            <a:avLst/>
          </a:prstGeom>
          <a:noFill/>
        </p:spPr>
        <p:txBody>
          <a:bodyPr wrap="square" rtlCol="0">
            <a:spAutoFit/>
          </a:bodyPr>
          <a:lstStyle/>
          <a:p>
            <a:pPr algn="ctr"/>
            <a:r>
              <a:rPr lang="en-US" dirty="0"/>
              <a:t>Federal Geospatial Platform</a:t>
            </a:r>
          </a:p>
        </p:txBody>
      </p:sp>
      <p:pic>
        <p:nvPicPr>
          <p:cNvPr id="126" name="Graphic 125" descr="User">
            <a:extLst>
              <a:ext uri="{FF2B5EF4-FFF2-40B4-BE49-F238E27FC236}">
                <a16:creationId xmlns:a16="http://schemas.microsoft.com/office/drawing/2014/main" id="{42A013ED-8694-4A4D-8514-8C5AD5B416D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3625" y="4041992"/>
            <a:ext cx="546578" cy="546578"/>
          </a:xfrm>
          <a:prstGeom prst="rect">
            <a:avLst/>
          </a:prstGeom>
        </p:spPr>
      </p:pic>
      <p:sp>
        <p:nvSpPr>
          <p:cNvPr id="127" name="TextBox 126">
            <a:extLst>
              <a:ext uri="{FF2B5EF4-FFF2-40B4-BE49-F238E27FC236}">
                <a16:creationId xmlns:a16="http://schemas.microsoft.com/office/drawing/2014/main" id="{428A83CA-982D-A84B-80BF-751B3AC18DE9}"/>
              </a:ext>
            </a:extLst>
          </p:cNvPr>
          <p:cNvSpPr txBox="1"/>
          <p:nvPr/>
        </p:nvSpPr>
        <p:spPr>
          <a:xfrm>
            <a:off x="1032375" y="4178230"/>
            <a:ext cx="1864555" cy="369332"/>
          </a:xfrm>
          <a:prstGeom prst="rect">
            <a:avLst/>
          </a:prstGeom>
          <a:noFill/>
        </p:spPr>
        <p:txBody>
          <a:bodyPr wrap="square" rtlCol="0">
            <a:spAutoFit/>
          </a:bodyPr>
          <a:lstStyle/>
          <a:p>
            <a:r>
              <a:rPr lang="en-US" dirty="0"/>
              <a:t>Public</a:t>
            </a:r>
          </a:p>
        </p:txBody>
      </p:sp>
      <p:pic>
        <p:nvPicPr>
          <p:cNvPr id="128" name="Graphic 127" descr="Browser window">
            <a:extLst>
              <a:ext uri="{FF2B5EF4-FFF2-40B4-BE49-F238E27FC236}">
                <a16:creationId xmlns:a16="http://schemas.microsoft.com/office/drawing/2014/main" id="{BEA3DD64-080A-DA40-930A-A4ADA6D9F754}"/>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t="10618" b="9079"/>
          <a:stretch/>
        </p:blipFill>
        <p:spPr>
          <a:xfrm>
            <a:off x="7938654" y="2231025"/>
            <a:ext cx="1472619" cy="1182561"/>
          </a:xfrm>
          <a:prstGeom prst="rect">
            <a:avLst/>
          </a:prstGeom>
        </p:spPr>
      </p:pic>
      <p:pic>
        <p:nvPicPr>
          <p:cNvPr id="138" name="Graphic 137" descr="User">
            <a:extLst>
              <a:ext uri="{FF2B5EF4-FFF2-40B4-BE49-F238E27FC236}">
                <a16:creationId xmlns:a16="http://schemas.microsoft.com/office/drawing/2014/main" id="{AB468773-FD96-7946-89E7-F50265F8C0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41730" y="2694692"/>
            <a:ext cx="546578" cy="546578"/>
          </a:xfrm>
          <a:prstGeom prst="rect">
            <a:avLst/>
          </a:prstGeom>
        </p:spPr>
      </p:pic>
      <p:grpSp>
        <p:nvGrpSpPr>
          <p:cNvPr id="139" name="Group 138">
            <a:extLst>
              <a:ext uri="{FF2B5EF4-FFF2-40B4-BE49-F238E27FC236}">
                <a16:creationId xmlns:a16="http://schemas.microsoft.com/office/drawing/2014/main" id="{8D3E3FE7-9BF1-5741-A1A5-F41F8C8E07B9}"/>
              </a:ext>
            </a:extLst>
          </p:cNvPr>
          <p:cNvGrpSpPr/>
          <p:nvPr/>
        </p:nvGrpSpPr>
        <p:grpSpPr>
          <a:xfrm flipH="1">
            <a:off x="6239966" y="5247236"/>
            <a:ext cx="3009388" cy="825934"/>
            <a:chOff x="5223120" y="3845266"/>
            <a:chExt cx="3009388" cy="825934"/>
          </a:xfrm>
        </p:grpSpPr>
        <p:pic>
          <p:nvPicPr>
            <p:cNvPr id="141" name="Graphic 140" descr="Male profile">
              <a:extLst>
                <a:ext uri="{FF2B5EF4-FFF2-40B4-BE49-F238E27FC236}">
                  <a16:creationId xmlns:a16="http://schemas.microsoft.com/office/drawing/2014/main" id="{0DA98617-4366-3545-B326-D3B3A6DD35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85930" y="4124622"/>
              <a:ext cx="546578" cy="546578"/>
            </a:xfrm>
            <a:prstGeom prst="rect">
              <a:avLst/>
            </a:prstGeom>
          </p:spPr>
        </p:pic>
        <p:pic>
          <p:nvPicPr>
            <p:cNvPr id="143" name="Graphic 142" descr="Browser window">
              <a:extLst>
                <a:ext uri="{FF2B5EF4-FFF2-40B4-BE49-F238E27FC236}">
                  <a16:creationId xmlns:a16="http://schemas.microsoft.com/office/drawing/2014/main" id="{5DFC5038-4191-EA40-B009-ED5A2897FAD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96178" y="3845266"/>
              <a:ext cx="486376" cy="486376"/>
            </a:xfrm>
            <a:prstGeom prst="rect">
              <a:avLst/>
            </a:prstGeom>
          </p:spPr>
        </p:pic>
        <p:pic>
          <p:nvPicPr>
            <p:cNvPr id="149" name="Graphic 148" descr="Browser window">
              <a:extLst>
                <a:ext uri="{FF2B5EF4-FFF2-40B4-BE49-F238E27FC236}">
                  <a16:creationId xmlns:a16="http://schemas.microsoft.com/office/drawing/2014/main" id="{41239129-49FA-BD40-AD57-1884EEF04E4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74176" y="4288266"/>
              <a:ext cx="382934" cy="382934"/>
            </a:xfrm>
            <a:prstGeom prst="rect">
              <a:avLst/>
            </a:prstGeom>
          </p:spPr>
        </p:pic>
        <p:sp>
          <p:nvSpPr>
            <p:cNvPr id="150" name="TextBox 149">
              <a:extLst>
                <a:ext uri="{FF2B5EF4-FFF2-40B4-BE49-F238E27FC236}">
                  <a16:creationId xmlns:a16="http://schemas.microsoft.com/office/drawing/2014/main" id="{B98B23CC-F0C8-7C45-AB8B-7A005B299A0C}"/>
                </a:ext>
              </a:extLst>
            </p:cNvPr>
            <p:cNvSpPr txBox="1"/>
            <p:nvPr/>
          </p:nvSpPr>
          <p:spPr>
            <a:xfrm>
              <a:off x="5223120" y="3861910"/>
              <a:ext cx="2014889" cy="307777"/>
            </a:xfrm>
            <a:prstGeom prst="rect">
              <a:avLst/>
            </a:prstGeom>
            <a:noFill/>
          </p:spPr>
          <p:txBody>
            <a:bodyPr wrap="square" rtlCol="0">
              <a:spAutoFit/>
            </a:bodyPr>
            <a:lstStyle/>
            <a:p>
              <a:r>
                <a:rPr lang="en-US" sz="1400" dirty="0"/>
                <a:t>Download</a:t>
              </a:r>
              <a:endParaRPr lang="en-US" sz="2000" dirty="0"/>
            </a:p>
          </p:txBody>
        </p:sp>
      </p:grpSp>
      <p:pic>
        <p:nvPicPr>
          <p:cNvPr id="152" name="Graphic 151" descr="Browser window">
            <a:extLst>
              <a:ext uri="{FF2B5EF4-FFF2-40B4-BE49-F238E27FC236}">
                <a16:creationId xmlns:a16="http://schemas.microsoft.com/office/drawing/2014/main" id="{F8D8BAD8-4FA1-D541-9F54-29F75E2BB7F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866"/>
          <a:stretch/>
        </p:blipFill>
        <p:spPr>
          <a:xfrm>
            <a:off x="8454587" y="313721"/>
            <a:ext cx="1472619" cy="1342050"/>
          </a:xfrm>
          <a:prstGeom prst="rect">
            <a:avLst/>
          </a:prstGeom>
        </p:spPr>
      </p:pic>
      <p:sp>
        <p:nvSpPr>
          <p:cNvPr id="153" name="TextBox 152">
            <a:extLst>
              <a:ext uri="{FF2B5EF4-FFF2-40B4-BE49-F238E27FC236}">
                <a16:creationId xmlns:a16="http://schemas.microsoft.com/office/drawing/2014/main" id="{2ED1837D-3738-5547-B37A-1DD4643378B0}"/>
              </a:ext>
            </a:extLst>
          </p:cNvPr>
          <p:cNvSpPr txBox="1"/>
          <p:nvPr/>
        </p:nvSpPr>
        <p:spPr>
          <a:xfrm>
            <a:off x="8541429" y="189143"/>
            <a:ext cx="1181484" cy="369332"/>
          </a:xfrm>
          <a:prstGeom prst="rect">
            <a:avLst/>
          </a:prstGeom>
          <a:noFill/>
        </p:spPr>
        <p:txBody>
          <a:bodyPr wrap="square" rtlCol="0">
            <a:spAutoFit/>
          </a:bodyPr>
          <a:lstStyle/>
          <a:p>
            <a:pPr algn="ctr"/>
            <a:r>
              <a:rPr lang="en-US" dirty="0"/>
              <a:t>Open Data</a:t>
            </a:r>
          </a:p>
        </p:txBody>
      </p:sp>
      <p:sp>
        <p:nvSpPr>
          <p:cNvPr id="155" name="TextBox 154">
            <a:extLst>
              <a:ext uri="{FF2B5EF4-FFF2-40B4-BE49-F238E27FC236}">
                <a16:creationId xmlns:a16="http://schemas.microsoft.com/office/drawing/2014/main" id="{73343C01-D1F8-174E-A5CE-988AE44BBEAF}"/>
              </a:ext>
            </a:extLst>
          </p:cNvPr>
          <p:cNvSpPr txBox="1"/>
          <p:nvPr/>
        </p:nvSpPr>
        <p:spPr>
          <a:xfrm>
            <a:off x="9047038" y="4250744"/>
            <a:ext cx="2683787" cy="369332"/>
          </a:xfrm>
          <a:prstGeom prst="rect">
            <a:avLst/>
          </a:prstGeom>
          <a:noFill/>
        </p:spPr>
        <p:txBody>
          <a:bodyPr wrap="square" rtlCol="0">
            <a:spAutoFit/>
          </a:bodyPr>
          <a:lstStyle/>
          <a:p>
            <a:pPr algn="ctr"/>
            <a:r>
              <a:rPr lang="en-US" dirty="0"/>
              <a:t>Enterprise Cloud Services</a:t>
            </a:r>
          </a:p>
        </p:txBody>
      </p:sp>
      <p:cxnSp>
        <p:nvCxnSpPr>
          <p:cNvPr id="156" name="Elbow Connector 155">
            <a:extLst>
              <a:ext uri="{FF2B5EF4-FFF2-40B4-BE49-F238E27FC236}">
                <a16:creationId xmlns:a16="http://schemas.microsoft.com/office/drawing/2014/main" id="{124105C3-CA55-EF4E-9E2F-BB0FFFD4103E}"/>
              </a:ext>
            </a:extLst>
          </p:cNvPr>
          <p:cNvCxnSpPr>
            <a:stCxn id="104" idx="3"/>
            <a:endCxn id="164" idx="1"/>
          </p:cNvCxnSpPr>
          <p:nvPr/>
        </p:nvCxnSpPr>
        <p:spPr>
          <a:xfrm>
            <a:off x="4163687" y="5640631"/>
            <a:ext cx="1138150"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a:extLst>
              <a:ext uri="{FF2B5EF4-FFF2-40B4-BE49-F238E27FC236}">
                <a16:creationId xmlns:a16="http://schemas.microsoft.com/office/drawing/2014/main" id="{93F79B9C-6BDD-0045-8C1D-F062A8FE1A67}"/>
              </a:ext>
            </a:extLst>
          </p:cNvPr>
          <p:cNvCxnSpPr>
            <a:cxnSpLocks/>
            <a:stCxn id="164" idx="0"/>
            <a:endCxn id="194" idx="2"/>
          </p:cNvCxnSpPr>
          <p:nvPr/>
        </p:nvCxnSpPr>
        <p:spPr>
          <a:xfrm rot="5400000" flipH="1" flipV="1">
            <a:off x="6880067" y="3307157"/>
            <a:ext cx="755245" cy="2965039"/>
          </a:xfrm>
          <a:prstGeom prst="bentConnector3">
            <a:avLst>
              <a:gd name="adj1" fmla="val 30699"/>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Elbow Connector 85">
            <a:extLst>
              <a:ext uri="{FF2B5EF4-FFF2-40B4-BE49-F238E27FC236}">
                <a16:creationId xmlns:a16="http://schemas.microsoft.com/office/drawing/2014/main" id="{5CBA16FB-5192-774A-AD15-1B9E73DB2A39}"/>
              </a:ext>
            </a:extLst>
          </p:cNvPr>
          <p:cNvCxnSpPr>
            <a:cxnSpLocks/>
            <a:stCxn id="160" idx="3"/>
            <a:endCxn id="111" idx="2"/>
          </p:cNvCxnSpPr>
          <p:nvPr/>
        </p:nvCxnSpPr>
        <p:spPr>
          <a:xfrm flipV="1">
            <a:off x="4678269" y="1614608"/>
            <a:ext cx="811423" cy="677457"/>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0" name="Picture 159">
            <a:extLst>
              <a:ext uri="{FF2B5EF4-FFF2-40B4-BE49-F238E27FC236}">
                <a16:creationId xmlns:a16="http://schemas.microsoft.com/office/drawing/2014/main" id="{6E947319-20F5-E443-BFC6-353171240C82}"/>
              </a:ext>
            </a:extLst>
          </p:cNvPr>
          <p:cNvPicPr>
            <a:picLocks noChangeAspect="1"/>
          </p:cNvPicPr>
          <p:nvPr/>
        </p:nvPicPr>
        <p:blipFill>
          <a:blip r:embed="rId24"/>
          <a:stretch>
            <a:fillRect/>
          </a:stretch>
        </p:blipFill>
        <p:spPr>
          <a:xfrm>
            <a:off x="3931031" y="1918446"/>
            <a:ext cx="747238" cy="747238"/>
          </a:xfrm>
          <a:prstGeom prst="rect">
            <a:avLst/>
          </a:prstGeom>
        </p:spPr>
      </p:pic>
      <p:pic>
        <p:nvPicPr>
          <p:cNvPr id="161" name="Graphic 160" descr="Database">
            <a:extLst>
              <a:ext uri="{FF2B5EF4-FFF2-40B4-BE49-F238E27FC236}">
                <a16:creationId xmlns:a16="http://schemas.microsoft.com/office/drawing/2014/main" id="{9984C2E2-FEBC-A445-9CBE-C4D7BEFDD0F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66746" y="3339766"/>
            <a:ext cx="868775" cy="815695"/>
          </a:xfrm>
          <a:prstGeom prst="rect">
            <a:avLst/>
          </a:prstGeom>
        </p:spPr>
      </p:pic>
      <p:sp>
        <p:nvSpPr>
          <p:cNvPr id="162" name="TextBox 161">
            <a:extLst>
              <a:ext uri="{FF2B5EF4-FFF2-40B4-BE49-F238E27FC236}">
                <a16:creationId xmlns:a16="http://schemas.microsoft.com/office/drawing/2014/main" id="{C52F31A5-C328-E84F-A100-1C3D3173F9D8}"/>
              </a:ext>
            </a:extLst>
          </p:cNvPr>
          <p:cNvSpPr txBox="1"/>
          <p:nvPr/>
        </p:nvSpPr>
        <p:spPr>
          <a:xfrm>
            <a:off x="4375255" y="3451873"/>
            <a:ext cx="1374337" cy="646331"/>
          </a:xfrm>
          <a:prstGeom prst="rect">
            <a:avLst/>
          </a:prstGeom>
          <a:noFill/>
        </p:spPr>
        <p:txBody>
          <a:bodyPr wrap="square" rtlCol="0">
            <a:spAutoFit/>
          </a:bodyPr>
          <a:lstStyle/>
          <a:p>
            <a:pPr algn="ctr"/>
            <a:r>
              <a:rPr lang="en-US" dirty="0"/>
              <a:t>Spatial Database</a:t>
            </a:r>
          </a:p>
        </p:txBody>
      </p:sp>
      <p:cxnSp>
        <p:nvCxnSpPr>
          <p:cNvPr id="163" name="Elbow Connector 97">
            <a:extLst>
              <a:ext uri="{FF2B5EF4-FFF2-40B4-BE49-F238E27FC236}">
                <a16:creationId xmlns:a16="http://schemas.microsoft.com/office/drawing/2014/main" id="{CFB9D92A-7656-704F-967F-E71C0FA5B125}"/>
              </a:ext>
            </a:extLst>
          </p:cNvPr>
          <p:cNvCxnSpPr>
            <a:cxnSpLocks/>
            <a:stCxn id="161" idx="0"/>
            <a:endCxn id="160" idx="2"/>
          </p:cNvCxnSpPr>
          <p:nvPr/>
        </p:nvCxnSpPr>
        <p:spPr>
          <a:xfrm flipV="1">
            <a:off x="4301134" y="2665684"/>
            <a:ext cx="3516" cy="674082"/>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4" name="Picture 163" descr="A close up of a logo&#10;&#10;Description automatically generated">
            <a:extLst>
              <a:ext uri="{FF2B5EF4-FFF2-40B4-BE49-F238E27FC236}">
                <a16:creationId xmlns:a16="http://schemas.microsoft.com/office/drawing/2014/main" id="{EA4B2687-C8EB-4442-967D-4783A601648E}"/>
              </a:ext>
            </a:extLst>
          </p:cNvPr>
          <p:cNvPicPr>
            <a:picLocks noChangeAspect="1"/>
          </p:cNvPicPr>
          <p:nvPr/>
        </p:nvPicPr>
        <p:blipFill>
          <a:blip r:embed="rId27"/>
          <a:stretch>
            <a:fillRect/>
          </a:stretch>
        </p:blipFill>
        <p:spPr>
          <a:xfrm>
            <a:off x="5301837" y="5167298"/>
            <a:ext cx="946666" cy="946666"/>
          </a:xfrm>
          <a:prstGeom prst="rect">
            <a:avLst/>
          </a:prstGeom>
        </p:spPr>
      </p:pic>
      <p:sp>
        <p:nvSpPr>
          <p:cNvPr id="166" name="TextBox 165">
            <a:extLst>
              <a:ext uri="{FF2B5EF4-FFF2-40B4-BE49-F238E27FC236}">
                <a16:creationId xmlns:a16="http://schemas.microsoft.com/office/drawing/2014/main" id="{AE7F9D30-A7A0-DF42-8D78-A1DADE4E9A95}"/>
              </a:ext>
            </a:extLst>
          </p:cNvPr>
          <p:cNvSpPr txBox="1"/>
          <p:nvPr/>
        </p:nvSpPr>
        <p:spPr>
          <a:xfrm>
            <a:off x="4472482" y="2463440"/>
            <a:ext cx="1496957" cy="369332"/>
          </a:xfrm>
          <a:prstGeom prst="rect">
            <a:avLst/>
          </a:prstGeom>
          <a:noFill/>
        </p:spPr>
        <p:txBody>
          <a:bodyPr wrap="square" rtlCol="0">
            <a:spAutoFit/>
          </a:bodyPr>
          <a:lstStyle/>
          <a:p>
            <a:pPr algn="ctr"/>
            <a:r>
              <a:rPr lang="en-US" dirty="0"/>
              <a:t>Elasticsearch</a:t>
            </a:r>
          </a:p>
        </p:txBody>
      </p:sp>
      <p:cxnSp>
        <p:nvCxnSpPr>
          <p:cNvPr id="167" name="Elbow Connector 69">
            <a:extLst>
              <a:ext uri="{FF2B5EF4-FFF2-40B4-BE49-F238E27FC236}">
                <a16:creationId xmlns:a16="http://schemas.microsoft.com/office/drawing/2014/main" id="{764924FD-4C91-7A49-89FC-AE0EB6B1EBDF}"/>
              </a:ext>
            </a:extLst>
          </p:cNvPr>
          <p:cNvCxnSpPr>
            <a:cxnSpLocks/>
            <a:stCxn id="164" idx="0"/>
            <a:endCxn id="161" idx="2"/>
          </p:cNvCxnSpPr>
          <p:nvPr/>
        </p:nvCxnSpPr>
        <p:spPr>
          <a:xfrm rot="16200000" flipV="1">
            <a:off x="4532234" y="3924362"/>
            <a:ext cx="1011837" cy="1474036"/>
          </a:xfrm>
          <a:prstGeom prst="bentConnector3">
            <a:avLst>
              <a:gd name="adj1" fmla="val 22496"/>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9" name="Graphic 168" descr="North America">
            <a:extLst>
              <a:ext uri="{FF2B5EF4-FFF2-40B4-BE49-F238E27FC236}">
                <a16:creationId xmlns:a16="http://schemas.microsoft.com/office/drawing/2014/main" id="{F64FC2D9-4C59-FC4C-9D51-1816C531E6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270297" y="683429"/>
            <a:ext cx="678540" cy="678540"/>
          </a:xfrm>
          <a:prstGeom prst="rect">
            <a:avLst/>
          </a:prstGeom>
        </p:spPr>
      </p:pic>
      <p:grpSp>
        <p:nvGrpSpPr>
          <p:cNvPr id="170" name="Group 169">
            <a:extLst>
              <a:ext uri="{FF2B5EF4-FFF2-40B4-BE49-F238E27FC236}">
                <a16:creationId xmlns:a16="http://schemas.microsoft.com/office/drawing/2014/main" id="{A7191A01-AD5D-3442-98F9-D8D533DE09FD}"/>
              </a:ext>
            </a:extLst>
          </p:cNvPr>
          <p:cNvGrpSpPr/>
          <p:nvPr/>
        </p:nvGrpSpPr>
        <p:grpSpPr>
          <a:xfrm>
            <a:off x="10088890" y="391032"/>
            <a:ext cx="1659414" cy="1289785"/>
            <a:chOff x="10345422" y="204202"/>
            <a:chExt cx="1659414" cy="1289785"/>
          </a:xfrm>
        </p:grpSpPr>
        <p:pic>
          <p:nvPicPr>
            <p:cNvPr id="173" name="Graphic 172" descr="Browser window">
              <a:extLst>
                <a:ext uri="{FF2B5EF4-FFF2-40B4-BE49-F238E27FC236}">
                  <a16:creationId xmlns:a16="http://schemas.microsoft.com/office/drawing/2014/main" id="{82B1018A-E162-AE4B-AB13-C4B75EEEDA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866"/>
            <a:stretch/>
          </p:blipFill>
          <p:spPr>
            <a:xfrm>
              <a:off x="10345422" y="204202"/>
              <a:ext cx="1021554" cy="930978"/>
            </a:xfrm>
            <a:prstGeom prst="rect">
              <a:avLst/>
            </a:prstGeom>
          </p:spPr>
        </p:pic>
        <p:pic>
          <p:nvPicPr>
            <p:cNvPr id="174" name="Graphic 173" descr="Browser window">
              <a:extLst>
                <a:ext uri="{FF2B5EF4-FFF2-40B4-BE49-F238E27FC236}">
                  <a16:creationId xmlns:a16="http://schemas.microsoft.com/office/drawing/2014/main" id="{3C029C5D-EF2B-7D45-8AC0-468788DB3FC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866"/>
            <a:stretch/>
          </p:blipFill>
          <p:spPr>
            <a:xfrm>
              <a:off x="11261139" y="661625"/>
              <a:ext cx="743697" cy="677757"/>
            </a:xfrm>
            <a:prstGeom prst="rect">
              <a:avLst/>
            </a:prstGeom>
          </p:spPr>
        </p:pic>
        <p:pic>
          <p:nvPicPr>
            <p:cNvPr id="176" name="Graphic 175" descr="Browser window">
              <a:extLst>
                <a:ext uri="{FF2B5EF4-FFF2-40B4-BE49-F238E27FC236}">
                  <a16:creationId xmlns:a16="http://schemas.microsoft.com/office/drawing/2014/main" id="{2580B51A-71AF-1B4E-B3CD-32115611605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866"/>
            <a:stretch/>
          </p:blipFill>
          <p:spPr>
            <a:xfrm>
              <a:off x="10708602" y="1001623"/>
              <a:ext cx="540267" cy="492364"/>
            </a:xfrm>
            <a:prstGeom prst="rect">
              <a:avLst/>
            </a:prstGeom>
          </p:spPr>
        </p:pic>
      </p:grpSp>
      <p:sp>
        <p:nvSpPr>
          <p:cNvPr id="177" name="TextBox 176">
            <a:extLst>
              <a:ext uri="{FF2B5EF4-FFF2-40B4-BE49-F238E27FC236}">
                <a16:creationId xmlns:a16="http://schemas.microsoft.com/office/drawing/2014/main" id="{09E51677-F70F-FB4C-9471-24D1004E178F}"/>
              </a:ext>
            </a:extLst>
          </p:cNvPr>
          <p:cNvSpPr txBox="1"/>
          <p:nvPr/>
        </p:nvSpPr>
        <p:spPr>
          <a:xfrm>
            <a:off x="9913774" y="189143"/>
            <a:ext cx="1793499" cy="369332"/>
          </a:xfrm>
          <a:prstGeom prst="rect">
            <a:avLst/>
          </a:prstGeom>
          <a:noFill/>
        </p:spPr>
        <p:txBody>
          <a:bodyPr wrap="square" rtlCol="0">
            <a:spAutoFit/>
          </a:bodyPr>
          <a:lstStyle/>
          <a:p>
            <a:pPr algn="ctr"/>
            <a:r>
              <a:rPr lang="en-US" dirty="0"/>
              <a:t>F/P/T Portals</a:t>
            </a:r>
          </a:p>
        </p:txBody>
      </p:sp>
      <p:pic>
        <p:nvPicPr>
          <p:cNvPr id="178" name="Graphic 177" descr="User">
            <a:extLst>
              <a:ext uri="{FF2B5EF4-FFF2-40B4-BE49-F238E27FC236}">
                <a16:creationId xmlns:a16="http://schemas.microsoft.com/office/drawing/2014/main" id="{6480FEFC-D018-184F-9CD1-2658DEB744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655297" y="909357"/>
            <a:ext cx="546578" cy="546578"/>
          </a:xfrm>
          <a:prstGeom prst="rect">
            <a:avLst/>
          </a:prstGeom>
        </p:spPr>
      </p:pic>
      <p:pic>
        <p:nvPicPr>
          <p:cNvPr id="179" name="Graphic 178" descr="User">
            <a:extLst>
              <a:ext uri="{FF2B5EF4-FFF2-40B4-BE49-F238E27FC236}">
                <a16:creationId xmlns:a16="http://schemas.microsoft.com/office/drawing/2014/main" id="{21689E0F-E8FF-CA47-8180-AB4936B58B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85396" y="843557"/>
            <a:ext cx="546578" cy="546578"/>
          </a:xfrm>
          <a:prstGeom prst="rect">
            <a:avLst/>
          </a:prstGeom>
        </p:spPr>
      </p:pic>
      <p:pic>
        <p:nvPicPr>
          <p:cNvPr id="180" name="Graphic 179" descr="User">
            <a:extLst>
              <a:ext uri="{FF2B5EF4-FFF2-40B4-BE49-F238E27FC236}">
                <a16:creationId xmlns:a16="http://schemas.microsoft.com/office/drawing/2014/main" id="{773021A3-F3EF-6840-A701-F3A3F3ECD2D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929594" y="1459828"/>
            <a:ext cx="546578" cy="546578"/>
          </a:xfrm>
          <a:prstGeom prst="rect">
            <a:avLst/>
          </a:prstGeom>
        </p:spPr>
      </p:pic>
      <p:pic>
        <p:nvPicPr>
          <p:cNvPr id="182" name="Graphic 181" descr="Pie chart">
            <a:extLst>
              <a:ext uri="{FF2B5EF4-FFF2-40B4-BE49-F238E27FC236}">
                <a16:creationId xmlns:a16="http://schemas.microsoft.com/office/drawing/2014/main" id="{DB9A21F9-3400-B64E-8DB2-F9BFAD1375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557066" y="760364"/>
            <a:ext cx="372528" cy="372528"/>
          </a:xfrm>
          <a:prstGeom prst="rect">
            <a:avLst/>
          </a:prstGeom>
        </p:spPr>
      </p:pic>
      <p:pic>
        <p:nvPicPr>
          <p:cNvPr id="183" name="Graphic 182" descr="List">
            <a:extLst>
              <a:ext uri="{FF2B5EF4-FFF2-40B4-BE49-F238E27FC236}">
                <a16:creationId xmlns:a16="http://schemas.microsoft.com/office/drawing/2014/main" id="{0046DF0B-0363-6E4C-B02D-639289EBEC4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151108" y="827659"/>
            <a:ext cx="624813" cy="624813"/>
          </a:xfrm>
          <a:prstGeom prst="rect">
            <a:avLst/>
          </a:prstGeom>
        </p:spPr>
      </p:pic>
      <p:pic>
        <p:nvPicPr>
          <p:cNvPr id="184" name="Graphic 183" descr="List">
            <a:extLst>
              <a:ext uri="{FF2B5EF4-FFF2-40B4-BE49-F238E27FC236}">
                <a16:creationId xmlns:a16="http://schemas.microsoft.com/office/drawing/2014/main" id="{666BC378-D2B4-6F4A-94EC-4908955E75A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37213" y="2577703"/>
            <a:ext cx="624813" cy="624813"/>
          </a:xfrm>
          <a:prstGeom prst="rect">
            <a:avLst/>
          </a:prstGeom>
        </p:spPr>
      </p:pic>
      <p:pic>
        <p:nvPicPr>
          <p:cNvPr id="187" name="Graphic 186" descr="North America">
            <a:extLst>
              <a:ext uri="{FF2B5EF4-FFF2-40B4-BE49-F238E27FC236}">
                <a16:creationId xmlns:a16="http://schemas.microsoft.com/office/drawing/2014/main" id="{94541D71-6243-1947-A01D-DD2EAFA4C36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334249" y="738537"/>
            <a:ext cx="708174" cy="708174"/>
          </a:xfrm>
          <a:prstGeom prst="rect">
            <a:avLst/>
          </a:prstGeom>
        </p:spPr>
      </p:pic>
      <p:cxnSp>
        <p:nvCxnSpPr>
          <p:cNvPr id="191" name="Elbow Connector 190">
            <a:extLst>
              <a:ext uri="{FF2B5EF4-FFF2-40B4-BE49-F238E27FC236}">
                <a16:creationId xmlns:a16="http://schemas.microsoft.com/office/drawing/2014/main" id="{4D8E2D95-2575-B84C-860E-3D648C10BFA4}"/>
              </a:ext>
            </a:extLst>
          </p:cNvPr>
          <p:cNvCxnSpPr>
            <a:cxnSpLocks/>
            <a:stCxn id="128" idx="3"/>
            <a:endCxn id="176" idx="2"/>
          </p:cNvCxnSpPr>
          <p:nvPr/>
        </p:nvCxnSpPr>
        <p:spPr>
          <a:xfrm flipV="1">
            <a:off x="9411273" y="1680817"/>
            <a:ext cx="1310931" cy="1141489"/>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Elbow Connector 150">
            <a:extLst>
              <a:ext uri="{FF2B5EF4-FFF2-40B4-BE49-F238E27FC236}">
                <a16:creationId xmlns:a16="http://schemas.microsoft.com/office/drawing/2014/main" id="{8A1B3A3D-BD8E-154F-9799-4DD27EF77E89}"/>
              </a:ext>
            </a:extLst>
          </p:cNvPr>
          <p:cNvCxnSpPr>
            <a:cxnSpLocks/>
          </p:cNvCxnSpPr>
          <p:nvPr/>
        </p:nvCxnSpPr>
        <p:spPr>
          <a:xfrm flipV="1">
            <a:off x="8983264" y="1576746"/>
            <a:ext cx="0" cy="674816"/>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Elbow Connector 192">
            <a:extLst>
              <a:ext uri="{FF2B5EF4-FFF2-40B4-BE49-F238E27FC236}">
                <a16:creationId xmlns:a16="http://schemas.microsoft.com/office/drawing/2014/main" id="{BBFCC859-65F7-5F41-B0A1-9893DD3C2294}"/>
              </a:ext>
            </a:extLst>
          </p:cNvPr>
          <p:cNvCxnSpPr>
            <a:cxnSpLocks/>
            <a:stCxn id="128" idx="1"/>
          </p:cNvCxnSpPr>
          <p:nvPr/>
        </p:nvCxnSpPr>
        <p:spPr>
          <a:xfrm rot="10800000">
            <a:off x="7461870" y="1739008"/>
            <a:ext cx="476784" cy="1083298"/>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4" name="Graphic 193" descr="Syncing cloud">
            <a:extLst>
              <a:ext uri="{FF2B5EF4-FFF2-40B4-BE49-F238E27FC236}">
                <a16:creationId xmlns:a16="http://schemas.microsoft.com/office/drawing/2014/main" id="{800C8477-DAF3-E342-A05F-9BD4B4EC2348}"/>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305678" y="3542992"/>
            <a:ext cx="869061" cy="869061"/>
          </a:xfrm>
          <a:prstGeom prst="rect">
            <a:avLst/>
          </a:prstGeom>
        </p:spPr>
      </p:pic>
      <p:cxnSp>
        <p:nvCxnSpPr>
          <p:cNvPr id="195" name="Elbow Connector 194">
            <a:extLst>
              <a:ext uri="{FF2B5EF4-FFF2-40B4-BE49-F238E27FC236}">
                <a16:creationId xmlns:a16="http://schemas.microsoft.com/office/drawing/2014/main" id="{B0A2FD4D-425B-CA44-A351-3A99881D3D6A}"/>
              </a:ext>
            </a:extLst>
          </p:cNvPr>
          <p:cNvCxnSpPr>
            <a:cxnSpLocks/>
            <a:stCxn id="194" idx="3"/>
            <a:endCxn id="180" idx="2"/>
          </p:cNvCxnSpPr>
          <p:nvPr/>
        </p:nvCxnSpPr>
        <p:spPr>
          <a:xfrm flipV="1">
            <a:off x="9174739" y="2006406"/>
            <a:ext cx="2028144" cy="1971117"/>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4153B767-E1D7-1A44-9D84-B47500462A52}"/>
              </a:ext>
            </a:extLst>
          </p:cNvPr>
          <p:cNvSpPr txBox="1"/>
          <p:nvPr/>
        </p:nvSpPr>
        <p:spPr>
          <a:xfrm>
            <a:off x="10528550" y="3236103"/>
            <a:ext cx="1288010" cy="307777"/>
          </a:xfrm>
          <a:prstGeom prst="rect">
            <a:avLst/>
          </a:prstGeom>
          <a:solidFill>
            <a:schemeClr val="tx2">
              <a:lumMod val="20000"/>
              <a:lumOff val="80000"/>
            </a:schemeClr>
          </a:solidFill>
        </p:spPr>
        <p:txBody>
          <a:bodyPr wrap="square" rtlCol="0">
            <a:spAutoFit/>
          </a:bodyPr>
          <a:lstStyle/>
          <a:p>
            <a:pPr algn="ctr"/>
            <a:r>
              <a:rPr lang="en-US" sz="1400" dirty="0"/>
              <a:t>Web Services</a:t>
            </a:r>
          </a:p>
        </p:txBody>
      </p:sp>
      <p:sp>
        <p:nvSpPr>
          <p:cNvPr id="197" name="TextBox 196">
            <a:extLst>
              <a:ext uri="{FF2B5EF4-FFF2-40B4-BE49-F238E27FC236}">
                <a16:creationId xmlns:a16="http://schemas.microsoft.com/office/drawing/2014/main" id="{C4FD1BFE-E758-634C-A29C-BD29AAFA3F8A}"/>
              </a:ext>
            </a:extLst>
          </p:cNvPr>
          <p:cNvSpPr txBox="1"/>
          <p:nvPr/>
        </p:nvSpPr>
        <p:spPr>
          <a:xfrm>
            <a:off x="10212820" y="2166305"/>
            <a:ext cx="927794" cy="523220"/>
          </a:xfrm>
          <a:prstGeom prst="rect">
            <a:avLst/>
          </a:prstGeom>
          <a:solidFill>
            <a:schemeClr val="tx2">
              <a:lumMod val="20000"/>
              <a:lumOff val="80000"/>
            </a:schemeClr>
          </a:solidFill>
        </p:spPr>
        <p:txBody>
          <a:bodyPr wrap="square" rtlCol="0">
            <a:spAutoFit/>
          </a:bodyPr>
          <a:lstStyle/>
          <a:p>
            <a:pPr algn="ctr"/>
            <a:r>
              <a:rPr lang="en-US" sz="1400" dirty="0"/>
              <a:t>Metadata</a:t>
            </a:r>
          </a:p>
          <a:p>
            <a:pPr algn="ctr"/>
            <a:r>
              <a:rPr lang="en-US" sz="1400" dirty="0"/>
              <a:t>Services</a:t>
            </a:r>
          </a:p>
        </p:txBody>
      </p:sp>
      <p:sp>
        <p:nvSpPr>
          <p:cNvPr id="198" name="Rectangle 197">
            <a:extLst>
              <a:ext uri="{FF2B5EF4-FFF2-40B4-BE49-F238E27FC236}">
                <a16:creationId xmlns:a16="http://schemas.microsoft.com/office/drawing/2014/main" id="{382F6002-6083-484C-87C3-212D50A02EA4}"/>
              </a:ext>
            </a:extLst>
          </p:cNvPr>
          <p:cNvSpPr/>
          <p:nvPr/>
        </p:nvSpPr>
        <p:spPr>
          <a:xfrm>
            <a:off x="6839095" y="1375936"/>
            <a:ext cx="1214207" cy="264686"/>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Emergency Theme</a:t>
            </a:r>
          </a:p>
        </p:txBody>
      </p:sp>
      <p:cxnSp>
        <p:nvCxnSpPr>
          <p:cNvPr id="200" name="Elbow Connector 199">
            <a:extLst>
              <a:ext uri="{FF2B5EF4-FFF2-40B4-BE49-F238E27FC236}">
                <a16:creationId xmlns:a16="http://schemas.microsoft.com/office/drawing/2014/main" id="{20720268-4206-A443-A916-141B7024B140}"/>
              </a:ext>
            </a:extLst>
          </p:cNvPr>
          <p:cNvCxnSpPr>
            <a:cxnSpLocks/>
            <a:stCxn id="160" idx="1"/>
            <a:endCxn id="95" idx="2"/>
          </p:cNvCxnSpPr>
          <p:nvPr/>
        </p:nvCxnSpPr>
        <p:spPr>
          <a:xfrm rot="10800000">
            <a:off x="3217161" y="1614609"/>
            <a:ext cx="713871" cy="677457"/>
          </a:xfrm>
          <a:prstGeom prst="bentConnector2">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2" name="Graphic 201" descr="Male profile">
            <a:extLst>
              <a:ext uri="{FF2B5EF4-FFF2-40B4-BE49-F238E27FC236}">
                <a16:creationId xmlns:a16="http://schemas.microsoft.com/office/drawing/2014/main" id="{AFB58EA1-07B3-664E-8878-01D21BB392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2660900" y="919584"/>
            <a:ext cx="546578" cy="546578"/>
          </a:xfrm>
          <a:prstGeom prst="rect">
            <a:avLst/>
          </a:prstGeom>
        </p:spPr>
      </p:pic>
      <p:sp>
        <p:nvSpPr>
          <p:cNvPr id="203" name="TextBox 202">
            <a:extLst>
              <a:ext uri="{FF2B5EF4-FFF2-40B4-BE49-F238E27FC236}">
                <a16:creationId xmlns:a16="http://schemas.microsoft.com/office/drawing/2014/main" id="{460BDE36-166E-0748-A9D6-241B8CB25490}"/>
              </a:ext>
            </a:extLst>
          </p:cNvPr>
          <p:cNvSpPr txBox="1"/>
          <p:nvPr/>
        </p:nvSpPr>
        <p:spPr>
          <a:xfrm>
            <a:off x="7297267" y="5567120"/>
            <a:ext cx="1615996" cy="600164"/>
          </a:xfrm>
          <a:prstGeom prst="rect">
            <a:avLst/>
          </a:prstGeom>
          <a:noFill/>
        </p:spPr>
        <p:txBody>
          <a:bodyPr wrap="square" rtlCol="0">
            <a:spAutoFit/>
          </a:bodyPr>
          <a:lstStyle/>
          <a:p>
            <a:pPr marL="285750" indent="-285750">
              <a:buFontTx/>
              <a:buChar char="-"/>
            </a:pPr>
            <a:r>
              <a:rPr lang="en-US" sz="1100" dirty="0"/>
              <a:t>Models</a:t>
            </a:r>
          </a:p>
          <a:p>
            <a:pPr marL="285750" indent="-285750">
              <a:buFontTx/>
              <a:buChar char="-"/>
            </a:pPr>
            <a:r>
              <a:rPr lang="en-US" sz="1100" dirty="0"/>
              <a:t>Datasets</a:t>
            </a:r>
          </a:p>
          <a:p>
            <a:pPr marL="285750" indent="-285750">
              <a:buFontTx/>
              <a:buChar char="-"/>
            </a:pPr>
            <a:r>
              <a:rPr lang="en-US" sz="1100" dirty="0"/>
              <a:t>Documentation</a:t>
            </a:r>
          </a:p>
        </p:txBody>
      </p:sp>
      <p:cxnSp>
        <p:nvCxnSpPr>
          <p:cNvPr id="204" name="Elbow Connector 150">
            <a:extLst>
              <a:ext uri="{FF2B5EF4-FFF2-40B4-BE49-F238E27FC236}">
                <a16:creationId xmlns:a16="http://schemas.microsoft.com/office/drawing/2014/main" id="{DA37B2D1-388F-344B-972C-BA05AC2062D4}"/>
              </a:ext>
            </a:extLst>
          </p:cNvPr>
          <p:cNvCxnSpPr>
            <a:cxnSpLocks/>
          </p:cNvCxnSpPr>
          <p:nvPr/>
        </p:nvCxnSpPr>
        <p:spPr>
          <a:xfrm flipH="1">
            <a:off x="9990838" y="1376545"/>
            <a:ext cx="402977"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 name="Rounded Rectangle 204">
            <a:extLst>
              <a:ext uri="{FF2B5EF4-FFF2-40B4-BE49-F238E27FC236}">
                <a16:creationId xmlns:a16="http://schemas.microsoft.com/office/drawing/2014/main" id="{28476DA8-8AA8-D244-8253-98DDE26E4C58}"/>
              </a:ext>
            </a:extLst>
          </p:cNvPr>
          <p:cNvSpPr/>
          <p:nvPr/>
        </p:nvSpPr>
        <p:spPr>
          <a:xfrm>
            <a:off x="5228187" y="2092364"/>
            <a:ext cx="546255" cy="359986"/>
          </a:xfrm>
          <a:prstGeom prst="roundRect">
            <a:avLst/>
          </a:prstGeom>
          <a:solidFill>
            <a:schemeClr val="tx1">
              <a:lumMod val="85000"/>
              <a:lumOff val="15000"/>
            </a:schemeClr>
          </a:solidFill>
          <a:ln w="285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OGC API</a:t>
            </a:r>
          </a:p>
        </p:txBody>
      </p:sp>
      <p:grpSp>
        <p:nvGrpSpPr>
          <p:cNvPr id="2" name="Group 1">
            <a:extLst>
              <a:ext uri="{FF2B5EF4-FFF2-40B4-BE49-F238E27FC236}">
                <a16:creationId xmlns:a16="http://schemas.microsoft.com/office/drawing/2014/main" id="{774AA53C-45BA-FB41-9216-08329EF255CB}"/>
              </a:ext>
            </a:extLst>
          </p:cNvPr>
          <p:cNvGrpSpPr/>
          <p:nvPr/>
        </p:nvGrpSpPr>
        <p:grpSpPr>
          <a:xfrm>
            <a:off x="5501314" y="4119427"/>
            <a:ext cx="2001952" cy="696531"/>
            <a:chOff x="5467655" y="3711723"/>
            <a:chExt cx="4732330" cy="1486083"/>
          </a:xfrm>
        </p:grpSpPr>
        <p:pic>
          <p:nvPicPr>
            <p:cNvPr id="81" name="Picture 3" descr="Picture 3">
              <a:extLst>
                <a:ext uri="{FF2B5EF4-FFF2-40B4-BE49-F238E27FC236}">
                  <a16:creationId xmlns:a16="http://schemas.microsoft.com/office/drawing/2014/main" id="{3C949456-92FA-E042-95CA-A749ED39FB16}"/>
                </a:ext>
              </a:extLst>
            </p:cNvPr>
            <p:cNvPicPr>
              <a:picLocks noChangeAspect="1"/>
            </p:cNvPicPr>
            <p:nvPr/>
          </p:nvPicPr>
          <p:blipFill>
            <a:blip r:embed="rId38">
              <a:biLevel thresh="75000"/>
            </a:blip>
            <a:stretch>
              <a:fillRect/>
            </a:stretch>
          </p:blipFill>
          <p:spPr>
            <a:xfrm>
              <a:off x="5467655" y="4440246"/>
              <a:ext cx="741778" cy="757560"/>
            </a:xfrm>
            <a:prstGeom prst="rect">
              <a:avLst/>
            </a:prstGeom>
            <a:ln w="12700">
              <a:miter lim="400000"/>
            </a:ln>
          </p:spPr>
        </p:pic>
        <p:pic>
          <p:nvPicPr>
            <p:cNvPr id="82" name="Picture 5" descr="Picture 5">
              <a:extLst>
                <a:ext uri="{FF2B5EF4-FFF2-40B4-BE49-F238E27FC236}">
                  <a16:creationId xmlns:a16="http://schemas.microsoft.com/office/drawing/2014/main" id="{64DD2964-DEA3-9C40-A4E6-1CF4050CCDCF}"/>
                </a:ext>
              </a:extLst>
            </p:cNvPr>
            <p:cNvPicPr>
              <a:picLocks noChangeAspect="1"/>
            </p:cNvPicPr>
            <p:nvPr/>
          </p:nvPicPr>
          <p:blipFill>
            <a:blip r:embed="rId39">
              <a:biLevel thresh="75000"/>
            </a:blip>
            <a:stretch>
              <a:fillRect/>
            </a:stretch>
          </p:blipFill>
          <p:spPr>
            <a:xfrm>
              <a:off x="6447315" y="4355524"/>
              <a:ext cx="808590" cy="842281"/>
            </a:xfrm>
            <a:prstGeom prst="rect">
              <a:avLst/>
            </a:prstGeom>
            <a:ln w="12700">
              <a:miter lim="400000"/>
            </a:ln>
          </p:spPr>
        </p:pic>
        <p:pic>
          <p:nvPicPr>
            <p:cNvPr id="83" name="Picture 6" descr="Picture 6">
              <a:extLst>
                <a:ext uri="{FF2B5EF4-FFF2-40B4-BE49-F238E27FC236}">
                  <a16:creationId xmlns:a16="http://schemas.microsoft.com/office/drawing/2014/main" id="{D3065557-109B-8047-8C44-600A8459952B}"/>
                </a:ext>
              </a:extLst>
            </p:cNvPr>
            <p:cNvPicPr>
              <a:picLocks noChangeAspect="1"/>
            </p:cNvPicPr>
            <p:nvPr/>
          </p:nvPicPr>
          <p:blipFill>
            <a:blip r:embed="rId40">
              <a:biLevel thresh="75000"/>
            </a:blip>
            <a:stretch>
              <a:fillRect/>
            </a:stretch>
          </p:blipFill>
          <p:spPr>
            <a:xfrm>
              <a:off x="7532881" y="4351211"/>
              <a:ext cx="812731" cy="846595"/>
            </a:xfrm>
            <a:prstGeom prst="rect">
              <a:avLst/>
            </a:prstGeom>
            <a:ln w="12700">
              <a:miter lim="400000"/>
            </a:ln>
          </p:spPr>
        </p:pic>
        <p:pic>
          <p:nvPicPr>
            <p:cNvPr id="84" name="Picture 8" descr="Picture 8">
              <a:extLst>
                <a:ext uri="{FF2B5EF4-FFF2-40B4-BE49-F238E27FC236}">
                  <a16:creationId xmlns:a16="http://schemas.microsoft.com/office/drawing/2014/main" id="{29944CA3-4D1A-1941-A70D-80BB0F2915F9}"/>
                </a:ext>
              </a:extLst>
            </p:cNvPr>
            <p:cNvPicPr>
              <a:picLocks noChangeAspect="1"/>
            </p:cNvPicPr>
            <p:nvPr/>
          </p:nvPicPr>
          <p:blipFill>
            <a:blip r:embed="rId41">
              <a:biLevel thresh="75000"/>
            </a:blip>
            <a:stretch>
              <a:fillRect/>
            </a:stretch>
          </p:blipFill>
          <p:spPr>
            <a:xfrm>
              <a:off x="8472943" y="4348571"/>
              <a:ext cx="815266" cy="849235"/>
            </a:xfrm>
            <a:prstGeom prst="rect">
              <a:avLst/>
            </a:prstGeom>
            <a:ln w="12700">
              <a:miter lim="400000"/>
            </a:ln>
          </p:spPr>
        </p:pic>
        <p:pic>
          <p:nvPicPr>
            <p:cNvPr id="85" name="Picture 9" descr="Picture 9">
              <a:extLst>
                <a:ext uri="{FF2B5EF4-FFF2-40B4-BE49-F238E27FC236}">
                  <a16:creationId xmlns:a16="http://schemas.microsoft.com/office/drawing/2014/main" id="{6A2CCC31-659D-8E47-98CF-2C477A7FAEDC}"/>
                </a:ext>
              </a:extLst>
            </p:cNvPr>
            <p:cNvPicPr>
              <a:picLocks noChangeAspect="1"/>
            </p:cNvPicPr>
            <p:nvPr/>
          </p:nvPicPr>
          <p:blipFill>
            <a:blip r:embed="rId42">
              <a:biLevel thresh="75000"/>
            </a:blip>
            <a:stretch>
              <a:fillRect/>
            </a:stretch>
          </p:blipFill>
          <p:spPr>
            <a:xfrm>
              <a:off x="9357911" y="4320644"/>
              <a:ext cx="842074" cy="877161"/>
            </a:xfrm>
            <a:prstGeom prst="rect">
              <a:avLst/>
            </a:prstGeom>
            <a:ln w="12700">
              <a:miter lim="400000"/>
            </a:ln>
          </p:spPr>
        </p:pic>
        <p:sp>
          <p:nvSpPr>
            <p:cNvPr id="86" name="TextBox 10">
              <a:extLst>
                <a:ext uri="{FF2B5EF4-FFF2-40B4-BE49-F238E27FC236}">
                  <a16:creationId xmlns:a16="http://schemas.microsoft.com/office/drawing/2014/main" id="{36148052-3519-4348-91E9-6234E6676B93}"/>
                </a:ext>
              </a:extLst>
            </p:cNvPr>
            <p:cNvSpPr txBox="1"/>
            <p:nvPr/>
          </p:nvSpPr>
          <p:spPr>
            <a:xfrm>
              <a:off x="5962403" y="3711723"/>
              <a:ext cx="3280084" cy="656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a:solidFill>
                    <a:srgbClr val="E67272"/>
                  </a:solidFill>
                  <a:latin typeface="Calibri"/>
                  <a:ea typeface="Calibri"/>
                  <a:cs typeface="Calibri"/>
                  <a:sym typeface="Calibri"/>
                </a:defRPr>
              </a:lvl1pPr>
            </a:lstStyle>
            <a:p>
              <a:pPr algn="ctr"/>
              <a:r>
                <a:rPr sz="1400" dirty="0">
                  <a:solidFill>
                    <a:schemeClr val="tx1"/>
                  </a:solidFill>
                </a:rPr>
                <a:t>Risk Indicators</a:t>
              </a:r>
            </a:p>
          </p:txBody>
        </p:sp>
      </p:grpSp>
      <p:pic>
        <p:nvPicPr>
          <p:cNvPr id="95" name="Graphic 94" descr="Browser window">
            <a:extLst>
              <a:ext uri="{FF2B5EF4-FFF2-40B4-BE49-F238E27FC236}">
                <a16:creationId xmlns:a16="http://schemas.microsoft.com/office/drawing/2014/main" id="{F4A999D2-FDF8-994F-853A-33173D84D99B}"/>
              </a:ext>
            </a:extLst>
          </p:cNvPr>
          <p:cNvPicPr>
            <a:picLocks noChangeAspect="1"/>
          </p:cNvPicPr>
          <p:nvPr/>
        </p:nvPicPr>
        <p:blipFill rotWithShape="1">
          <a:blip r:embed="rId43">
            <a:extLst>
              <a:ext uri="{96DAC541-7B7A-43D3-8B79-37D633B846F1}">
                <asvg:svgBlip xmlns:asvg="http://schemas.microsoft.com/office/drawing/2016/SVG/main" r:embed="rId44"/>
              </a:ext>
            </a:extLst>
          </a:blip>
          <a:srcRect b="11661"/>
          <a:stretch/>
        </p:blipFill>
        <p:spPr>
          <a:xfrm>
            <a:off x="2480851" y="313721"/>
            <a:ext cx="1472618" cy="1300887"/>
          </a:xfrm>
          <a:prstGeom prst="rect">
            <a:avLst/>
          </a:prstGeom>
        </p:spPr>
      </p:pic>
      <p:sp>
        <p:nvSpPr>
          <p:cNvPr id="96" name="TextBox 95">
            <a:extLst>
              <a:ext uri="{FF2B5EF4-FFF2-40B4-BE49-F238E27FC236}">
                <a16:creationId xmlns:a16="http://schemas.microsoft.com/office/drawing/2014/main" id="{A1C9BB36-C3AB-C548-B21F-D3C312BBB217}"/>
              </a:ext>
            </a:extLst>
          </p:cNvPr>
          <p:cNvSpPr txBox="1"/>
          <p:nvPr/>
        </p:nvSpPr>
        <p:spPr>
          <a:xfrm>
            <a:off x="2548797" y="226233"/>
            <a:ext cx="1233925" cy="369332"/>
          </a:xfrm>
          <a:prstGeom prst="rect">
            <a:avLst/>
          </a:prstGeom>
          <a:noFill/>
        </p:spPr>
        <p:txBody>
          <a:bodyPr wrap="square" rtlCol="0">
            <a:spAutoFit/>
          </a:bodyPr>
          <a:lstStyle/>
          <a:p>
            <a:pPr algn="ctr"/>
            <a:r>
              <a:rPr lang="en-US" dirty="0"/>
              <a:t>Dashboard</a:t>
            </a:r>
          </a:p>
        </p:txBody>
      </p:sp>
      <p:pic>
        <p:nvPicPr>
          <p:cNvPr id="98" name="Graphic 97" descr="List">
            <a:extLst>
              <a:ext uri="{FF2B5EF4-FFF2-40B4-BE49-F238E27FC236}">
                <a16:creationId xmlns:a16="http://schemas.microsoft.com/office/drawing/2014/main" id="{425567B5-B2B3-5049-9D0D-63A5D98CD27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144735" y="827247"/>
            <a:ext cx="624813" cy="624813"/>
          </a:xfrm>
          <a:prstGeom prst="rect">
            <a:avLst/>
          </a:prstGeom>
        </p:spPr>
      </p:pic>
      <p:cxnSp>
        <p:nvCxnSpPr>
          <p:cNvPr id="165" name="Elbow Connector 150">
            <a:extLst>
              <a:ext uri="{FF2B5EF4-FFF2-40B4-BE49-F238E27FC236}">
                <a16:creationId xmlns:a16="http://schemas.microsoft.com/office/drawing/2014/main" id="{BEA3D1AA-306B-E145-A898-FA1DCC12EC9F}"/>
              </a:ext>
            </a:extLst>
          </p:cNvPr>
          <p:cNvCxnSpPr>
            <a:cxnSpLocks/>
          </p:cNvCxnSpPr>
          <p:nvPr/>
        </p:nvCxnSpPr>
        <p:spPr>
          <a:xfrm flipV="1">
            <a:off x="8740209" y="3339767"/>
            <a:ext cx="0" cy="344337"/>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AAD88B59-C37F-A44B-B257-686608758632}"/>
              </a:ext>
            </a:extLst>
          </p:cNvPr>
          <p:cNvSpPr txBox="1"/>
          <p:nvPr/>
        </p:nvSpPr>
        <p:spPr>
          <a:xfrm>
            <a:off x="9212381" y="4530112"/>
            <a:ext cx="1615996" cy="861774"/>
          </a:xfrm>
          <a:prstGeom prst="rect">
            <a:avLst/>
          </a:prstGeom>
          <a:noFill/>
        </p:spPr>
        <p:txBody>
          <a:bodyPr wrap="square" rtlCol="0">
            <a:spAutoFit/>
          </a:bodyPr>
          <a:lstStyle/>
          <a:p>
            <a:pPr marL="285750" indent="-285750">
              <a:buFontTx/>
              <a:buChar char="-"/>
            </a:pPr>
            <a:r>
              <a:rPr lang="en-US" sz="1600" dirty="0"/>
              <a:t>Standards</a:t>
            </a:r>
          </a:p>
          <a:p>
            <a:pPr marL="285750" indent="-285750">
              <a:buFontTx/>
              <a:buChar char="-"/>
            </a:pPr>
            <a:r>
              <a:rPr lang="en-US" sz="1600" dirty="0"/>
              <a:t>Best of breed</a:t>
            </a:r>
          </a:p>
          <a:p>
            <a:pPr marL="285750" indent="-285750">
              <a:buFontTx/>
              <a:buChar char="-"/>
            </a:pPr>
            <a:r>
              <a:rPr lang="en-US" sz="1600" dirty="0"/>
              <a:t>Scalable</a:t>
            </a:r>
          </a:p>
        </p:txBody>
      </p:sp>
    </p:spTree>
    <p:extLst>
      <p:ext uri="{BB962C8B-B14F-4D97-AF65-F5344CB8AC3E}">
        <p14:creationId xmlns:p14="http://schemas.microsoft.com/office/powerpoint/2010/main" val="2258264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mountain-landscape-2031539_1920.jpg" descr="mountain-landscape-2031539_1920.jpg">
            <a:extLst>
              <a:ext uri="{FF2B5EF4-FFF2-40B4-BE49-F238E27FC236}">
                <a16:creationId xmlns:a16="http://schemas.microsoft.com/office/drawing/2014/main" id="{F81C7EA3-82E8-474D-BE76-6062C728AE21}"/>
              </a:ext>
            </a:extLst>
          </p:cNvPr>
          <p:cNvPicPr>
            <a:picLocks noChangeAspect="1"/>
          </p:cNvPicPr>
          <p:nvPr/>
        </p:nvPicPr>
        <p:blipFill>
          <a:blip r:embed="rId2">
            <a:alphaModFix amt="11510"/>
          </a:blip>
          <a:srcRect l="46" r="46"/>
          <a:stretch>
            <a:fillRect/>
          </a:stretch>
        </p:blipFill>
        <p:spPr>
          <a:xfrm>
            <a:off x="-1" y="0"/>
            <a:ext cx="12192001" cy="6858001"/>
          </a:xfrm>
          <a:prstGeom prst="rect">
            <a:avLst/>
          </a:prstGeom>
          <a:ln w="12700">
            <a:miter lim="400000"/>
          </a:ln>
        </p:spPr>
      </p:pic>
      <p:sp>
        <p:nvSpPr>
          <p:cNvPr id="2" name="Title 1">
            <a:extLst>
              <a:ext uri="{FF2B5EF4-FFF2-40B4-BE49-F238E27FC236}">
                <a16:creationId xmlns:a16="http://schemas.microsoft.com/office/drawing/2014/main" id="{EBC07D5D-0A89-9B40-9A09-8528AC05AD5D}"/>
              </a:ext>
            </a:extLst>
          </p:cNvPr>
          <p:cNvSpPr>
            <a:spLocks noGrp="1"/>
          </p:cNvSpPr>
          <p:nvPr>
            <p:ph type="title"/>
          </p:nvPr>
        </p:nvSpPr>
        <p:spPr/>
        <p:txBody>
          <a:bodyPr/>
          <a:lstStyle/>
          <a:p>
            <a:pPr algn="ctr"/>
            <a:r>
              <a:rPr lang="en-US" dirty="0"/>
              <a:t>For more information</a:t>
            </a:r>
          </a:p>
        </p:txBody>
      </p:sp>
      <p:sp>
        <p:nvSpPr>
          <p:cNvPr id="3" name="Content Placeholder 2">
            <a:extLst>
              <a:ext uri="{FF2B5EF4-FFF2-40B4-BE49-F238E27FC236}">
                <a16:creationId xmlns:a16="http://schemas.microsoft.com/office/drawing/2014/main" id="{6A5D0FC6-62AB-6F44-8A1A-E9611DD6AEEE}"/>
              </a:ext>
            </a:extLst>
          </p:cNvPr>
          <p:cNvSpPr>
            <a:spLocks noGrp="1"/>
          </p:cNvSpPr>
          <p:nvPr>
            <p:ph idx="1"/>
          </p:nvPr>
        </p:nvSpPr>
        <p:spPr/>
        <p:txBody>
          <a:bodyPr/>
          <a:lstStyle/>
          <a:p>
            <a:pPr marL="0" indent="0" algn="ctr">
              <a:buNone/>
            </a:pPr>
            <a:endParaRPr lang="en-US" dirty="0"/>
          </a:p>
          <a:p>
            <a:pPr marL="0" indent="0" algn="ctr">
              <a:buNone/>
            </a:pPr>
            <a:r>
              <a:rPr lang="en-US" dirty="0"/>
              <a:t>Reach me at: </a:t>
            </a:r>
            <a:r>
              <a:rPr lang="en-US" dirty="0">
                <a:hlinkClick r:id="rId3"/>
              </a:rPr>
              <a:t>joost.vanulden@canada.ca</a:t>
            </a:r>
            <a:endParaRPr lang="en-US" dirty="0"/>
          </a:p>
          <a:p>
            <a:pPr marL="0" indent="0" algn="ctr">
              <a:buNone/>
            </a:pPr>
            <a:endParaRPr lang="en-US" dirty="0"/>
          </a:p>
          <a:p>
            <a:pPr marL="0" indent="0" algn="ctr">
              <a:buNone/>
            </a:pPr>
            <a:endParaRPr lang="en-US" dirty="0"/>
          </a:p>
          <a:p>
            <a:pPr marL="0" indent="0" algn="ctr">
              <a:buNone/>
            </a:pPr>
            <a:r>
              <a:rPr lang="en-US" dirty="0"/>
              <a:t>Find us at: </a:t>
            </a:r>
          </a:p>
          <a:p>
            <a:pPr marL="0" indent="0" algn="ctr">
              <a:buNone/>
            </a:pPr>
            <a:endParaRPr lang="en-US" dirty="0"/>
          </a:p>
          <a:p>
            <a:pPr marL="0" indent="0" algn="ctr">
              <a:buNone/>
            </a:pPr>
            <a:r>
              <a:rPr lang="en-US" dirty="0">
                <a:hlinkClick r:id="rId4"/>
              </a:rPr>
              <a:t>https://github.com/OpenDRR</a:t>
            </a:r>
            <a:endParaRPr lang="en-US" dirty="0"/>
          </a:p>
          <a:p>
            <a:pPr marL="0" indent="0" algn="ctr">
              <a:buNone/>
            </a:pPr>
            <a:endParaRPr lang="en-US" dirty="0"/>
          </a:p>
        </p:txBody>
      </p:sp>
    </p:spTree>
    <p:extLst>
      <p:ext uri="{BB962C8B-B14F-4D97-AF65-F5344CB8AC3E}">
        <p14:creationId xmlns:p14="http://schemas.microsoft.com/office/powerpoint/2010/main" val="239547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eamstime_35855992.png" descr="dreamstime_35855992.png">
            <a:extLst>
              <a:ext uri="{FF2B5EF4-FFF2-40B4-BE49-F238E27FC236}">
                <a16:creationId xmlns:a16="http://schemas.microsoft.com/office/drawing/2014/main" id="{B078B773-AD2A-9944-83A4-FE14C05AC7C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208473" cy="2834945"/>
          </a:xfrm>
          <a:prstGeom prst="rect">
            <a:avLst/>
          </a:prstGeom>
          <a:ln w="12700">
            <a:miter lim="400000"/>
          </a:ln>
          <a:effectLst>
            <a:reflection stA="98294" endPos="40000" dir="5400000" sy="-100000" algn="bl" rotWithShape="0"/>
          </a:effectLst>
        </p:spPr>
      </p:pic>
      <p:sp>
        <p:nvSpPr>
          <p:cNvPr id="2" name="Title 1">
            <a:extLst>
              <a:ext uri="{FF2B5EF4-FFF2-40B4-BE49-F238E27FC236}">
                <a16:creationId xmlns:a16="http://schemas.microsoft.com/office/drawing/2014/main" id="{BCED37CE-A8C4-C94C-8F25-6F2BE010292A}"/>
              </a:ext>
            </a:extLst>
          </p:cNvPr>
          <p:cNvSpPr>
            <a:spLocks noGrp="1"/>
          </p:cNvSpPr>
          <p:nvPr>
            <p:ph type="title"/>
          </p:nvPr>
        </p:nvSpPr>
        <p:spPr>
          <a:xfrm>
            <a:off x="472594" y="298937"/>
            <a:ext cx="11269133" cy="990600"/>
          </a:xfrm>
        </p:spPr>
        <p:txBody>
          <a:bodyPr>
            <a:noAutofit/>
          </a:bodyPr>
          <a:lstStyle/>
          <a:p>
            <a:pPr algn="ctr"/>
            <a:r>
              <a:rPr lang="en-US" sz="7200" dirty="0" err="1"/>
              <a:t>RiskProfiler</a:t>
            </a:r>
            <a:endParaRPr lang="en-US" sz="7200" dirty="0"/>
          </a:p>
        </p:txBody>
      </p:sp>
      <p:sp>
        <p:nvSpPr>
          <p:cNvPr id="3" name="Content Placeholder 2">
            <a:extLst>
              <a:ext uri="{FF2B5EF4-FFF2-40B4-BE49-F238E27FC236}">
                <a16:creationId xmlns:a16="http://schemas.microsoft.com/office/drawing/2014/main" id="{0CD2F9C6-67AE-3746-B6E1-E8CA56B8D558}"/>
              </a:ext>
            </a:extLst>
          </p:cNvPr>
          <p:cNvSpPr>
            <a:spLocks noGrp="1"/>
          </p:cNvSpPr>
          <p:nvPr>
            <p:ph idx="1"/>
          </p:nvPr>
        </p:nvSpPr>
        <p:spPr>
          <a:xfrm>
            <a:off x="707238" y="4214498"/>
            <a:ext cx="6607962" cy="1487780"/>
          </a:xfrm>
        </p:spPr>
        <p:txBody>
          <a:bodyPr numCol="1">
            <a:normAutofit/>
          </a:bodyPr>
          <a:lstStyle/>
          <a:p>
            <a:pPr marL="0" indent="0">
              <a:buNone/>
            </a:pPr>
            <a:r>
              <a:rPr lang="en-US" dirty="0"/>
              <a:t>GOAL: Create a web platform to share information and increase understanding of risk among multiple end users. </a:t>
            </a:r>
          </a:p>
          <a:p>
            <a:pPr marL="574675" lvl="2" indent="0">
              <a:buNone/>
            </a:pPr>
            <a:endParaRPr lang="en-US" dirty="0"/>
          </a:p>
        </p:txBody>
      </p:sp>
      <p:sp>
        <p:nvSpPr>
          <p:cNvPr id="4" name="Slide Number Placeholder 3">
            <a:extLst>
              <a:ext uri="{FF2B5EF4-FFF2-40B4-BE49-F238E27FC236}">
                <a16:creationId xmlns:a16="http://schemas.microsoft.com/office/drawing/2014/main" id="{BA607C03-F640-B844-958E-A4FB891D6276}"/>
              </a:ext>
            </a:extLst>
          </p:cNvPr>
          <p:cNvSpPr>
            <a:spLocks noGrp="1"/>
          </p:cNvSpPr>
          <p:nvPr>
            <p:ph type="sldNum" sz="quarter" idx="12"/>
          </p:nvPr>
        </p:nvSpPr>
        <p:spPr/>
        <p:txBody>
          <a:bodyPr/>
          <a:lstStyle/>
          <a:p>
            <a:fld id="{8395A67B-D0FE-F448-80B1-1191BC67A3E6}" type="slidenum">
              <a:rPr lang="en-US" smtClean="0"/>
              <a:pPr/>
              <a:t>18</a:t>
            </a:fld>
            <a:endParaRPr lang="en-US" dirty="0"/>
          </a:p>
        </p:txBody>
      </p:sp>
      <p:sp>
        <p:nvSpPr>
          <p:cNvPr id="6" name="Rectangle 5">
            <a:extLst>
              <a:ext uri="{FF2B5EF4-FFF2-40B4-BE49-F238E27FC236}">
                <a16:creationId xmlns:a16="http://schemas.microsoft.com/office/drawing/2014/main" id="{6285C408-5C8A-BC48-B4B7-D2A1D88BA501}"/>
              </a:ext>
            </a:extLst>
          </p:cNvPr>
          <p:cNvSpPr/>
          <p:nvPr/>
        </p:nvSpPr>
        <p:spPr>
          <a:xfrm>
            <a:off x="7796978" y="3837175"/>
            <a:ext cx="5368415" cy="2125197"/>
          </a:xfrm>
          <a:prstGeom prst="rect">
            <a:avLst/>
          </a:prstGeom>
        </p:spPr>
        <p:txBody>
          <a:bodyPr wrap="square" numCol="1">
            <a:spAutoFit/>
          </a:bodyPr>
          <a:lstStyle/>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Community Planners</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Emergency Managers</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Financial Analysts</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Insurance Sector</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Individuals</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Businesses</a:t>
            </a:r>
          </a:p>
          <a:p>
            <a:pPr marL="744538" lvl="2" indent="-169863">
              <a:lnSpc>
                <a:spcPct val="90000"/>
              </a:lnSpc>
              <a:spcBef>
                <a:spcPts val="500"/>
              </a:spcBef>
              <a:buSzPct val="55000"/>
              <a:buBlip>
                <a:blip r:embed="rId3"/>
              </a:buBlip>
            </a:pPr>
            <a:r>
              <a:rPr lang="en-US" sz="1700" dirty="0">
                <a:solidFill>
                  <a:prstClr val="black">
                    <a:lumMod val="75000"/>
                    <a:lumOff val="25000"/>
                  </a:prstClr>
                </a:solidFill>
                <a:latin typeface="Arial" panose="020B0604020202020204" pitchFamily="34" charset="0"/>
                <a:cs typeface="Arial" panose="020B0604020202020204" pitchFamily="34" charset="0"/>
              </a:rPr>
              <a:t>Technical Experts</a:t>
            </a:r>
          </a:p>
        </p:txBody>
      </p:sp>
    </p:spTree>
    <p:extLst>
      <p:ext uri="{BB962C8B-B14F-4D97-AF65-F5344CB8AC3E}">
        <p14:creationId xmlns:p14="http://schemas.microsoft.com/office/powerpoint/2010/main" val="374374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D66B275-ECFE-614F-8202-764D15240C90}"/>
              </a:ext>
            </a:extLst>
          </p:cNvPr>
          <p:cNvPicPr>
            <a:picLocks noGrp="1" noChangeAspect="1"/>
          </p:cNvPicPr>
          <p:nvPr>
            <p:ph idx="1"/>
          </p:nvPr>
        </p:nvPicPr>
        <p:blipFill>
          <a:blip r:embed="rId3"/>
          <a:stretch>
            <a:fillRect/>
          </a:stretch>
        </p:blipFill>
        <p:spPr>
          <a:xfrm>
            <a:off x="2525910" y="380999"/>
            <a:ext cx="7140179" cy="5361039"/>
          </a:xfrm>
        </p:spPr>
      </p:pic>
      <p:sp>
        <p:nvSpPr>
          <p:cNvPr id="4" name="Slide Number Placeholder 3">
            <a:extLst>
              <a:ext uri="{FF2B5EF4-FFF2-40B4-BE49-F238E27FC236}">
                <a16:creationId xmlns:a16="http://schemas.microsoft.com/office/drawing/2014/main" id="{6CAECB24-5D32-5545-A7C7-6F1DEB2BF8D3}"/>
              </a:ext>
            </a:extLst>
          </p:cNvPr>
          <p:cNvSpPr>
            <a:spLocks noGrp="1"/>
          </p:cNvSpPr>
          <p:nvPr>
            <p:ph type="sldNum" sz="quarter" idx="12"/>
          </p:nvPr>
        </p:nvSpPr>
        <p:spPr/>
        <p:txBody>
          <a:bodyPr/>
          <a:lstStyle/>
          <a:p>
            <a:fld id="{8395A67B-D0FE-F448-80B1-1191BC67A3E6}" type="slidenum">
              <a:rPr lang="en-US" smtClean="0"/>
              <a:pPr/>
              <a:t>19</a:t>
            </a:fld>
            <a:endParaRPr lang="en-US" dirty="0"/>
          </a:p>
        </p:txBody>
      </p:sp>
    </p:spTree>
    <p:extLst>
      <p:ext uri="{BB962C8B-B14F-4D97-AF65-F5344CB8AC3E}">
        <p14:creationId xmlns:p14="http://schemas.microsoft.com/office/powerpoint/2010/main" val="149347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8F73-9E6B-AD4A-AFC4-8C1963AB8D14}"/>
              </a:ext>
            </a:extLst>
          </p:cNvPr>
          <p:cNvSpPr>
            <a:spLocks noGrp="1"/>
          </p:cNvSpPr>
          <p:nvPr>
            <p:ph type="title"/>
          </p:nvPr>
        </p:nvSpPr>
        <p:spPr>
          <a:xfrm>
            <a:off x="762001" y="803325"/>
            <a:ext cx="5314536" cy="1325563"/>
          </a:xfrm>
        </p:spPr>
        <p:txBody>
          <a:bodyPr>
            <a:normAutofit/>
          </a:bodyPr>
          <a:lstStyle/>
          <a:p>
            <a:r>
              <a:rPr lang="en-US" dirty="0"/>
              <a:t>Stated objective</a:t>
            </a:r>
            <a:endParaRPr lang="en-US"/>
          </a:p>
        </p:txBody>
      </p:sp>
      <p:sp>
        <p:nvSpPr>
          <p:cNvPr id="3" name="Content Placeholder 2">
            <a:extLst>
              <a:ext uri="{FF2B5EF4-FFF2-40B4-BE49-F238E27FC236}">
                <a16:creationId xmlns:a16="http://schemas.microsoft.com/office/drawing/2014/main" id="{0075795C-2EBD-A548-9DFF-3766DE683FFE}"/>
              </a:ext>
            </a:extLst>
          </p:cNvPr>
          <p:cNvSpPr>
            <a:spLocks noGrp="1"/>
          </p:cNvSpPr>
          <p:nvPr>
            <p:ph idx="1"/>
          </p:nvPr>
        </p:nvSpPr>
        <p:spPr>
          <a:xfrm>
            <a:off x="762000" y="2279018"/>
            <a:ext cx="5314543" cy="3375920"/>
          </a:xfrm>
        </p:spPr>
        <p:txBody>
          <a:bodyPr anchor="t">
            <a:normAutofit/>
          </a:bodyPr>
          <a:lstStyle/>
          <a:p>
            <a:pPr marL="0" indent="0">
              <a:buNone/>
            </a:pPr>
            <a:endParaRPr lang="en-CA" sz="1800" dirty="0"/>
          </a:p>
          <a:p>
            <a:pPr marL="0" indent="0">
              <a:buNone/>
            </a:pPr>
            <a:endParaRPr lang="en-CA" sz="1800" dirty="0"/>
          </a:p>
          <a:p>
            <a:pPr marL="0" indent="0">
              <a:buNone/>
            </a:pPr>
            <a:r>
              <a:rPr lang="en-CA" sz="1800" dirty="0"/>
              <a:t>“The OpenDRR platform aims to </a:t>
            </a:r>
            <a:r>
              <a:rPr lang="en-CA" sz="1800" b="1" dirty="0"/>
              <a:t>provide tools </a:t>
            </a:r>
            <a:r>
              <a:rPr lang="en-CA" sz="1800" dirty="0"/>
              <a:t>to investigate, assess, and mitigate natural disasters for policy makers, risk analysts, private and public institutions, and citizens to </a:t>
            </a:r>
            <a:r>
              <a:rPr lang="en-CA" sz="1800" b="1" dirty="0"/>
              <a:t>facilitate decision-making </a:t>
            </a:r>
            <a:r>
              <a:rPr lang="en-CA" sz="1800" dirty="0"/>
              <a:t>prior to a crisis.”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ountain-landscape-2031539_1920.jpg" descr="mountain-landscape-2031539_1920.jpg">
            <a:extLst>
              <a:ext uri="{FF2B5EF4-FFF2-40B4-BE49-F238E27FC236}">
                <a16:creationId xmlns:a16="http://schemas.microsoft.com/office/drawing/2014/main" id="{0448BD8A-3A62-6C4C-BA7A-215A4321FFFB}"/>
              </a:ext>
            </a:extLst>
          </p:cNvPr>
          <p:cNvPicPr>
            <a:picLocks noChangeAspect="1"/>
          </p:cNvPicPr>
          <p:nvPr/>
        </p:nvPicPr>
        <p:blipFill rotWithShape="1">
          <a:blip r:embed="rId2"/>
          <a:srcRect l="22935" r="22935"/>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819003BD-0B4A-E14B-B43E-C33B7D19A9BF}"/>
              </a:ext>
            </a:extLst>
          </p:cNvPr>
          <p:cNvSpPr txBox="1"/>
          <p:nvPr/>
        </p:nvSpPr>
        <p:spPr>
          <a:xfrm>
            <a:off x="358504" y="6320509"/>
            <a:ext cx="10143995" cy="369332"/>
          </a:xfrm>
          <a:prstGeom prst="rect">
            <a:avLst/>
          </a:prstGeom>
          <a:noFill/>
        </p:spPr>
        <p:txBody>
          <a:bodyPr wrap="none" rtlCol="0">
            <a:spAutoFit/>
          </a:bodyPr>
          <a:lstStyle/>
          <a:p>
            <a:r>
              <a:rPr lang="en-CA" i="1" dirty="0"/>
              <a:t>Requirements compiled by Minerva: https://</a:t>
            </a:r>
            <a:r>
              <a:rPr lang="en-CA" i="1" dirty="0" err="1"/>
              <a:t>opendrr.github.io</a:t>
            </a:r>
            <a:r>
              <a:rPr lang="en-CA" i="1" dirty="0"/>
              <a:t>/documentation/docs/</a:t>
            </a:r>
            <a:r>
              <a:rPr lang="en-CA" i="1" dirty="0" err="1"/>
              <a:t>opendrr-platform.html</a:t>
            </a:r>
            <a:endParaRPr lang="en-CA" i="1" dirty="0"/>
          </a:p>
        </p:txBody>
      </p:sp>
    </p:spTree>
    <p:extLst>
      <p:ext uri="{BB962C8B-B14F-4D97-AF65-F5344CB8AC3E}">
        <p14:creationId xmlns:p14="http://schemas.microsoft.com/office/powerpoint/2010/main" val="24815986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3BED-E553-DF40-AD7C-1DD1648852C6}"/>
              </a:ext>
            </a:extLst>
          </p:cNvPr>
          <p:cNvSpPr>
            <a:spLocks noGrp="1"/>
          </p:cNvSpPr>
          <p:nvPr>
            <p:ph type="title"/>
          </p:nvPr>
        </p:nvSpPr>
        <p:spPr/>
        <p:txBody>
          <a:bodyPr/>
          <a:lstStyle/>
          <a:p>
            <a:r>
              <a:rPr lang="en-US" dirty="0"/>
              <a:t>Progress (DRRP &amp; EMS)</a:t>
            </a:r>
          </a:p>
        </p:txBody>
      </p:sp>
      <p:sp>
        <p:nvSpPr>
          <p:cNvPr id="3" name="Content Placeholder 2">
            <a:extLst>
              <a:ext uri="{FF2B5EF4-FFF2-40B4-BE49-F238E27FC236}">
                <a16:creationId xmlns:a16="http://schemas.microsoft.com/office/drawing/2014/main" id="{3E38194E-05DA-E240-BEC7-BBB3E122479B}"/>
              </a:ext>
            </a:extLst>
          </p:cNvPr>
          <p:cNvSpPr>
            <a:spLocks noGrp="1"/>
          </p:cNvSpPr>
          <p:nvPr>
            <p:ph idx="1"/>
          </p:nvPr>
        </p:nvSpPr>
        <p:spPr>
          <a:xfrm>
            <a:off x="465665" y="1752599"/>
            <a:ext cx="11269133" cy="3100754"/>
          </a:xfrm>
        </p:spPr>
        <p:txBody>
          <a:bodyPr/>
          <a:lstStyle/>
          <a:p>
            <a:r>
              <a:rPr lang="en-US" dirty="0"/>
              <a:t>Building and documenting understanding of users </a:t>
            </a:r>
          </a:p>
          <a:p>
            <a:pPr lvl="1"/>
            <a:r>
              <a:rPr lang="en-US" dirty="0"/>
              <a:t>Report from Minerva Intelligence funded by DRRP</a:t>
            </a:r>
          </a:p>
          <a:p>
            <a:r>
              <a:rPr lang="en-US" dirty="0"/>
              <a:t>Working with developers to refine intended functionality</a:t>
            </a:r>
          </a:p>
          <a:p>
            <a:r>
              <a:rPr lang="en-US" dirty="0"/>
              <a:t>Development of back end and data architecture</a:t>
            </a:r>
          </a:p>
          <a:p>
            <a:r>
              <a:rPr lang="en-US" dirty="0"/>
              <a:t>Creation and review of wireframes</a:t>
            </a:r>
          </a:p>
          <a:p>
            <a:endParaRPr lang="en-US" dirty="0"/>
          </a:p>
        </p:txBody>
      </p:sp>
      <p:sp>
        <p:nvSpPr>
          <p:cNvPr id="4" name="Slide Number Placeholder 3">
            <a:extLst>
              <a:ext uri="{FF2B5EF4-FFF2-40B4-BE49-F238E27FC236}">
                <a16:creationId xmlns:a16="http://schemas.microsoft.com/office/drawing/2014/main" id="{9EFC7206-1306-484B-B42B-D7AAA7736327}"/>
              </a:ext>
            </a:extLst>
          </p:cNvPr>
          <p:cNvSpPr>
            <a:spLocks noGrp="1"/>
          </p:cNvSpPr>
          <p:nvPr>
            <p:ph type="sldNum" sz="quarter" idx="12"/>
          </p:nvPr>
        </p:nvSpPr>
        <p:spPr/>
        <p:txBody>
          <a:bodyPr/>
          <a:lstStyle/>
          <a:p>
            <a:fld id="{8395A67B-D0FE-F448-80B1-1191BC67A3E6}" type="slidenum">
              <a:rPr lang="en-US" smtClean="0"/>
              <a:pPr/>
              <a:t>20</a:t>
            </a:fld>
            <a:endParaRPr lang="en-US" dirty="0"/>
          </a:p>
        </p:txBody>
      </p:sp>
    </p:spTree>
    <p:extLst>
      <p:ext uri="{BB962C8B-B14F-4D97-AF65-F5344CB8AC3E}">
        <p14:creationId xmlns:p14="http://schemas.microsoft.com/office/powerpoint/2010/main" val="4155758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3D3A-D0F0-084A-A67F-926383277E67}"/>
              </a:ext>
            </a:extLst>
          </p:cNvPr>
          <p:cNvSpPr>
            <a:spLocks noGrp="1"/>
          </p:cNvSpPr>
          <p:nvPr>
            <p:ph type="title"/>
          </p:nvPr>
        </p:nvSpPr>
        <p:spPr>
          <a:xfrm>
            <a:off x="410293" y="-221052"/>
            <a:ext cx="8596668" cy="1320800"/>
          </a:xfrm>
        </p:spPr>
        <p:txBody>
          <a:bodyPr/>
          <a:lstStyle/>
          <a:p>
            <a:r>
              <a:rPr lang="en-US" dirty="0">
                <a:solidFill>
                  <a:sysClr val="windowText" lastClr="000000"/>
                </a:solidFill>
              </a:rPr>
              <a:t>Model Factory</a:t>
            </a:r>
          </a:p>
        </p:txBody>
      </p:sp>
      <p:sp>
        <p:nvSpPr>
          <p:cNvPr id="4" name="Content Placeholder 3"/>
          <p:cNvSpPr>
            <a:spLocks noGrp="1"/>
          </p:cNvSpPr>
          <p:nvPr>
            <p:ph idx="1"/>
          </p:nvPr>
        </p:nvSpPr>
        <p:spPr>
          <a:xfrm>
            <a:off x="495336" y="1844858"/>
            <a:ext cx="8156333" cy="2405730"/>
          </a:xfrm>
        </p:spPr>
        <p:txBody>
          <a:bodyPr>
            <a:normAutofit lnSpcReduction="10000"/>
          </a:bodyPr>
          <a:lstStyle/>
          <a:p>
            <a:r>
              <a:rPr lang="en-CA" sz="1700" dirty="0">
                <a:latin typeface="+mj-lt"/>
              </a:rPr>
              <a:t>Portable and flexible ETL (Extract Transform Load) processes leveraging Python, SQL and </a:t>
            </a:r>
            <a:r>
              <a:rPr lang="en-CA" sz="1700" dirty="0" err="1">
                <a:latin typeface="+mj-lt"/>
              </a:rPr>
              <a:t>PostGIS</a:t>
            </a:r>
            <a:endParaRPr lang="en-CA" sz="1700" dirty="0">
              <a:latin typeface="+mj-lt"/>
            </a:endParaRPr>
          </a:p>
          <a:p>
            <a:pPr lvl="1"/>
            <a:r>
              <a:rPr lang="en-CA" sz="1700" dirty="0">
                <a:latin typeface="+mj-lt"/>
              </a:rPr>
              <a:t>Validation of underlying data</a:t>
            </a:r>
          </a:p>
          <a:p>
            <a:pPr lvl="1"/>
            <a:r>
              <a:rPr lang="en-CA" sz="1700" dirty="0">
                <a:latin typeface="+mj-lt"/>
              </a:rPr>
              <a:t>Data ingest</a:t>
            </a:r>
          </a:p>
          <a:p>
            <a:pPr lvl="1"/>
            <a:r>
              <a:rPr lang="en-CA" sz="1700" dirty="0">
                <a:latin typeface="+mj-lt"/>
              </a:rPr>
              <a:t>Sendai indicator view generation</a:t>
            </a:r>
          </a:p>
          <a:p>
            <a:pPr lvl="1"/>
            <a:r>
              <a:rPr lang="en-CA" sz="1700" dirty="0">
                <a:latin typeface="+mj-lt"/>
              </a:rPr>
              <a:t>Index data into API service</a:t>
            </a:r>
          </a:p>
          <a:p>
            <a:pPr lvl="1"/>
            <a:r>
              <a:rPr lang="en-CA" sz="1700" dirty="0">
                <a:latin typeface="+mj-lt"/>
              </a:rPr>
              <a:t>Aggregated at Neighborhood level</a:t>
            </a:r>
          </a:p>
          <a:p>
            <a:r>
              <a:rPr lang="en-CA" sz="1700" dirty="0">
                <a:latin typeface="+mj-lt"/>
              </a:rPr>
              <a:t>Ongoing development in the open. Source code freely available on </a:t>
            </a:r>
            <a:r>
              <a:rPr lang="en-CA" sz="1700" dirty="0" err="1">
                <a:latin typeface="+mj-lt"/>
              </a:rPr>
              <a:t>Github</a:t>
            </a:r>
            <a:r>
              <a:rPr lang="en-CA" sz="1700" dirty="0">
                <a:latin typeface="+mj-lt"/>
              </a:rPr>
              <a:t> (</a:t>
            </a:r>
            <a:r>
              <a:rPr lang="en-CA" sz="1700" dirty="0">
                <a:latin typeface="+mj-lt"/>
                <a:hlinkClick r:id="rId3"/>
              </a:rPr>
              <a:t>https://www.github.com/OpenDRR/model-factory</a:t>
            </a:r>
            <a:r>
              <a:rPr lang="en-CA" sz="1700" dirty="0">
                <a:latin typeface="+mj-lt"/>
              </a:rPr>
              <a:t>)</a:t>
            </a:r>
          </a:p>
          <a:p>
            <a:endParaRPr lang="en-CA" dirty="0"/>
          </a:p>
          <a:p>
            <a:endParaRPr lang="en-CA" dirty="0"/>
          </a:p>
        </p:txBody>
      </p:sp>
      <p:grpSp>
        <p:nvGrpSpPr>
          <p:cNvPr id="9" name="Group 8"/>
          <p:cNvGrpSpPr>
            <a:grpSpLocks noChangeAspect="1"/>
          </p:cNvGrpSpPr>
          <p:nvPr/>
        </p:nvGrpSpPr>
        <p:grpSpPr>
          <a:xfrm>
            <a:off x="8171617" y="1828545"/>
            <a:ext cx="3268561" cy="1810575"/>
            <a:chOff x="9019034" y="1930401"/>
            <a:chExt cx="3139050" cy="1738834"/>
          </a:xfrm>
        </p:grpSpPr>
        <p:pic>
          <p:nvPicPr>
            <p:cNvPr id="1028" name="Picture 4" descr="PostGIS - OSG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8302" y="2708717"/>
              <a:ext cx="1629782" cy="960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stgreSQ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9034" y="2713365"/>
              <a:ext cx="1509267" cy="9558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Python Logo | Python Software Foun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0050" y="1930401"/>
              <a:ext cx="2318034" cy="782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9060742" y="1930401"/>
              <a:ext cx="782964" cy="782964"/>
            </a:xfrm>
            <a:prstGeom prst="rect">
              <a:avLst/>
            </a:prstGeom>
          </p:spPr>
        </p:pic>
      </p:grpSp>
      <p:sp>
        <p:nvSpPr>
          <p:cNvPr id="8" name="Rectangle 7"/>
          <p:cNvSpPr/>
          <p:nvPr/>
        </p:nvSpPr>
        <p:spPr>
          <a:xfrm>
            <a:off x="480322" y="1140388"/>
            <a:ext cx="6096000" cy="646331"/>
          </a:xfrm>
          <a:prstGeom prst="rect">
            <a:avLst/>
          </a:prstGeom>
        </p:spPr>
        <p:txBody>
          <a:bodyPr>
            <a:spAutoFit/>
          </a:bodyPr>
          <a:lstStyle/>
          <a:p>
            <a:r>
              <a:rPr lang="en-US" i="1" dirty="0">
                <a:latin typeface="+mj-lt"/>
              </a:rPr>
              <a:t>Transform raw earthquake model results into actionable spatial information that can be integrated into a GIS</a:t>
            </a:r>
            <a:endParaRPr lang="en-CA" i="1" dirty="0">
              <a:latin typeface="+mj-lt"/>
            </a:endParaRPr>
          </a:p>
        </p:txBody>
      </p:sp>
      <p:grpSp>
        <p:nvGrpSpPr>
          <p:cNvPr id="5" name="Group 4"/>
          <p:cNvGrpSpPr/>
          <p:nvPr/>
        </p:nvGrpSpPr>
        <p:grpSpPr>
          <a:xfrm>
            <a:off x="1745451" y="4364590"/>
            <a:ext cx="8366721" cy="1778217"/>
            <a:chOff x="844734" y="4438489"/>
            <a:chExt cx="10725890" cy="2321704"/>
          </a:xfrm>
        </p:grpSpPr>
        <p:pic>
          <p:nvPicPr>
            <p:cNvPr id="11" name="Picture 10" descr="A close up of a logo&#10;&#10;Description automatically generated">
              <a:extLst>
                <a:ext uri="{FF2B5EF4-FFF2-40B4-BE49-F238E27FC236}">
                  <a16:creationId xmlns:a16="http://schemas.microsoft.com/office/drawing/2014/main" id="{A3E36F09-61A6-F14A-9CF1-0927B4012A93}"/>
                </a:ext>
              </a:extLst>
            </p:cNvPr>
            <p:cNvPicPr>
              <a:picLocks noChangeAspect="1"/>
            </p:cNvPicPr>
            <p:nvPr/>
          </p:nvPicPr>
          <p:blipFill>
            <a:blip r:embed="rId8"/>
            <a:stretch>
              <a:fillRect/>
            </a:stretch>
          </p:blipFill>
          <p:spPr>
            <a:xfrm>
              <a:off x="3119438" y="4495774"/>
              <a:ext cx="1524000" cy="1524000"/>
            </a:xfrm>
            <a:prstGeom prst="rect">
              <a:avLst/>
            </a:prstGeom>
          </p:spPr>
        </p:pic>
        <p:pic>
          <p:nvPicPr>
            <p:cNvPr id="12" name="Graphic 13" descr="Database">
              <a:extLst>
                <a:ext uri="{FF2B5EF4-FFF2-40B4-BE49-F238E27FC236}">
                  <a16:creationId xmlns:a16="http://schemas.microsoft.com/office/drawing/2014/main" id="{4022C926-A85E-8C4B-998F-D3AB1D753C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7797" y="4438489"/>
              <a:ext cx="1638569" cy="1638568"/>
            </a:xfrm>
            <a:prstGeom prst="rect">
              <a:avLst/>
            </a:prstGeom>
          </p:spPr>
        </p:pic>
        <p:pic>
          <p:nvPicPr>
            <p:cNvPr id="13" name="Graphic 17" descr="Paper">
              <a:extLst>
                <a:ext uri="{FF2B5EF4-FFF2-40B4-BE49-F238E27FC236}">
                  <a16:creationId xmlns:a16="http://schemas.microsoft.com/office/drawing/2014/main" id="{4CDD519E-D5F4-6A49-8544-44B3B8E977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734" y="4545759"/>
              <a:ext cx="1424032" cy="1424032"/>
            </a:xfrm>
            <a:prstGeom prst="rect">
              <a:avLst/>
            </a:prstGeom>
          </p:spPr>
        </p:pic>
        <p:sp>
          <p:nvSpPr>
            <p:cNvPr id="14" name="TextBox 13">
              <a:extLst>
                <a:ext uri="{FF2B5EF4-FFF2-40B4-BE49-F238E27FC236}">
                  <a16:creationId xmlns:a16="http://schemas.microsoft.com/office/drawing/2014/main" id="{388A57E5-502D-D747-A60C-D8237EC38CC0}"/>
                </a:ext>
              </a:extLst>
            </p:cNvPr>
            <p:cNvSpPr txBox="1"/>
            <p:nvPr/>
          </p:nvSpPr>
          <p:spPr>
            <a:xfrm>
              <a:off x="844734" y="5914438"/>
              <a:ext cx="1424032" cy="683135"/>
            </a:xfrm>
            <a:prstGeom prst="rect">
              <a:avLst/>
            </a:prstGeom>
            <a:noFill/>
          </p:spPr>
          <p:txBody>
            <a:bodyPr wrap="square" rtlCol="0">
              <a:spAutoFit/>
            </a:bodyPr>
            <a:lstStyle/>
            <a:p>
              <a:pPr algn="ctr" defTabSz="914400"/>
              <a:r>
                <a:rPr lang="en-US" sz="1400" dirty="0">
                  <a:solidFill>
                    <a:prstClr val="black"/>
                  </a:solidFill>
                  <a:latin typeface="+mj-lt"/>
                </a:rPr>
                <a:t>Model Outputs</a:t>
              </a:r>
            </a:p>
          </p:txBody>
        </p:sp>
        <p:sp>
          <p:nvSpPr>
            <p:cNvPr id="15" name="TextBox 14">
              <a:extLst>
                <a:ext uri="{FF2B5EF4-FFF2-40B4-BE49-F238E27FC236}">
                  <a16:creationId xmlns:a16="http://schemas.microsoft.com/office/drawing/2014/main" id="{0B3EE48E-DC88-E844-B448-B90221DB3F14}"/>
                </a:ext>
              </a:extLst>
            </p:cNvPr>
            <p:cNvSpPr txBox="1"/>
            <p:nvPr/>
          </p:nvSpPr>
          <p:spPr>
            <a:xfrm>
              <a:off x="3082808" y="6077058"/>
              <a:ext cx="1424032" cy="683135"/>
            </a:xfrm>
            <a:prstGeom prst="rect">
              <a:avLst/>
            </a:prstGeom>
            <a:noFill/>
          </p:spPr>
          <p:txBody>
            <a:bodyPr wrap="square" rtlCol="0">
              <a:spAutoFit/>
            </a:bodyPr>
            <a:lstStyle/>
            <a:p>
              <a:pPr algn="ctr" defTabSz="914400"/>
              <a:r>
                <a:rPr lang="en-US" sz="1400" dirty="0" err="1">
                  <a:solidFill>
                    <a:prstClr val="black"/>
                  </a:solidFill>
                  <a:latin typeface="+mj-lt"/>
                </a:rPr>
                <a:t>OpenDRR</a:t>
              </a:r>
              <a:br>
                <a:rPr lang="en-US" sz="1400" dirty="0">
                  <a:solidFill>
                    <a:prstClr val="black"/>
                  </a:solidFill>
                  <a:latin typeface="+mj-lt"/>
                </a:rPr>
              </a:br>
              <a:r>
                <a:rPr lang="en-US" sz="1400" dirty="0">
                  <a:solidFill>
                    <a:prstClr val="black"/>
                  </a:solidFill>
                  <a:latin typeface="+mj-lt"/>
                </a:rPr>
                <a:t>GitHub</a:t>
              </a:r>
            </a:p>
          </p:txBody>
        </p:sp>
        <p:sp>
          <p:nvSpPr>
            <p:cNvPr id="16" name="TextBox 15">
              <a:extLst>
                <a:ext uri="{FF2B5EF4-FFF2-40B4-BE49-F238E27FC236}">
                  <a16:creationId xmlns:a16="http://schemas.microsoft.com/office/drawing/2014/main" id="{C3E74A21-382F-B440-BBB1-F8C5C943D8AB}"/>
                </a:ext>
              </a:extLst>
            </p:cNvPr>
            <p:cNvSpPr txBox="1"/>
            <p:nvPr/>
          </p:nvSpPr>
          <p:spPr>
            <a:xfrm>
              <a:off x="5339689" y="5887882"/>
              <a:ext cx="1571856" cy="683135"/>
            </a:xfrm>
            <a:prstGeom prst="rect">
              <a:avLst/>
            </a:prstGeom>
            <a:noFill/>
          </p:spPr>
          <p:txBody>
            <a:bodyPr wrap="square" rtlCol="0">
              <a:spAutoFit/>
            </a:bodyPr>
            <a:lstStyle/>
            <a:p>
              <a:pPr algn="ctr" defTabSz="914400"/>
              <a:r>
                <a:rPr lang="en-US" sz="1400" dirty="0">
                  <a:solidFill>
                    <a:prstClr val="black"/>
                  </a:solidFill>
                  <a:latin typeface="+mj-lt"/>
                </a:rPr>
                <a:t>Model Factory</a:t>
              </a:r>
            </a:p>
          </p:txBody>
        </p:sp>
        <p:sp>
          <p:nvSpPr>
            <p:cNvPr id="17" name="TextBox 16">
              <a:extLst>
                <a:ext uri="{FF2B5EF4-FFF2-40B4-BE49-F238E27FC236}">
                  <a16:creationId xmlns:a16="http://schemas.microsoft.com/office/drawing/2014/main" id="{79C44CDD-A63E-7444-A19E-D9540DDD7861}"/>
                </a:ext>
              </a:extLst>
            </p:cNvPr>
            <p:cNvSpPr txBox="1"/>
            <p:nvPr/>
          </p:nvSpPr>
          <p:spPr>
            <a:xfrm>
              <a:off x="7715065" y="5914437"/>
              <a:ext cx="1424032" cy="683135"/>
            </a:xfrm>
            <a:prstGeom prst="rect">
              <a:avLst/>
            </a:prstGeom>
            <a:noFill/>
          </p:spPr>
          <p:txBody>
            <a:bodyPr wrap="square" rtlCol="0">
              <a:spAutoFit/>
            </a:bodyPr>
            <a:lstStyle/>
            <a:p>
              <a:pPr algn="ctr" defTabSz="914400"/>
              <a:r>
                <a:rPr lang="en-US" sz="1400" dirty="0">
                  <a:solidFill>
                    <a:prstClr val="black"/>
                  </a:solidFill>
                  <a:latin typeface="+mj-lt"/>
                </a:rPr>
                <a:t>Spatial Database</a:t>
              </a:r>
            </a:p>
          </p:txBody>
        </p:sp>
        <p:cxnSp>
          <p:nvCxnSpPr>
            <p:cNvPr id="18" name="Straight Arrow Connector 17">
              <a:extLst>
                <a:ext uri="{FF2B5EF4-FFF2-40B4-BE49-F238E27FC236}">
                  <a16:creationId xmlns:a16="http://schemas.microsoft.com/office/drawing/2014/main" id="{B08530A3-F019-D542-8A81-1FDA0F2DE631}"/>
                </a:ext>
              </a:extLst>
            </p:cNvPr>
            <p:cNvCxnSpPr>
              <a:cxnSpLocks/>
              <a:stCxn id="13" idx="3"/>
              <a:endCxn id="11" idx="1"/>
            </p:cNvCxnSpPr>
            <p:nvPr/>
          </p:nvCxnSpPr>
          <p:spPr>
            <a:xfrm flipV="1">
              <a:off x="2268766" y="5257774"/>
              <a:ext cx="850672" cy="1"/>
            </a:xfrm>
            <a:prstGeom prst="straightConnector1">
              <a:avLst/>
            </a:prstGeom>
            <a:noFill/>
            <a:ln w="111125" cap="flat" cmpd="sng" algn="ctr">
              <a:solidFill>
                <a:srgbClr val="E7E6E6">
                  <a:lumMod val="75000"/>
                </a:srgbClr>
              </a:solidFill>
              <a:prstDash val="solid"/>
              <a:miter lim="800000"/>
              <a:tailEnd type="triangle"/>
            </a:ln>
            <a:effectLst/>
          </p:spPr>
        </p:cxnSp>
        <p:cxnSp>
          <p:nvCxnSpPr>
            <p:cNvPr id="19" name="Straight Arrow Connector 18">
              <a:extLst>
                <a:ext uri="{FF2B5EF4-FFF2-40B4-BE49-F238E27FC236}">
                  <a16:creationId xmlns:a16="http://schemas.microsoft.com/office/drawing/2014/main" id="{A519D517-D572-5A40-A8C0-1966D913E4BC}"/>
                </a:ext>
              </a:extLst>
            </p:cNvPr>
            <p:cNvCxnSpPr>
              <a:cxnSpLocks/>
              <a:stCxn id="11" idx="3"/>
            </p:cNvCxnSpPr>
            <p:nvPr/>
          </p:nvCxnSpPr>
          <p:spPr>
            <a:xfrm>
              <a:off x="4643438" y="5257774"/>
              <a:ext cx="850672" cy="2"/>
            </a:xfrm>
            <a:prstGeom prst="straightConnector1">
              <a:avLst/>
            </a:prstGeom>
            <a:noFill/>
            <a:ln w="111125" cap="flat" cmpd="sng" algn="ctr">
              <a:solidFill>
                <a:srgbClr val="E7E6E6">
                  <a:lumMod val="75000"/>
                </a:srgbClr>
              </a:solidFill>
              <a:prstDash val="solid"/>
              <a:miter lim="800000"/>
              <a:tailEnd type="triangle"/>
            </a:ln>
            <a:effectLst/>
          </p:spPr>
        </p:cxnSp>
        <p:cxnSp>
          <p:nvCxnSpPr>
            <p:cNvPr id="20" name="Straight Arrow Connector 19">
              <a:extLst>
                <a:ext uri="{FF2B5EF4-FFF2-40B4-BE49-F238E27FC236}">
                  <a16:creationId xmlns:a16="http://schemas.microsoft.com/office/drawing/2014/main" id="{B935DE2C-3B70-1146-ABFE-D304893FD467}"/>
                </a:ext>
              </a:extLst>
            </p:cNvPr>
            <p:cNvCxnSpPr>
              <a:cxnSpLocks/>
              <a:endCxn id="12" idx="1"/>
            </p:cNvCxnSpPr>
            <p:nvPr/>
          </p:nvCxnSpPr>
          <p:spPr>
            <a:xfrm flipV="1">
              <a:off x="6757125" y="5257774"/>
              <a:ext cx="850672" cy="3"/>
            </a:xfrm>
            <a:prstGeom prst="straightConnector1">
              <a:avLst/>
            </a:prstGeom>
            <a:noFill/>
            <a:ln w="111125" cap="flat" cmpd="sng" algn="ctr">
              <a:solidFill>
                <a:srgbClr val="E7E6E6">
                  <a:lumMod val="75000"/>
                </a:srgbClr>
              </a:solidFill>
              <a:prstDash val="solid"/>
              <a:miter lim="800000"/>
              <a:tailEnd type="triangle"/>
            </a:ln>
            <a:effectLst/>
          </p:spPr>
        </p:cxnSp>
        <p:pic>
          <p:nvPicPr>
            <p:cNvPr id="21" name="Graphic 6" descr="Gears">
              <a:extLst>
                <a:ext uri="{FF2B5EF4-FFF2-40B4-BE49-F238E27FC236}">
                  <a16:creationId xmlns:a16="http://schemas.microsoft.com/office/drawing/2014/main" id="{04283C47-FB3D-724B-9A79-3179D96F3E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94110" y="4626268"/>
              <a:ext cx="1263015" cy="1263015"/>
            </a:xfrm>
            <a:prstGeom prst="rect">
              <a:avLst/>
            </a:prstGeom>
          </p:spPr>
        </p:pic>
        <p:sp>
          <p:nvSpPr>
            <p:cNvPr id="7" name="Rounded Rectangle 6"/>
            <p:cNvSpPr/>
            <p:nvPr/>
          </p:nvSpPr>
          <p:spPr>
            <a:xfrm>
              <a:off x="5494110" y="4495774"/>
              <a:ext cx="1263015" cy="222761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a:extLst>
                <a:ext uri="{FF2B5EF4-FFF2-40B4-BE49-F238E27FC236}">
                  <a16:creationId xmlns:a16="http://schemas.microsoft.com/office/drawing/2014/main" id="{025B73A3-0715-504E-9C34-2EC11B1D57AE}"/>
                </a:ext>
              </a:extLst>
            </p:cNvPr>
            <p:cNvPicPr>
              <a:picLocks noChangeAspect="1"/>
            </p:cNvPicPr>
            <p:nvPr/>
          </p:nvPicPr>
          <p:blipFill>
            <a:blip r:embed="rId15"/>
            <a:stretch>
              <a:fillRect/>
            </a:stretch>
          </p:blipFill>
          <p:spPr>
            <a:xfrm>
              <a:off x="10031622" y="4792603"/>
              <a:ext cx="930345" cy="930345"/>
            </a:xfrm>
            <a:prstGeom prst="rect">
              <a:avLst/>
            </a:prstGeom>
          </p:spPr>
        </p:pic>
        <p:sp>
          <p:nvSpPr>
            <p:cNvPr id="24" name="TextBox 60">
              <a:extLst>
                <a:ext uri="{FF2B5EF4-FFF2-40B4-BE49-F238E27FC236}">
                  <a16:creationId xmlns:a16="http://schemas.microsoft.com/office/drawing/2014/main" id="{A994380E-0651-8A44-8663-9027AEB7FF1A}"/>
                </a:ext>
              </a:extLst>
            </p:cNvPr>
            <p:cNvSpPr txBox="1"/>
            <p:nvPr/>
          </p:nvSpPr>
          <p:spPr>
            <a:xfrm>
              <a:off x="9436256" y="5914438"/>
              <a:ext cx="2134368" cy="4108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mj-lt"/>
                </a:rPr>
                <a:t>Elasticsearch</a:t>
              </a:r>
            </a:p>
          </p:txBody>
        </p:sp>
        <p:cxnSp>
          <p:nvCxnSpPr>
            <p:cNvPr id="25" name="Straight Arrow Connector 24">
              <a:extLst>
                <a:ext uri="{FF2B5EF4-FFF2-40B4-BE49-F238E27FC236}">
                  <a16:creationId xmlns:a16="http://schemas.microsoft.com/office/drawing/2014/main" id="{B935DE2C-3B70-1146-ABFE-D304893FD467}"/>
                </a:ext>
              </a:extLst>
            </p:cNvPr>
            <p:cNvCxnSpPr>
              <a:cxnSpLocks/>
            </p:cNvCxnSpPr>
            <p:nvPr/>
          </p:nvCxnSpPr>
          <p:spPr>
            <a:xfrm flipV="1">
              <a:off x="9082890" y="5241188"/>
              <a:ext cx="850672" cy="2"/>
            </a:xfrm>
            <a:prstGeom prst="straightConnector1">
              <a:avLst/>
            </a:prstGeom>
            <a:noFill/>
            <a:ln w="111125" cap="flat" cmpd="sng" algn="ctr">
              <a:solidFill>
                <a:srgbClr val="E7E6E6">
                  <a:lumMod val="75000"/>
                </a:srgbClr>
              </a:solidFill>
              <a:prstDash val="solid"/>
              <a:miter lim="800000"/>
              <a:tailEnd type="triangle"/>
            </a:ln>
            <a:effectLst/>
          </p:spPr>
        </p:cxnSp>
      </p:grpSp>
    </p:spTree>
    <p:extLst>
      <p:ext uri="{BB962C8B-B14F-4D97-AF65-F5344CB8AC3E}">
        <p14:creationId xmlns:p14="http://schemas.microsoft.com/office/powerpoint/2010/main" val="1688227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5FDC6F3B-E907-7D43-BD75-04A9EFE5FECB}"/>
              </a:ext>
            </a:extLst>
          </p:cNvPr>
          <p:cNvSpPr/>
          <p:nvPr/>
        </p:nvSpPr>
        <p:spPr>
          <a:xfrm rot="16200000">
            <a:off x="7960136" y="4588187"/>
            <a:ext cx="1148805" cy="967407"/>
          </a:xfrm>
          <a:prstGeom prst="trapezoid">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2ABFE-B587-6144-B845-B21C01668FB8}"/>
              </a:ext>
            </a:extLst>
          </p:cNvPr>
          <p:cNvSpPr>
            <a:spLocks noGrp="1"/>
          </p:cNvSpPr>
          <p:nvPr>
            <p:ph type="title"/>
          </p:nvPr>
        </p:nvSpPr>
        <p:spPr>
          <a:xfrm>
            <a:off x="437546" y="279913"/>
            <a:ext cx="5257800" cy="1325563"/>
          </a:xfrm>
        </p:spPr>
        <p:txBody>
          <a:bodyPr/>
          <a:lstStyle/>
          <a:p>
            <a:r>
              <a:rPr lang="en-US" dirty="0"/>
              <a:t>Developer Friendly</a:t>
            </a:r>
          </a:p>
        </p:txBody>
      </p:sp>
      <p:sp>
        <p:nvSpPr>
          <p:cNvPr id="8" name="TextBox 7">
            <a:extLst>
              <a:ext uri="{FF2B5EF4-FFF2-40B4-BE49-F238E27FC236}">
                <a16:creationId xmlns:a16="http://schemas.microsoft.com/office/drawing/2014/main" id="{CF9D2227-6DB3-D540-838F-AD9204C889A0}"/>
              </a:ext>
            </a:extLst>
          </p:cNvPr>
          <p:cNvSpPr txBox="1"/>
          <p:nvPr/>
        </p:nvSpPr>
        <p:spPr>
          <a:xfrm>
            <a:off x="361017" y="1769081"/>
            <a:ext cx="5334329" cy="3139321"/>
          </a:xfrm>
          <a:prstGeom prst="rect">
            <a:avLst/>
          </a:prstGeom>
          <a:noFill/>
        </p:spPr>
        <p:txBody>
          <a:bodyPr wrap="square" rtlCol="0">
            <a:spAutoFit/>
          </a:bodyPr>
          <a:lstStyle/>
          <a:p>
            <a:r>
              <a:rPr lang="en-US" i="1" dirty="0">
                <a:latin typeface="+mj-lt"/>
              </a:rPr>
              <a:t>Provide multiple points of access to critical data such that it can be integrated into web applications and desktop GIS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Developer portal with interactive query builder</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GitHub pages</a:t>
            </a:r>
          </a:p>
          <a:p>
            <a:pPr marL="742950" lvl="1" indent="-285750">
              <a:buFont typeface="Arial" panose="020B0604020202020204" pitchFamily="34" charset="0"/>
              <a:buChar char="•"/>
            </a:pPr>
            <a:r>
              <a:rPr lang="en-US" dirty="0" err="1">
                <a:latin typeface="+mj-lt"/>
              </a:rPr>
              <a:t>GeoJSON</a:t>
            </a:r>
            <a:r>
              <a:rPr lang="en-US" dirty="0">
                <a:latin typeface="+mj-lt"/>
              </a:rPr>
              <a:t> representations of outputs</a:t>
            </a:r>
          </a:p>
          <a:p>
            <a:pPr marL="742950" lvl="1" indent="-285750">
              <a:buFont typeface="Arial" panose="020B0604020202020204" pitchFamily="34" charset="0"/>
              <a:buChar char="•"/>
            </a:pPr>
            <a:r>
              <a:rPr lang="en-US" dirty="0" err="1">
                <a:latin typeface="+mj-lt"/>
              </a:rPr>
              <a:t>GeoPackage</a:t>
            </a:r>
            <a:r>
              <a:rPr lang="en-US" dirty="0">
                <a:latin typeface="+mj-lt"/>
              </a:rPr>
              <a:t> representations available for download</a:t>
            </a:r>
          </a:p>
          <a:p>
            <a:pPr marL="742950" lvl="1" indent="-285750">
              <a:buFont typeface="Arial" panose="020B0604020202020204" pitchFamily="34" charset="0"/>
              <a:buChar char="•"/>
            </a:pPr>
            <a:r>
              <a:rPr lang="en-US" dirty="0">
                <a:latin typeface="+mj-lt"/>
              </a:rPr>
              <a:t>Scenario documentation</a:t>
            </a:r>
          </a:p>
        </p:txBody>
      </p:sp>
      <p:sp>
        <p:nvSpPr>
          <p:cNvPr id="14" name="TextBox 13">
            <a:extLst>
              <a:ext uri="{FF2B5EF4-FFF2-40B4-BE49-F238E27FC236}">
                <a16:creationId xmlns:a16="http://schemas.microsoft.com/office/drawing/2014/main" id="{19420CA0-B090-6544-B771-81D0778FF907}"/>
              </a:ext>
            </a:extLst>
          </p:cNvPr>
          <p:cNvSpPr txBox="1"/>
          <p:nvPr/>
        </p:nvSpPr>
        <p:spPr>
          <a:xfrm>
            <a:off x="6551755" y="3668287"/>
            <a:ext cx="1901593" cy="646331"/>
          </a:xfrm>
          <a:prstGeom prst="rect">
            <a:avLst/>
          </a:prstGeom>
          <a:noFill/>
        </p:spPr>
        <p:txBody>
          <a:bodyPr wrap="square" rtlCol="0">
            <a:spAutoFit/>
          </a:bodyPr>
          <a:lstStyle/>
          <a:p>
            <a:pPr algn="ctr"/>
            <a:r>
              <a:rPr lang="en-US" dirty="0" err="1">
                <a:latin typeface="+mj-lt"/>
              </a:rPr>
              <a:t>OpenDRR</a:t>
            </a:r>
            <a:r>
              <a:rPr lang="en-US" dirty="0">
                <a:latin typeface="+mj-lt"/>
              </a:rPr>
              <a:t> GitHub</a:t>
            </a:r>
          </a:p>
        </p:txBody>
      </p:sp>
      <p:pic>
        <p:nvPicPr>
          <p:cNvPr id="28" name="Picture 27" descr="A close up of a logo&#10;&#10;Description automatically generated">
            <a:extLst>
              <a:ext uri="{FF2B5EF4-FFF2-40B4-BE49-F238E27FC236}">
                <a16:creationId xmlns:a16="http://schemas.microsoft.com/office/drawing/2014/main" id="{084CA573-7A4E-A048-83C3-100206647BFB}"/>
              </a:ext>
            </a:extLst>
          </p:cNvPr>
          <p:cNvPicPr>
            <a:picLocks noChangeAspect="1"/>
          </p:cNvPicPr>
          <p:nvPr/>
        </p:nvPicPr>
        <p:blipFill>
          <a:blip r:embed="rId2"/>
          <a:stretch>
            <a:fillRect/>
          </a:stretch>
        </p:blipFill>
        <p:spPr>
          <a:xfrm>
            <a:off x="6725514" y="4337111"/>
            <a:ext cx="1522800" cy="1522800"/>
          </a:xfrm>
          <a:prstGeom prst="rect">
            <a:avLst/>
          </a:prstGeom>
        </p:spPr>
      </p:pic>
      <p:pic>
        <p:nvPicPr>
          <p:cNvPr id="1026" name="Picture 2">
            <a:extLst>
              <a:ext uri="{FF2B5EF4-FFF2-40B4-BE49-F238E27FC236}">
                <a16:creationId xmlns:a16="http://schemas.microsoft.com/office/drawing/2014/main" id="{950E7211-15D9-8C41-8DA2-1E1E5C9DD3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90" b="19662"/>
          <a:stretch/>
        </p:blipFill>
        <p:spPr bwMode="auto">
          <a:xfrm>
            <a:off x="6083018" y="1226229"/>
            <a:ext cx="5542754" cy="2297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3DF47AF9-C180-8C4B-B7E6-6A04CFA7785A}"/>
              </a:ext>
            </a:extLst>
          </p:cNvPr>
          <p:cNvSpPr/>
          <p:nvPr/>
        </p:nvSpPr>
        <p:spPr>
          <a:xfrm>
            <a:off x="9018242" y="4729178"/>
            <a:ext cx="1536135" cy="91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Browser window">
            <a:extLst>
              <a:ext uri="{FF2B5EF4-FFF2-40B4-BE49-F238E27FC236}">
                <a16:creationId xmlns:a16="http://schemas.microsoft.com/office/drawing/2014/main" id="{1CE28F7E-A4D5-3C42-A972-AC13ED6FAB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762552" y="4013252"/>
            <a:ext cx="2071238" cy="2106770"/>
          </a:xfrm>
          <a:prstGeom prst="rect">
            <a:avLst/>
          </a:prstGeom>
        </p:spPr>
      </p:pic>
      <p:sp>
        <p:nvSpPr>
          <p:cNvPr id="31" name="TextBox 30">
            <a:extLst>
              <a:ext uri="{FF2B5EF4-FFF2-40B4-BE49-F238E27FC236}">
                <a16:creationId xmlns:a16="http://schemas.microsoft.com/office/drawing/2014/main" id="{CDCA22E8-87A3-CF4D-A80E-E36059599DC9}"/>
              </a:ext>
            </a:extLst>
          </p:cNvPr>
          <p:cNvSpPr txBox="1"/>
          <p:nvPr/>
        </p:nvSpPr>
        <p:spPr>
          <a:xfrm flipH="1">
            <a:off x="8924859" y="3791398"/>
            <a:ext cx="1706867" cy="523220"/>
          </a:xfrm>
          <a:prstGeom prst="rect">
            <a:avLst/>
          </a:prstGeom>
          <a:noFill/>
        </p:spPr>
        <p:txBody>
          <a:bodyPr wrap="square" rtlCol="0">
            <a:spAutoFit/>
          </a:bodyPr>
          <a:lstStyle/>
          <a:p>
            <a:pPr algn="ctr"/>
            <a:r>
              <a:rPr lang="en-US" dirty="0">
                <a:latin typeface="+mj-lt"/>
              </a:rPr>
              <a:t>GitHub</a:t>
            </a:r>
            <a:r>
              <a:rPr lang="en-US" sz="2800" dirty="0">
                <a:latin typeface="+mj-lt"/>
              </a:rPr>
              <a:t> </a:t>
            </a:r>
            <a:r>
              <a:rPr lang="en-US" dirty="0">
                <a:latin typeface="+mj-lt"/>
              </a:rPr>
              <a:t>pages</a:t>
            </a:r>
            <a:endParaRPr lang="en-US" sz="2800" dirty="0">
              <a:latin typeface="+mj-lt"/>
            </a:endParaRPr>
          </a:p>
        </p:txBody>
      </p:sp>
      <p:sp>
        <p:nvSpPr>
          <p:cNvPr id="32" name="TextBox 31">
            <a:extLst>
              <a:ext uri="{FF2B5EF4-FFF2-40B4-BE49-F238E27FC236}">
                <a16:creationId xmlns:a16="http://schemas.microsoft.com/office/drawing/2014/main" id="{05C9DE8D-50A0-AC4B-B04A-50CBCB6A84CF}"/>
              </a:ext>
            </a:extLst>
          </p:cNvPr>
          <p:cNvSpPr txBox="1"/>
          <p:nvPr/>
        </p:nvSpPr>
        <p:spPr>
          <a:xfrm>
            <a:off x="6006489" y="712762"/>
            <a:ext cx="2766951" cy="369332"/>
          </a:xfrm>
          <a:prstGeom prst="rect">
            <a:avLst/>
          </a:prstGeom>
          <a:noFill/>
        </p:spPr>
        <p:txBody>
          <a:bodyPr wrap="square" rtlCol="0">
            <a:spAutoFit/>
          </a:bodyPr>
          <a:lstStyle/>
          <a:p>
            <a:r>
              <a:rPr lang="en-US" dirty="0">
                <a:latin typeface="+mj-lt"/>
              </a:rPr>
              <a:t>Open API Document</a:t>
            </a:r>
          </a:p>
        </p:txBody>
      </p:sp>
      <p:sp>
        <p:nvSpPr>
          <p:cNvPr id="33" name="TextBox 32">
            <a:extLst>
              <a:ext uri="{FF2B5EF4-FFF2-40B4-BE49-F238E27FC236}">
                <a16:creationId xmlns:a16="http://schemas.microsoft.com/office/drawing/2014/main" id="{CA3316F7-92A9-7146-B987-B4E481FA8D6C}"/>
              </a:ext>
            </a:extLst>
          </p:cNvPr>
          <p:cNvSpPr txBox="1"/>
          <p:nvPr/>
        </p:nvSpPr>
        <p:spPr>
          <a:xfrm flipH="1">
            <a:off x="9018242" y="4806298"/>
            <a:ext cx="1613484" cy="738664"/>
          </a:xfrm>
          <a:prstGeom prst="rect">
            <a:avLst/>
          </a:prstGeom>
          <a:noFill/>
        </p:spPr>
        <p:txBody>
          <a:bodyPr wrap="square" rtlCol="0" anchor="ctr">
            <a:spAutoFit/>
          </a:bodyPr>
          <a:lstStyle/>
          <a:p>
            <a:pPr marL="171450" indent="-171450">
              <a:buFont typeface="Arial" panose="020B0604020202020204" pitchFamily="34" charset="0"/>
              <a:buChar char="•"/>
            </a:pPr>
            <a:r>
              <a:rPr lang="en-US" sz="1400" dirty="0" err="1">
                <a:latin typeface="+mj-lt"/>
              </a:rPr>
              <a:t>GeoJSON</a:t>
            </a:r>
            <a:endParaRPr lang="en-US" sz="1400" dirty="0">
              <a:latin typeface="+mj-lt"/>
            </a:endParaRPr>
          </a:p>
          <a:p>
            <a:pPr marL="171450" indent="-171450">
              <a:buFont typeface="Arial" panose="020B0604020202020204" pitchFamily="34" charset="0"/>
              <a:buChar char="•"/>
            </a:pPr>
            <a:r>
              <a:rPr lang="en-US" sz="1400" dirty="0" err="1">
                <a:latin typeface="+mj-lt"/>
              </a:rPr>
              <a:t>GeoPackage</a:t>
            </a:r>
            <a:endParaRPr lang="en-US" sz="1400" dirty="0">
              <a:latin typeface="+mj-lt"/>
            </a:endParaRPr>
          </a:p>
          <a:p>
            <a:pPr marL="171450" indent="-171450">
              <a:buFont typeface="Arial" panose="020B0604020202020204" pitchFamily="34" charset="0"/>
              <a:buChar char="•"/>
            </a:pPr>
            <a:r>
              <a:rPr lang="en-US" sz="1400" dirty="0">
                <a:latin typeface="+mj-lt"/>
              </a:rPr>
              <a:t>Documentation</a:t>
            </a:r>
            <a:endParaRPr lang="en-US" sz="2000" dirty="0">
              <a:latin typeface="+mj-lt"/>
            </a:endParaRPr>
          </a:p>
        </p:txBody>
      </p:sp>
    </p:spTree>
    <p:extLst>
      <p:ext uri="{BB962C8B-B14F-4D97-AF65-F5344CB8AC3E}">
        <p14:creationId xmlns:p14="http://schemas.microsoft.com/office/powerpoint/2010/main" val="488624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F9D2227-6DB3-D540-838F-AD9204C889A0}"/>
              </a:ext>
            </a:extLst>
          </p:cNvPr>
          <p:cNvSpPr txBox="1"/>
          <p:nvPr/>
        </p:nvSpPr>
        <p:spPr>
          <a:xfrm>
            <a:off x="336884" y="4718155"/>
            <a:ext cx="5649119"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mj-lt"/>
              </a:rPr>
              <a:t>Interactive maps </a:t>
            </a:r>
            <a:r>
              <a:rPr lang="en-US" sz="1600" dirty="0">
                <a:latin typeface="+mj-lt"/>
              </a:rPr>
              <a:t>and graphic visualizations </a:t>
            </a:r>
          </a:p>
          <a:p>
            <a:pPr marL="285750" indent="-285750">
              <a:buFont typeface="Arial" panose="020B0604020202020204" pitchFamily="34" charset="0"/>
              <a:buChar char="•"/>
            </a:pPr>
            <a:r>
              <a:rPr lang="en-US" sz="1600" b="1" dirty="0">
                <a:latin typeface="+mj-lt"/>
              </a:rPr>
              <a:t>Downloads </a:t>
            </a:r>
            <a:r>
              <a:rPr lang="en-US" sz="1600" dirty="0">
                <a:latin typeface="+mj-lt"/>
              </a:rPr>
              <a:t>for technical users</a:t>
            </a:r>
          </a:p>
          <a:p>
            <a:pPr marL="285750" indent="-285750">
              <a:buFont typeface="Arial" panose="020B0604020202020204" pitchFamily="34" charset="0"/>
              <a:buChar char="•"/>
            </a:pPr>
            <a:r>
              <a:rPr lang="en-US" sz="1600" b="1" dirty="0">
                <a:latin typeface="+mj-lt"/>
              </a:rPr>
              <a:t>Guidelines &amp; Educational Experiences</a:t>
            </a:r>
            <a:r>
              <a:rPr lang="en-US" sz="1600" dirty="0">
                <a:latin typeface="+mj-lt"/>
              </a:rPr>
              <a:t> for practitioners</a:t>
            </a:r>
          </a:p>
        </p:txBody>
      </p:sp>
      <p:sp>
        <p:nvSpPr>
          <p:cNvPr id="10" name="Title 1">
            <a:extLst>
              <a:ext uri="{FF2B5EF4-FFF2-40B4-BE49-F238E27FC236}">
                <a16:creationId xmlns:a16="http://schemas.microsoft.com/office/drawing/2014/main" id="{19C41B82-D127-3540-B4A7-F4480F097821}"/>
              </a:ext>
            </a:extLst>
          </p:cNvPr>
          <p:cNvSpPr>
            <a:spLocks noGrp="1"/>
          </p:cNvSpPr>
          <p:nvPr>
            <p:ph type="title"/>
          </p:nvPr>
        </p:nvSpPr>
        <p:spPr>
          <a:xfrm>
            <a:off x="5586757" y="90044"/>
            <a:ext cx="5257800" cy="1325563"/>
          </a:xfrm>
        </p:spPr>
        <p:txBody>
          <a:bodyPr/>
          <a:lstStyle/>
          <a:p>
            <a:pPr algn="r"/>
            <a:r>
              <a:rPr lang="en-US" dirty="0"/>
              <a:t>Wire Frames</a:t>
            </a:r>
          </a:p>
        </p:txBody>
      </p:sp>
      <p:pic>
        <p:nvPicPr>
          <p:cNvPr id="11" name="Picture 10">
            <a:extLst>
              <a:ext uri="{FF2B5EF4-FFF2-40B4-BE49-F238E27FC236}">
                <a16:creationId xmlns:a16="http://schemas.microsoft.com/office/drawing/2014/main" id="{4DA8ABA6-37B3-A94A-AC00-038F857C29E2}"/>
              </a:ext>
            </a:extLst>
          </p:cNvPr>
          <p:cNvPicPr>
            <a:picLocks noChangeAspect="1"/>
          </p:cNvPicPr>
          <p:nvPr/>
        </p:nvPicPr>
        <p:blipFill>
          <a:blip r:embed="rId3"/>
          <a:stretch>
            <a:fillRect/>
          </a:stretch>
        </p:blipFill>
        <p:spPr>
          <a:xfrm>
            <a:off x="336884" y="287157"/>
            <a:ext cx="5808466" cy="4175361"/>
          </a:xfrm>
          <a:prstGeom prst="rect">
            <a:avLst/>
          </a:prstGeom>
        </p:spPr>
      </p:pic>
      <p:pic>
        <p:nvPicPr>
          <p:cNvPr id="6" name="Picture 5">
            <a:extLst>
              <a:ext uri="{FF2B5EF4-FFF2-40B4-BE49-F238E27FC236}">
                <a16:creationId xmlns:a16="http://schemas.microsoft.com/office/drawing/2014/main" id="{965E7AF8-C1A8-714F-BD1D-A356E0F282B4}"/>
              </a:ext>
            </a:extLst>
          </p:cNvPr>
          <p:cNvPicPr>
            <a:picLocks noChangeAspect="1"/>
          </p:cNvPicPr>
          <p:nvPr/>
        </p:nvPicPr>
        <p:blipFill>
          <a:blip r:embed="rId4"/>
          <a:stretch>
            <a:fillRect/>
          </a:stretch>
        </p:blipFill>
        <p:spPr>
          <a:xfrm>
            <a:off x="6051030" y="1858058"/>
            <a:ext cx="5804086" cy="4175360"/>
          </a:xfrm>
          <a:prstGeom prst="rect">
            <a:avLst/>
          </a:prstGeom>
        </p:spPr>
      </p:pic>
    </p:spTree>
    <p:extLst>
      <p:ext uri="{BB962C8B-B14F-4D97-AF65-F5344CB8AC3E}">
        <p14:creationId xmlns:p14="http://schemas.microsoft.com/office/powerpoint/2010/main" val="1490103994"/>
      </p:ext>
    </p:extLst>
  </p:cSld>
  <p:clrMapOvr>
    <a:masterClrMapping/>
  </p:clrMapOvr>
  <mc:AlternateContent xmlns:mc="http://schemas.openxmlformats.org/markup-compatibility/2006" xmlns:p14="http://schemas.microsoft.com/office/powerpoint/2010/main">
    <mc:Choice Requires="p14">
      <p:transition spd="slow" p14:dur="2000" advTm="27716"/>
    </mc:Choice>
    <mc:Fallback xmlns="">
      <p:transition spd="slow" advTm="2771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42F9-75E6-2247-A979-0A3F8FD6F9C6}"/>
              </a:ext>
            </a:extLst>
          </p:cNvPr>
          <p:cNvSpPr>
            <a:spLocks noGrp="1"/>
          </p:cNvSpPr>
          <p:nvPr>
            <p:ph type="title"/>
          </p:nvPr>
        </p:nvSpPr>
        <p:spPr/>
        <p:txBody>
          <a:bodyPr/>
          <a:lstStyle/>
          <a:p>
            <a:r>
              <a:rPr lang="en-US" dirty="0"/>
              <a:t>Timeline to Completion</a:t>
            </a:r>
          </a:p>
        </p:txBody>
      </p:sp>
      <p:sp>
        <p:nvSpPr>
          <p:cNvPr id="4" name="Slide Number Placeholder 3">
            <a:extLst>
              <a:ext uri="{FF2B5EF4-FFF2-40B4-BE49-F238E27FC236}">
                <a16:creationId xmlns:a16="http://schemas.microsoft.com/office/drawing/2014/main" id="{415E8C44-F11A-DB41-8E1D-87A56DA73E64}"/>
              </a:ext>
            </a:extLst>
          </p:cNvPr>
          <p:cNvSpPr>
            <a:spLocks noGrp="1"/>
          </p:cNvSpPr>
          <p:nvPr>
            <p:ph type="sldNum" sz="quarter" idx="12"/>
          </p:nvPr>
        </p:nvSpPr>
        <p:spPr/>
        <p:txBody>
          <a:bodyPr/>
          <a:lstStyle/>
          <a:p>
            <a:fld id="{8395A67B-D0FE-F448-80B1-1191BC67A3E6}" type="slidenum">
              <a:rPr lang="en-US" smtClean="0"/>
              <a:pPr/>
              <a:t>24</a:t>
            </a:fld>
            <a:endParaRPr lang="en-US" dirty="0"/>
          </a:p>
        </p:txBody>
      </p:sp>
      <p:pic>
        <p:nvPicPr>
          <p:cNvPr id="2050" name="Picture 2">
            <a:extLst>
              <a:ext uri="{FF2B5EF4-FFF2-40B4-BE49-F238E27FC236}">
                <a16:creationId xmlns:a16="http://schemas.microsoft.com/office/drawing/2014/main" id="{9F7F0014-754F-C846-8E52-A0FF072F8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3" y="2256448"/>
            <a:ext cx="12262983" cy="299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66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FBD06-61D4-274D-898C-6A28D9D2260A}"/>
              </a:ext>
            </a:extLst>
          </p:cNvPr>
          <p:cNvSpPr>
            <a:spLocks noGrp="1"/>
          </p:cNvSpPr>
          <p:nvPr>
            <p:ph type="title"/>
          </p:nvPr>
        </p:nvSpPr>
        <p:spPr>
          <a:xfrm>
            <a:off x="965199" y="851517"/>
            <a:ext cx="5447176" cy="1461778"/>
          </a:xfrm>
        </p:spPr>
        <p:txBody>
          <a:bodyPr>
            <a:normAutofit/>
          </a:bodyPr>
          <a:lstStyle/>
          <a:p>
            <a:r>
              <a:rPr lang="en-US" sz="4000" dirty="0"/>
              <a:t>Motivation – Policy on Service and Digital</a:t>
            </a:r>
          </a:p>
        </p:txBody>
      </p:sp>
      <p:sp>
        <p:nvSpPr>
          <p:cNvPr id="3" name="Content Placeholder 2">
            <a:extLst>
              <a:ext uri="{FF2B5EF4-FFF2-40B4-BE49-F238E27FC236}">
                <a16:creationId xmlns:a16="http://schemas.microsoft.com/office/drawing/2014/main" id="{89C12CFB-9EBF-F845-85A6-A3D2705B155C}"/>
              </a:ext>
            </a:extLst>
          </p:cNvPr>
          <p:cNvSpPr>
            <a:spLocks noGrp="1"/>
          </p:cNvSpPr>
          <p:nvPr>
            <p:ph idx="1"/>
          </p:nvPr>
        </p:nvSpPr>
        <p:spPr>
          <a:xfrm>
            <a:off x="965200" y="2470248"/>
            <a:ext cx="4048344" cy="3536236"/>
          </a:xfrm>
        </p:spPr>
        <p:txBody>
          <a:bodyPr>
            <a:normAutofit/>
          </a:bodyPr>
          <a:lstStyle/>
          <a:p>
            <a:pPr marL="0" indent="0">
              <a:buNone/>
            </a:pPr>
            <a:r>
              <a:rPr lang="en-CA" sz="2000"/>
              <a:t>Principles:</a:t>
            </a:r>
          </a:p>
          <a:p>
            <a:r>
              <a:rPr lang="en-CA" sz="2000"/>
              <a:t>design with users</a:t>
            </a:r>
          </a:p>
          <a:p>
            <a:r>
              <a:rPr lang="en-CA" sz="2000"/>
              <a:t>iterate and improve frequently</a:t>
            </a:r>
          </a:p>
          <a:p>
            <a:r>
              <a:rPr lang="en-CA" sz="2000"/>
              <a:t>work in the open by default</a:t>
            </a:r>
          </a:p>
          <a:p>
            <a:r>
              <a:rPr lang="en-CA" sz="2000"/>
              <a:t>use open standards and solutions</a:t>
            </a:r>
          </a:p>
          <a:p>
            <a:r>
              <a:rPr lang="en-CA" sz="2000"/>
              <a:t>collaborate widely</a:t>
            </a:r>
          </a:p>
          <a:p>
            <a:endParaRPr lang="en-CA" sz="2000"/>
          </a:p>
          <a:p>
            <a:pPr marL="0" indent="0">
              <a:buNone/>
            </a:pPr>
            <a:r>
              <a:rPr lang="en-CA" sz="2000" b="1" i="1"/>
              <a:t>There are protocols and workflows to facilitate this!</a:t>
            </a:r>
          </a:p>
        </p:txBody>
      </p:sp>
      <p:sp>
        <p:nvSpPr>
          <p:cNvPr id="13" name="Freeform: Shape 1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Internet Of Things">
            <a:extLst>
              <a:ext uri="{FF2B5EF4-FFF2-40B4-BE49-F238E27FC236}">
                <a16:creationId xmlns:a16="http://schemas.microsoft.com/office/drawing/2014/main" id="{B977CA98-1435-BB40-88D8-40D685884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pic>
        <p:nvPicPr>
          <p:cNvPr id="8" name="Graphic 7" descr="Cycle with people">
            <a:extLst>
              <a:ext uri="{FF2B5EF4-FFF2-40B4-BE49-F238E27FC236}">
                <a16:creationId xmlns:a16="http://schemas.microsoft.com/office/drawing/2014/main" id="{E104D613-7570-8646-8437-93D829355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9139" y="863521"/>
            <a:ext cx="1632381" cy="1632381"/>
          </a:xfrm>
          <a:prstGeom prst="rect">
            <a:avLst/>
          </a:prstGeom>
        </p:spPr>
      </p:pic>
    </p:spTree>
    <p:extLst>
      <p:ext uri="{BB962C8B-B14F-4D97-AF65-F5344CB8AC3E}">
        <p14:creationId xmlns:p14="http://schemas.microsoft.com/office/powerpoint/2010/main" val="2889259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BD06-61D4-274D-898C-6A28D9D2260A}"/>
              </a:ext>
            </a:extLst>
          </p:cNvPr>
          <p:cNvSpPr>
            <a:spLocks noGrp="1"/>
          </p:cNvSpPr>
          <p:nvPr>
            <p:ph type="title"/>
          </p:nvPr>
        </p:nvSpPr>
        <p:spPr/>
        <p:txBody>
          <a:bodyPr/>
          <a:lstStyle/>
          <a:p>
            <a:r>
              <a:rPr lang="en-US" dirty="0"/>
              <a:t>Motivation – Open Science Initiative</a:t>
            </a:r>
          </a:p>
        </p:txBody>
      </p:sp>
      <p:sp>
        <p:nvSpPr>
          <p:cNvPr id="3" name="Content Placeholder 2">
            <a:extLst>
              <a:ext uri="{FF2B5EF4-FFF2-40B4-BE49-F238E27FC236}">
                <a16:creationId xmlns:a16="http://schemas.microsoft.com/office/drawing/2014/main" id="{89C12CFB-9EBF-F845-85A6-A3D2705B155C}"/>
              </a:ext>
            </a:extLst>
          </p:cNvPr>
          <p:cNvSpPr>
            <a:spLocks noGrp="1"/>
          </p:cNvSpPr>
          <p:nvPr>
            <p:ph idx="1"/>
          </p:nvPr>
        </p:nvSpPr>
        <p:spPr>
          <a:xfrm>
            <a:off x="838201" y="1825625"/>
            <a:ext cx="7021010" cy="4127260"/>
          </a:xfrm>
        </p:spPr>
        <p:txBody>
          <a:bodyPr>
            <a:normAutofit/>
          </a:bodyPr>
          <a:lstStyle/>
          <a:p>
            <a:pPr marL="0" indent="0" algn="ctr">
              <a:buNone/>
            </a:pPr>
            <a:endParaRPr lang="en-CA" dirty="0"/>
          </a:p>
          <a:p>
            <a:pPr marL="0" indent="0" algn="ctr">
              <a:buNone/>
            </a:pPr>
            <a:endParaRPr lang="en-CA" dirty="0"/>
          </a:p>
          <a:p>
            <a:pPr marL="0" indent="0" algn="ctr">
              <a:buNone/>
            </a:pPr>
            <a:r>
              <a:rPr lang="en-CA" dirty="0"/>
              <a:t>To make Canadian science open to all, maximizing benefits for the well-being, health and economy of our country.</a:t>
            </a:r>
          </a:p>
          <a:p>
            <a:endParaRPr lang="en-CA" dirty="0"/>
          </a:p>
        </p:txBody>
      </p:sp>
      <p:sp>
        <p:nvSpPr>
          <p:cNvPr id="5" name="Rectangle 4">
            <a:extLst>
              <a:ext uri="{FF2B5EF4-FFF2-40B4-BE49-F238E27FC236}">
                <a16:creationId xmlns:a16="http://schemas.microsoft.com/office/drawing/2014/main" id="{1BB15617-5DE8-6245-BFBD-8E4C9D992010}"/>
              </a:ext>
            </a:extLst>
          </p:cNvPr>
          <p:cNvSpPr/>
          <p:nvPr/>
        </p:nvSpPr>
        <p:spPr>
          <a:xfrm>
            <a:off x="5977217" y="3244334"/>
            <a:ext cx="237566" cy="369332"/>
          </a:xfrm>
          <a:prstGeom prst="rect">
            <a:avLst/>
          </a:prstGeom>
        </p:spPr>
        <p:txBody>
          <a:bodyPr wrap="none">
            <a:spAutoFit/>
          </a:bodyPr>
          <a:lstStyle/>
          <a:p>
            <a:r>
              <a:rPr lang="en-CA" dirty="0">
                <a:solidFill>
                  <a:srgbClr val="000000"/>
                </a:solidFill>
              </a:rPr>
              <a:t> </a:t>
            </a:r>
            <a:endParaRPr lang="en-US" dirty="0"/>
          </a:p>
        </p:txBody>
      </p:sp>
      <p:pic>
        <p:nvPicPr>
          <p:cNvPr id="7" name="Picture 6" descr="A picture containing diagram&#10;&#10;Description automatically generated">
            <a:extLst>
              <a:ext uri="{FF2B5EF4-FFF2-40B4-BE49-F238E27FC236}">
                <a16:creationId xmlns:a16="http://schemas.microsoft.com/office/drawing/2014/main" id="{A43E6B27-C901-D34C-8EA1-A7244B85C84F}"/>
              </a:ext>
            </a:extLst>
          </p:cNvPr>
          <p:cNvPicPr>
            <a:picLocks noChangeAspect="1"/>
          </p:cNvPicPr>
          <p:nvPr/>
        </p:nvPicPr>
        <p:blipFill>
          <a:blip r:embed="rId3"/>
          <a:stretch>
            <a:fillRect/>
          </a:stretch>
        </p:blipFill>
        <p:spPr>
          <a:xfrm>
            <a:off x="8495817" y="1825625"/>
            <a:ext cx="3192720" cy="4127260"/>
          </a:xfrm>
          <a:prstGeom prst="rect">
            <a:avLst/>
          </a:prstGeom>
          <a:ln>
            <a:noFill/>
          </a:ln>
          <a:effectLst>
            <a:outerShdw blurRad="292100" dist="139700" dir="2700000" algn="tl" rotWithShape="0">
              <a:srgbClr val="333333">
                <a:alpha val="65000"/>
              </a:srgbClr>
            </a:outerShdw>
          </a:effectLst>
        </p:spPr>
        <p:style>
          <a:lnRef idx="0">
            <a:scrgbClr r="0" g="0" b="0"/>
          </a:lnRef>
          <a:fillRef idx="0">
            <a:scrgbClr r="0" g="0" b="0"/>
          </a:fillRef>
          <a:effectRef idx="0">
            <a:scrgbClr r="0" g="0" b="0"/>
          </a:effectRef>
          <a:fontRef idx="minor">
            <a:schemeClr val="lt1"/>
          </a:fontRef>
        </p:style>
      </p:pic>
      <p:sp>
        <p:nvSpPr>
          <p:cNvPr id="8" name="Rectangle 7">
            <a:extLst>
              <a:ext uri="{FF2B5EF4-FFF2-40B4-BE49-F238E27FC236}">
                <a16:creationId xmlns:a16="http://schemas.microsoft.com/office/drawing/2014/main" id="{1B10FD55-5AFD-F64D-9A8F-3EE8DE41B1CB}"/>
              </a:ext>
            </a:extLst>
          </p:cNvPr>
          <p:cNvSpPr/>
          <p:nvPr/>
        </p:nvSpPr>
        <p:spPr>
          <a:xfrm>
            <a:off x="838200" y="5441491"/>
            <a:ext cx="7565020" cy="954107"/>
          </a:xfrm>
          <a:prstGeom prst="rect">
            <a:avLst/>
          </a:prstGeom>
        </p:spPr>
        <p:txBody>
          <a:bodyPr wrap="square">
            <a:spAutoFit/>
          </a:bodyPr>
          <a:lstStyle/>
          <a:p>
            <a:r>
              <a:rPr lang="en-CA" sz="2800" b="1" i="1" dirty="0"/>
              <a:t>Deadline is 2022-2023 for all GC scientific articles and publications to be open by default.</a:t>
            </a:r>
          </a:p>
        </p:txBody>
      </p:sp>
    </p:spTree>
    <p:extLst>
      <p:ext uri="{BB962C8B-B14F-4D97-AF65-F5344CB8AC3E}">
        <p14:creationId xmlns:p14="http://schemas.microsoft.com/office/powerpoint/2010/main" val="237718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FBC09C3-2016-C942-8137-F95A1EFD1991}"/>
              </a:ext>
            </a:extLst>
          </p:cNvPr>
          <p:cNvPicPr>
            <a:picLocks noChangeAspect="1"/>
          </p:cNvPicPr>
          <p:nvPr/>
        </p:nvPicPr>
        <p:blipFill rotWithShape="1">
          <a:blip r:embed="rId3">
            <a:clrChange>
              <a:clrFrom>
                <a:srgbClr val="FFFFFF"/>
              </a:clrFrom>
              <a:clrTo>
                <a:srgbClr val="FFFFFF">
                  <a:alpha val="0"/>
                </a:srgbClr>
              </a:clrTo>
            </a:clrChange>
          </a:blip>
          <a:srcRect b="1485"/>
          <a:stretch/>
        </p:blipFill>
        <p:spPr>
          <a:xfrm>
            <a:off x="1537678" y="301139"/>
            <a:ext cx="9116644" cy="5859632"/>
          </a:xfrm>
          <a:prstGeom prst="rect">
            <a:avLst/>
          </a:prstGeom>
        </p:spPr>
      </p:pic>
      <p:sp>
        <p:nvSpPr>
          <p:cNvPr id="7" name="Rectangle 6">
            <a:extLst>
              <a:ext uri="{FF2B5EF4-FFF2-40B4-BE49-F238E27FC236}">
                <a16:creationId xmlns:a16="http://schemas.microsoft.com/office/drawing/2014/main" id="{0F939405-C9CF-D643-81DD-8A534D93CBFD}"/>
              </a:ext>
            </a:extLst>
          </p:cNvPr>
          <p:cNvSpPr/>
          <p:nvPr/>
        </p:nvSpPr>
        <p:spPr>
          <a:xfrm>
            <a:off x="822960" y="6402973"/>
            <a:ext cx="11075670" cy="307777"/>
          </a:xfrm>
          <a:prstGeom prst="rect">
            <a:avLst/>
          </a:prstGeom>
        </p:spPr>
        <p:txBody>
          <a:bodyPr wrap="square">
            <a:spAutoFit/>
          </a:bodyPr>
          <a:lstStyle/>
          <a:p>
            <a:pPr algn="r"/>
            <a:r>
              <a:rPr lang="en-CA" sz="1400" dirty="0">
                <a:solidFill>
                  <a:srgbClr val="111111"/>
                </a:solidFill>
                <a:latin typeface="Roboto"/>
              </a:rPr>
              <a:t>Promoting openness at different stages of the research process (from https://www. </a:t>
            </a:r>
            <a:r>
              <a:rPr lang="en-CA" sz="1400" dirty="0" err="1">
                <a:solidFill>
                  <a:srgbClr val="111111"/>
                </a:solidFill>
                <a:latin typeface="Roboto"/>
              </a:rPr>
              <a:t>fosteropenscience.eu</a:t>
            </a:r>
            <a:r>
              <a:rPr lang="en-CA" sz="1400" dirty="0">
                <a:solidFill>
                  <a:srgbClr val="111111"/>
                </a:solidFill>
                <a:latin typeface="Roboto"/>
              </a:rPr>
              <a:t>)</a:t>
            </a:r>
            <a:endParaRPr lang="en-CA" sz="1400" b="0" i="0" u="none" strike="noStrike" dirty="0">
              <a:solidFill>
                <a:srgbClr val="111111"/>
              </a:solidFill>
              <a:effectLst/>
              <a:latin typeface="Roboto"/>
            </a:endParaRPr>
          </a:p>
        </p:txBody>
      </p:sp>
    </p:spTree>
    <p:extLst>
      <p:ext uri="{BB962C8B-B14F-4D97-AF65-F5344CB8AC3E}">
        <p14:creationId xmlns:p14="http://schemas.microsoft.com/office/powerpoint/2010/main" val="395131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95D0-1618-A944-B1B0-6D774E937E63}"/>
              </a:ext>
            </a:extLst>
          </p:cNvPr>
          <p:cNvSpPr>
            <a:spLocks noGrp="1"/>
          </p:cNvSpPr>
          <p:nvPr>
            <p:ph type="title"/>
          </p:nvPr>
        </p:nvSpPr>
        <p:spPr/>
        <p:txBody>
          <a:bodyPr/>
          <a:lstStyle/>
          <a:p>
            <a:r>
              <a:rPr lang="en-US" dirty="0"/>
              <a:t>Primary Users*</a:t>
            </a:r>
          </a:p>
        </p:txBody>
      </p:sp>
      <p:pic>
        <p:nvPicPr>
          <p:cNvPr id="4" name="Graphic 3" descr="User">
            <a:extLst>
              <a:ext uri="{FF2B5EF4-FFF2-40B4-BE49-F238E27FC236}">
                <a16:creationId xmlns:a16="http://schemas.microsoft.com/office/drawing/2014/main" id="{889A0274-7DA0-8A43-8CAF-A7D78CEBFD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893" y="4742449"/>
            <a:ext cx="1451976" cy="1451976"/>
          </a:xfrm>
          <a:prstGeom prst="rect">
            <a:avLst/>
          </a:prstGeom>
        </p:spPr>
      </p:pic>
      <p:pic>
        <p:nvPicPr>
          <p:cNvPr id="5" name="Graphic 4" descr="Male profile">
            <a:extLst>
              <a:ext uri="{FF2B5EF4-FFF2-40B4-BE49-F238E27FC236}">
                <a16:creationId xmlns:a16="http://schemas.microsoft.com/office/drawing/2014/main" id="{FCF51F9C-D607-0E4B-9411-9DCBB11BBC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894" y="3279610"/>
            <a:ext cx="1451977" cy="1451977"/>
          </a:xfrm>
          <a:prstGeom prst="rect">
            <a:avLst/>
          </a:prstGeom>
        </p:spPr>
      </p:pic>
      <p:pic>
        <p:nvPicPr>
          <p:cNvPr id="6" name="Graphic 5" descr="Female Profile">
            <a:extLst>
              <a:ext uri="{FF2B5EF4-FFF2-40B4-BE49-F238E27FC236}">
                <a16:creationId xmlns:a16="http://schemas.microsoft.com/office/drawing/2014/main" id="{8F34C7E9-E838-9D42-B8D5-4164217037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894" y="1816773"/>
            <a:ext cx="1451975" cy="1451975"/>
          </a:xfrm>
          <a:prstGeom prst="rect">
            <a:avLst/>
          </a:prstGeom>
        </p:spPr>
      </p:pic>
      <p:sp>
        <p:nvSpPr>
          <p:cNvPr id="8" name="TextBox 7">
            <a:extLst>
              <a:ext uri="{FF2B5EF4-FFF2-40B4-BE49-F238E27FC236}">
                <a16:creationId xmlns:a16="http://schemas.microsoft.com/office/drawing/2014/main" id="{1215811E-6A07-A247-98F8-B3343CB20867}"/>
              </a:ext>
            </a:extLst>
          </p:cNvPr>
          <p:cNvSpPr txBox="1"/>
          <p:nvPr/>
        </p:nvSpPr>
        <p:spPr>
          <a:xfrm>
            <a:off x="2406312" y="1816773"/>
            <a:ext cx="8947487" cy="1354217"/>
          </a:xfrm>
          <a:prstGeom prst="rect">
            <a:avLst/>
          </a:prstGeom>
          <a:noFill/>
          <a:ln>
            <a:noFill/>
          </a:ln>
        </p:spPr>
        <p:txBody>
          <a:bodyPr wrap="square" lIns="180000" rtlCol="0">
            <a:noAutofit/>
          </a:bodyPr>
          <a:lstStyle/>
          <a:p>
            <a:r>
              <a:rPr lang="en-US" sz="2800" b="1" dirty="0"/>
              <a:t>Risk Analyst</a:t>
            </a:r>
          </a:p>
          <a:p>
            <a:pPr marL="285750" indent="-285750">
              <a:buFont typeface="Arial" panose="020B0604020202020204" pitchFamily="34" charset="0"/>
              <a:buChar char="•"/>
            </a:pPr>
            <a:r>
              <a:rPr lang="en-US" dirty="0"/>
              <a:t>Generate scenario outputs</a:t>
            </a:r>
          </a:p>
          <a:p>
            <a:pPr marL="285750" indent="-285750">
              <a:buFont typeface="Arial" panose="020B0604020202020204" pitchFamily="34" charset="0"/>
              <a:buChar char="•"/>
            </a:pPr>
            <a:r>
              <a:rPr lang="en-US" dirty="0"/>
              <a:t>Allow for peer-review of outputs</a:t>
            </a:r>
          </a:p>
          <a:p>
            <a:pPr marL="285750" indent="-285750">
              <a:buFont typeface="Arial" panose="020B0604020202020204" pitchFamily="34" charset="0"/>
              <a:buChar char="•"/>
            </a:pPr>
            <a:r>
              <a:rPr lang="en-US" dirty="0"/>
              <a:t>Disseminate outputs</a:t>
            </a:r>
          </a:p>
        </p:txBody>
      </p:sp>
      <p:sp>
        <p:nvSpPr>
          <p:cNvPr id="9" name="TextBox 8">
            <a:extLst>
              <a:ext uri="{FF2B5EF4-FFF2-40B4-BE49-F238E27FC236}">
                <a16:creationId xmlns:a16="http://schemas.microsoft.com/office/drawing/2014/main" id="{7DCC1756-B962-604C-A8DD-7263BC0B4800}"/>
              </a:ext>
            </a:extLst>
          </p:cNvPr>
          <p:cNvSpPr txBox="1"/>
          <p:nvPr/>
        </p:nvSpPr>
        <p:spPr>
          <a:xfrm>
            <a:off x="2406315" y="3279611"/>
            <a:ext cx="8947484" cy="1354217"/>
          </a:xfrm>
          <a:prstGeom prst="rect">
            <a:avLst/>
          </a:prstGeom>
          <a:noFill/>
        </p:spPr>
        <p:txBody>
          <a:bodyPr wrap="square" lIns="180000" rtlCol="0">
            <a:spAutoFit/>
          </a:bodyPr>
          <a:lstStyle/>
          <a:p>
            <a:r>
              <a:rPr lang="en-US" sz="2800" b="1" dirty="0"/>
              <a:t>Emergency Manager, Land-Use Planner, Risk Manager</a:t>
            </a:r>
          </a:p>
          <a:p>
            <a:pPr marL="285750" indent="-285750">
              <a:buFont typeface="Arial" panose="020B0604020202020204" pitchFamily="34" charset="0"/>
              <a:buChar char="•"/>
            </a:pPr>
            <a:r>
              <a:rPr lang="en-US" dirty="0"/>
              <a:t>Access to up-to-date hazard scenarios</a:t>
            </a:r>
          </a:p>
          <a:p>
            <a:pPr marL="285750" indent="-285750">
              <a:buFont typeface="Arial" panose="020B0604020202020204" pitchFamily="34" charset="0"/>
              <a:buChar char="•"/>
            </a:pPr>
            <a:r>
              <a:rPr lang="en-US" dirty="0"/>
              <a:t>Access to scenario outputs and datasets</a:t>
            </a:r>
          </a:p>
          <a:p>
            <a:pPr marL="285750" indent="-285750">
              <a:buFont typeface="Arial" panose="020B0604020202020204" pitchFamily="34" charset="0"/>
              <a:buChar char="•"/>
            </a:pPr>
            <a:r>
              <a:rPr lang="en-US" dirty="0"/>
              <a:t>Ability to integrate scenario data into a GIS</a:t>
            </a:r>
          </a:p>
        </p:txBody>
      </p:sp>
      <p:sp>
        <p:nvSpPr>
          <p:cNvPr id="10" name="TextBox 9">
            <a:extLst>
              <a:ext uri="{FF2B5EF4-FFF2-40B4-BE49-F238E27FC236}">
                <a16:creationId xmlns:a16="http://schemas.microsoft.com/office/drawing/2014/main" id="{57C4249B-BC22-344F-AD35-365D21149E61}"/>
              </a:ext>
            </a:extLst>
          </p:cNvPr>
          <p:cNvSpPr txBox="1"/>
          <p:nvPr/>
        </p:nvSpPr>
        <p:spPr>
          <a:xfrm>
            <a:off x="2406313" y="4742449"/>
            <a:ext cx="8947484" cy="1354217"/>
          </a:xfrm>
          <a:prstGeom prst="rect">
            <a:avLst/>
          </a:prstGeom>
          <a:noFill/>
        </p:spPr>
        <p:txBody>
          <a:bodyPr wrap="square" lIns="180000" rtlCol="0">
            <a:spAutoFit/>
          </a:bodyPr>
          <a:lstStyle/>
          <a:p>
            <a:r>
              <a:rPr lang="en-US" sz="2800" b="1" dirty="0"/>
              <a:t>Individual/business</a:t>
            </a:r>
          </a:p>
          <a:p>
            <a:pPr marL="285750" indent="-285750">
              <a:buFont typeface="Arial" panose="020B0604020202020204" pitchFamily="34" charset="0"/>
              <a:buChar char="•"/>
            </a:pPr>
            <a:r>
              <a:rPr lang="en-US" dirty="0"/>
              <a:t>Intuitive and context aware access to hazard scenarios</a:t>
            </a:r>
          </a:p>
          <a:p>
            <a:pPr marL="285750" indent="-285750">
              <a:buFont typeface="Arial" panose="020B0604020202020204" pitchFamily="34" charset="0"/>
              <a:buChar char="•"/>
            </a:pPr>
            <a:r>
              <a:rPr lang="en-US" dirty="0"/>
              <a:t>High level overview of risk</a:t>
            </a:r>
          </a:p>
          <a:p>
            <a:pPr marL="285750" indent="-285750">
              <a:buFont typeface="Arial" panose="020B0604020202020204" pitchFamily="34" charset="0"/>
              <a:buChar char="•"/>
            </a:pPr>
            <a:r>
              <a:rPr lang="en-US" dirty="0"/>
              <a:t>Natural language descriptions and simple but effective visualizations</a:t>
            </a:r>
          </a:p>
        </p:txBody>
      </p:sp>
      <p:sp>
        <p:nvSpPr>
          <p:cNvPr id="3" name="TextBox 2">
            <a:extLst>
              <a:ext uri="{FF2B5EF4-FFF2-40B4-BE49-F238E27FC236}">
                <a16:creationId xmlns:a16="http://schemas.microsoft.com/office/drawing/2014/main" id="{DF561F94-7E5F-784D-9CE5-5749C80EBDDE}"/>
              </a:ext>
            </a:extLst>
          </p:cNvPr>
          <p:cNvSpPr txBox="1"/>
          <p:nvPr/>
        </p:nvSpPr>
        <p:spPr>
          <a:xfrm>
            <a:off x="358504" y="6320509"/>
            <a:ext cx="11678710" cy="369332"/>
          </a:xfrm>
          <a:prstGeom prst="rect">
            <a:avLst/>
          </a:prstGeom>
          <a:noFill/>
        </p:spPr>
        <p:txBody>
          <a:bodyPr wrap="none" rtlCol="0">
            <a:spAutoFit/>
          </a:bodyPr>
          <a:lstStyle/>
          <a:p>
            <a:r>
              <a:rPr lang="en-CA" b="1" i="1" dirty="0"/>
              <a:t>* Taken from requirements compiled by Minerva: https://</a:t>
            </a:r>
            <a:r>
              <a:rPr lang="en-CA" b="1" i="1" dirty="0" err="1"/>
              <a:t>opendrr.github.io</a:t>
            </a:r>
            <a:r>
              <a:rPr lang="en-CA" b="1" i="1" dirty="0"/>
              <a:t>/documentation/docs/</a:t>
            </a:r>
            <a:r>
              <a:rPr lang="en-CA" b="1" i="1" dirty="0" err="1"/>
              <a:t>opendrr-platform.html</a:t>
            </a:r>
            <a:endParaRPr lang="en-CA" b="1" i="1" dirty="0"/>
          </a:p>
        </p:txBody>
      </p:sp>
    </p:spTree>
    <p:extLst>
      <p:ext uri="{BB962C8B-B14F-4D97-AF65-F5344CB8AC3E}">
        <p14:creationId xmlns:p14="http://schemas.microsoft.com/office/powerpoint/2010/main" val="328086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F331-DF4C-1149-8397-F8A5B7B12647}"/>
              </a:ext>
            </a:extLst>
          </p:cNvPr>
          <p:cNvSpPr>
            <a:spLocks noGrp="1"/>
          </p:cNvSpPr>
          <p:nvPr>
            <p:ph type="title"/>
          </p:nvPr>
        </p:nvSpPr>
        <p:spPr/>
        <p:txBody>
          <a:bodyPr/>
          <a:lstStyle/>
          <a:p>
            <a:pPr algn="ctr"/>
            <a:r>
              <a:rPr lang="en-US" dirty="0"/>
              <a:t>Workflow</a:t>
            </a:r>
          </a:p>
        </p:txBody>
      </p:sp>
      <p:sp>
        <p:nvSpPr>
          <p:cNvPr id="12" name="Rectangle 11">
            <a:extLst>
              <a:ext uri="{FF2B5EF4-FFF2-40B4-BE49-F238E27FC236}">
                <a16:creationId xmlns:a16="http://schemas.microsoft.com/office/drawing/2014/main" id="{22EC81DB-535C-4647-B63A-675F34AFD74C}"/>
              </a:ext>
            </a:extLst>
          </p:cNvPr>
          <p:cNvSpPr/>
          <p:nvPr/>
        </p:nvSpPr>
        <p:spPr>
          <a:xfrm>
            <a:off x="506328" y="2867525"/>
            <a:ext cx="1748590" cy="1122949"/>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Model Scenarios</a:t>
            </a:r>
          </a:p>
        </p:txBody>
      </p:sp>
      <p:sp>
        <p:nvSpPr>
          <p:cNvPr id="13" name="Rectangle 12">
            <a:extLst>
              <a:ext uri="{FF2B5EF4-FFF2-40B4-BE49-F238E27FC236}">
                <a16:creationId xmlns:a16="http://schemas.microsoft.com/office/drawing/2014/main" id="{3B275065-F90D-5647-B460-6A85CF9B7D74}"/>
              </a:ext>
            </a:extLst>
          </p:cNvPr>
          <p:cNvSpPr/>
          <p:nvPr/>
        </p:nvSpPr>
        <p:spPr>
          <a:xfrm>
            <a:off x="2894346" y="2867525"/>
            <a:ext cx="1748590" cy="1122949"/>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Generate Scenario Outputs</a:t>
            </a:r>
          </a:p>
        </p:txBody>
      </p:sp>
      <p:sp>
        <p:nvSpPr>
          <p:cNvPr id="14" name="Rectangle 13">
            <a:extLst>
              <a:ext uri="{FF2B5EF4-FFF2-40B4-BE49-F238E27FC236}">
                <a16:creationId xmlns:a16="http://schemas.microsoft.com/office/drawing/2014/main" id="{6B5A7424-C2F2-2449-BA1B-70E7BD591869}"/>
              </a:ext>
            </a:extLst>
          </p:cNvPr>
          <p:cNvSpPr/>
          <p:nvPr/>
        </p:nvSpPr>
        <p:spPr>
          <a:xfrm>
            <a:off x="5282364" y="2867525"/>
            <a:ext cx="1748590" cy="1122949"/>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Peer Review</a:t>
            </a:r>
          </a:p>
        </p:txBody>
      </p:sp>
      <p:sp>
        <p:nvSpPr>
          <p:cNvPr id="15" name="Rectangle 14">
            <a:extLst>
              <a:ext uri="{FF2B5EF4-FFF2-40B4-BE49-F238E27FC236}">
                <a16:creationId xmlns:a16="http://schemas.microsoft.com/office/drawing/2014/main" id="{2A8724C0-89BC-4849-89A2-43BB58E6004B}"/>
              </a:ext>
            </a:extLst>
          </p:cNvPr>
          <p:cNvSpPr/>
          <p:nvPr/>
        </p:nvSpPr>
        <p:spPr>
          <a:xfrm>
            <a:off x="7670382" y="2867525"/>
            <a:ext cx="1748590" cy="1122948"/>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Publish</a:t>
            </a:r>
          </a:p>
        </p:txBody>
      </p:sp>
      <p:sp>
        <p:nvSpPr>
          <p:cNvPr id="16" name="Rectangle 15">
            <a:extLst>
              <a:ext uri="{FF2B5EF4-FFF2-40B4-BE49-F238E27FC236}">
                <a16:creationId xmlns:a16="http://schemas.microsoft.com/office/drawing/2014/main" id="{3F5364AA-E87F-F04E-97E0-CEAD62951AFE}"/>
              </a:ext>
            </a:extLst>
          </p:cNvPr>
          <p:cNvSpPr/>
          <p:nvPr/>
        </p:nvSpPr>
        <p:spPr>
          <a:xfrm>
            <a:off x="10058401" y="2867525"/>
            <a:ext cx="1748590" cy="1122948"/>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Share</a:t>
            </a:r>
          </a:p>
        </p:txBody>
      </p:sp>
      <p:pic>
        <p:nvPicPr>
          <p:cNvPr id="34" name="Graphic 33" descr="Play">
            <a:extLst>
              <a:ext uri="{FF2B5EF4-FFF2-40B4-BE49-F238E27FC236}">
                <a16:creationId xmlns:a16="http://schemas.microsoft.com/office/drawing/2014/main" id="{B0259EB4-7571-EC48-A0D2-1D2EE5CF59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0953" y="3098130"/>
            <a:ext cx="661737" cy="661737"/>
          </a:xfrm>
          <a:prstGeom prst="rect">
            <a:avLst/>
          </a:prstGeom>
        </p:spPr>
      </p:pic>
      <p:pic>
        <p:nvPicPr>
          <p:cNvPr id="35" name="Graphic 34" descr="Play">
            <a:extLst>
              <a:ext uri="{FF2B5EF4-FFF2-40B4-BE49-F238E27FC236}">
                <a16:creationId xmlns:a16="http://schemas.microsoft.com/office/drawing/2014/main" id="{1F43EB4C-F9FA-1A48-A080-9C14ED241F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8972" y="3098130"/>
            <a:ext cx="661737" cy="661737"/>
          </a:xfrm>
          <a:prstGeom prst="rect">
            <a:avLst/>
          </a:prstGeom>
        </p:spPr>
      </p:pic>
      <p:pic>
        <p:nvPicPr>
          <p:cNvPr id="36" name="Graphic 35" descr="Play">
            <a:extLst>
              <a:ext uri="{FF2B5EF4-FFF2-40B4-BE49-F238E27FC236}">
                <a16:creationId xmlns:a16="http://schemas.microsoft.com/office/drawing/2014/main" id="{9B031870-ED18-3545-81F5-5C4AA9F823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2935" y="3098130"/>
            <a:ext cx="661737" cy="661737"/>
          </a:xfrm>
          <a:prstGeom prst="rect">
            <a:avLst/>
          </a:prstGeom>
        </p:spPr>
      </p:pic>
      <p:pic>
        <p:nvPicPr>
          <p:cNvPr id="37" name="Graphic 36" descr="Play">
            <a:extLst>
              <a:ext uri="{FF2B5EF4-FFF2-40B4-BE49-F238E27FC236}">
                <a16:creationId xmlns:a16="http://schemas.microsoft.com/office/drawing/2014/main" id="{5669F08E-69E4-7249-A2BE-0293A2B42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4396" y="3081085"/>
            <a:ext cx="661737" cy="661737"/>
          </a:xfrm>
          <a:prstGeom prst="rect">
            <a:avLst/>
          </a:prstGeom>
        </p:spPr>
      </p:pic>
      <p:cxnSp>
        <p:nvCxnSpPr>
          <p:cNvPr id="41" name="Straight Connector 40">
            <a:extLst>
              <a:ext uri="{FF2B5EF4-FFF2-40B4-BE49-F238E27FC236}">
                <a16:creationId xmlns:a16="http://schemas.microsoft.com/office/drawing/2014/main" id="{27813050-37E5-FE44-B55E-E9B1CDB61DAC}"/>
              </a:ext>
            </a:extLst>
          </p:cNvPr>
          <p:cNvCxnSpPr>
            <a:cxnSpLocks/>
            <a:stCxn id="14" idx="0"/>
          </p:cNvCxnSpPr>
          <p:nvPr/>
        </p:nvCxnSpPr>
        <p:spPr>
          <a:xfrm flipV="1">
            <a:off x="6156659" y="2245895"/>
            <a:ext cx="0" cy="621630"/>
          </a:xfrm>
          <a:prstGeom prst="line">
            <a:avLst/>
          </a:prstGeom>
          <a:ln w="1238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B58D06-26D2-7848-BF0D-AE7C04025BE9}"/>
              </a:ext>
            </a:extLst>
          </p:cNvPr>
          <p:cNvCxnSpPr>
            <a:cxnSpLocks/>
          </p:cNvCxnSpPr>
          <p:nvPr/>
        </p:nvCxnSpPr>
        <p:spPr>
          <a:xfrm flipH="1">
            <a:off x="1299412" y="2245895"/>
            <a:ext cx="4924925" cy="0"/>
          </a:xfrm>
          <a:prstGeom prst="line">
            <a:avLst/>
          </a:prstGeom>
          <a:ln w="1238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4FB4889-8A00-3B46-90B2-B211831E765F}"/>
              </a:ext>
            </a:extLst>
          </p:cNvPr>
          <p:cNvCxnSpPr>
            <a:endCxn id="12" idx="0"/>
          </p:cNvCxnSpPr>
          <p:nvPr/>
        </p:nvCxnSpPr>
        <p:spPr>
          <a:xfrm>
            <a:off x="1363579" y="2245895"/>
            <a:ext cx="17044" cy="621630"/>
          </a:xfrm>
          <a:prstGeom prst="straightConnector1">
            <a:avLst/>
          </a:prstGeom>
          <a:ln w="1238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357D5A3-91A9-F942-A34F-8CE40B7FDC96}"/>
              </a:ext>
            </a:extLst>
          </p:cNvPr>
          <p:cNvSpPr txBox="1"/>
          <p:nvPr/>
        </p:nvSpPr>
        <p:spPr>
          <a:xfrm>
            <a:off x="3426087" y="2061229"/>
            <a:ext cx="779701" cy="369332"/>
          </a:xfrm>
          <a:prstGeom prst="rect">
            <a:avLst/>
          </a:prstGeom>
          <a:solidFill>
            <a:schemeClr val="tx2">
              <a:lumMod val="20000"/>
              <a:lumOff val="80000"/>
            </a:schemeClr>
          </a:solidFill>
        </p:spPr>
        <p:txBody>
          <a:bodyPr wrap="none" rtlCol="0">
            <a:spAutoFit/>
          </a:bodyPr>
          <a:lstStyle/>
          <a:p>
            <a:r>
              <a:rPr lang="en-US" dirty="0"/>
              <a:t>Refine</a:t>
            </a:r>
          </a:p>
        </p:txBody>
      </p:sp>
    </p:spTree>
    <p:extLst>
      <p:ext uri="{BB962C8B-B14F-4D97-AF65-F5344CB8AC3E}">
        <p14:creationId xmlns:p14="http://schemas.microsoft.com/office/powerpoint/2010/main" val="235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A55D-5B36-3A4E-8270-7F9BDC46FEA0}"/>
              </a:ext>
            </a:extLst>
          </p:cNvPr>
          <p:cNvSpPr>
            <a:spLocks noGrp="1"/>
          </p:cNvSpPr>
          <p:nvPr>
            <p:ph type="title"/>
          </p:nvPr>
        </p:nvSpPr>
        <p:spPr/>
        <p:txBody>
          <a:bodyPr/>
          <a:lstStyle/>
          <a:p>
            <a:r>
              <a:rPr lang="en-US" dirty="0"/>
              <a:t>Key Components</a:t>
            </a:r>
          </a:p>
        </p:txBody>
      </p:sp>
      <p:sp>
        <p:nvSpPr>
          <p:cNvPr id="3" name="Content Placeholder 2">
            <a:extLst>
              <a:ext uri="{FF2B5EF4-FFF2-40B4-BE49-F238E27FC236}">
                <a16:creationId xmlns:a16="http://schemas.microsoft.com/office/drawing/2014/main" id="{4DAF42B4-44FD-CA4D-BA2B-66C5739C6A49}"/>
              </a:ext>
            </a:extLst>
          </p:cNvPr>
          <p:cNvSpPr>
            <a:spLocks noGrp="1"/>
          </p:cNvSpPr>
          <p:nvPr>
            <p:ph idx="1"/>
          </p:nvPr>
        </p:nvSpPr>
        <p:spPr>
          <a:xfrm>
            <a:off x="838200" y="1825625"/>
            <a:ext cx="5639782" cy="4351338"/>
          </a:xfrm>
        </p:spPr>
        <p:txBody>
          <a:bodyPr/>
          <a:lstStyle/>
          <a:p>
            <a:r>
              <a:rPr lang="en-US" dirty="0" err="1"/>
              <a:t>OpenQuake</a:t>
            </a:r>
            <a:r>
              <a:rPr lang="en-US" dirty="0"/>
              <a:t> Engine</a:t>
            </a:r>
          </a:p>
          <a:p>
            <a:r>
              <a:rPr lang="en-US" dirty="0"/>
              <a:t>GitHub Repository</a:t>
            </a:r>
          </a:p>
          <a:p>
            <a:r>
              <a:rPr lang="en-US" dirty="0"/>
              <a:t>Federal Geospatial Platform (FGP)</a:t>
            </a:r>
          </a:p>
          <a:p>
            <a:r>
              <a:rPr lang="en-US" dirty="0"/>
              <a:t>Public Portal (</a:t>
            </a:r>
            <a:r>
              <a:rPr lang="en-US" dirty="0" err="1"/>
              <a:t>RiskProfiler.ca</a:t>
            </a:r>
            <a:r>
              <a:rPr lang="en-US" dirty="0"/>
              <a:t>)</a:t>
            </a:r>
          </a:p>
        </p:txBody>
      </p:sp>
      <p:pic>
        <p:nvPicPr>
          <p:cNvPr id="6" name="Picture 5" descr="A close up of a logo&#10;&#10;Description automatically generated">
            <a:extLst>
              <a:ext uri="{FF2B5EF4-FFF2-40B4-BE49-F238E27FC236}">
                <a16:creationId xmlns:a16="http://schemas.microsoft.com/office/drawing/2014/main" id="{7012871D-BD1D-2748-90C1-69829116CC7A}"/>
              </a:ext>
            </a:extLst>
          </p:cNvPr>
          <p:cNvPicPr>
            <a:picLocks noChangeAspect="1"/>
          </p:cNvPicPr>
          <p:nvPr/>
        </p:nvPicPr>
        <p:blipFill>
          <a:blip r:embed="rId2"/>
          <a:stretch>
            <a:fillRect/>
          </a:stretch>
        </p:blipFill>
        <p:spPr>
          <a:xfrm>
            <a:off x="7875354" y="2898841"/>
            <a:ext cx="1524000" cy="1524000"/>
          </a:xfrm>
          <a:prstGeom prst="rect">
            <a:avLst/>
          </a:prstGeom>
        </p:spPr>
      </p:pic>
      <p:pic>
        <p:nvPicPr>
          <p:cNvPr id="9" name="Graphic 8" descr="Browser window">
            <a:extLst>
              <a:ext uri="{FF2B5EF4-FFF2-40B4-BE49-F238E27FC236}">
                <a16:creationId xmlns:a16="http://schemas.microsoft.com/office/drawing/2014/main" id="{7AF43931-FA43-8B43-B344-6E6890D26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8687" y="705026"/>
            <a:ext cx="1777662" cy="1777662"/>
          </a:xfrm>
          <a:prstGeom prst="rect">
            <a:avLst/>
          </a:prstGeom>
        </p:spPr>
      </p:pic>
      <p:grpSp>
        <p:nvGrpSpPr>
          <p:cNvPr id="12" name="Group 11">
            <a:extLst>
              <a:ext uri="{FF2B5EF4-FFF2-40B4-BE49-F238E27FC236}">
                <a16:creationId xmlns:a16="http://schemas.microsoft.com/office/drawing/2014/main" id="{4280BBCB-8863-9843-BE46-517975E1F113}"/>
              </a:ext>
            </a:extLst>
          </p:cNvPr>
          <p:cNvGrpSpPr/>
          <p:nvPr/>
        </p:nvGrpSpPr>
        <p:grpSpPr>
          <a:xfrm>
            <a:off x="7786968" y="4826771"/>
            <a:ext cx="1858182" cy="1810176"/>
            <a:chOff x="779591" y="1359297"/>
            <a:chExt cx="2131292" cy="2131292"/>
          </a:xfrm>
          <a:solidFill>
            <a:schemeClr val="accent2">
              <a:lumMod val="75000"/>
            </a:schemeClr>
          </a:solidFill>
        </p:grpSpPr>
        <p:pic>
          <p:nvPicPr>
            <p:cNvPr id="13" name="Graphic 12" descr="Browser window">
              <a:extLst>
                <a:ext uri="{FF2B5EF4-FFF2-40B4-BE49-F238E27FC236}">
                  <a16:creationId xmlns:a16="http://schemas.microsoft.com/office/drawing/2014/main" id="{A049C4B6-5F65-EF4F-AA2D-B9703643EA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591" y="1359297"/>
              <a:ext cx="2131292" cy="2131292"/>
            </a:xfrm>
            <a:prstGeom prst="rect">
              <a:avLst/>
            </a:prstGeom>
          </p:spPr>
        </p:pic>
        <p:pic>
          <p:nvPicPr>
            <p:cNvPr id="14" name="Graphic 13" descr="Gears">
              <a:extLst>
                <a:ext uri="{FF2B5EF4-FFF2-40B4-BE49-F238E27FC236}">
                  <a16:creationId xmlns:a16="http://schemas.microsoft.com/office/drawing/2014/main" id="{F47DC107-8B7C-784C-88F4-BAAA770DEF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64717" y="2120154"/>
              <a:ext cx="838200" cy="838200"/>
            </a:xfrm>
            <a:prstGeom prst="rect">
              <a:avLst/>
            </a:prstGeom>
          </p:spPr>
        </p:pic>
        <p:pic>
          <p:nvPicPr>
            <p:cNvPr id="15" name="Graphic 14" descr="Playbook">
              <a:extLst>
                <a:ext uri="{FF2B5EF4-FFF2-40B4-BE49-F238E27FC236}">
                  <a16:creationId xmlns:a16="http://schemas.microsoft.com/office/drawing/2014/main" id="{D3EAE0EB-67C4-2E4F-8CF6-FF82C49D31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8493" y="2082054"/>
              <a:ext cx="914400" cy="914400"/>
            </a:xfrm>
            <a:prstGeom prst="rect">
              <a:avLst/>
            </a:prstGeom>
          </p:spPr>
        </p:pic>
      </p:grpSp>
      <p:sp>
        <p:nvSpPr>
          <p:cNvPr id="16" name="TextBox 15">
            <a:extLst>
              <a:ext uri="{FF2B5EF4-FFF2-40B4-BE49-F238E27FC236}">
                <a16:creationId xmlns:a16="http://schemas.microsoft.com/office/drawing/2014/main" id="{8DE6367A-564E-844D-91C2-9CE05A647881}"/>
              </a:ext>
            </a:extLst>
          </p:cNvPr>
          <p:cNvSpPr txBox="1"/>
          <p:nvPr/>
        </p:nvSpPr>
        <p:spPr>
          <a:xfrm>
            <a:off x="6143313" y="3476175"/>
            <a:ext cx="1424032" cy="369332"/>
          </a:xfrm>
          <a:prstGeom prst="rect">
            <a:avLst/>
          </a:prstGeom>
          <a:noFill/>
        </p:spPr>
        <p:txBody>
          <a:bodyPr wrap="square" rtlCol="0">
            <a:spAutoFit/>
          </a:bodyPr>
          <a:lstStyle/>
          <a:p>
            <a:pPr algn="ctr"/>
            <a:r>
              <a:rPr lang="en-US" dirty="0"/>
              <a:t>GitHub</a:t>
            </a:r>
          </a:p>
        </p:txBody>
      </p:sp>
      <p:sp>
        <p:nvSpPr>
          <p:cNvPr id="20" name="TextBox 19">
            <a:extLst>
              <a:ext uri="{FF2B5EF4-FFF2-40B4-BE49-F238E27FC236}">
                <a16:creationId xmlns:a16="http://schemas.microsoft.com/office/drawing/2014/main" id="{3DFA7AF3-6C1B-AC44-AFE4-120A43331B5C}"/>
              </a:ext>
            </a:extLst>
          </p:cNvPr>
          <p:cNvSpPr txBox="1"/>
          <p:nvPr/>
        </p:nvSpPr>
        <p:spPr>
          <a:xfrm>
            <a:off x="6174484" y="5446899"/>
            <a:ext cx="1424032" cy="646331"/>
          </a:xfrm>
          <a:prstGeom prst="rect">
            <a:avLst/>
          </a:prstGeom>
          <a:noFill/>
        </p:spPr>
        <p:txBody>
          <a:bodyPr wrap="square" rtlCol="0">
            <a:spAutoFit/>
          </a:bodyPr>
          <a:lstStyle/>
          <a:p>
            <a:pPr algn="ctr"/>
            <a:r>
              <a:rPr lang="en-US" dirty="0" err="1"/>
              <a:t>OpenQuake</a:t>
            </a:r>
            <a:r>
              <a:rPr lang="en-US" dirty="0"/>
              <a:t> Engine</a:t>
            </a:r>
          </a:p>
        </p:txBody>
      </p:sp>
      <p:sp>
        <p:nvSpPr>
          <p:cNvPr id="21" name="TextBox 20">
            <a:extLst>
              <a:ext uri="{FF2B5EF4-FFF2-40B4-BE49-F238E27FC236}">
                <a16:creationId xmlns:a16="http://schemas.microsoft.com/office/drawing/2014/main" id="{05AABF0A-705C-584D-B552-44068BB184D0}"/>
              </a:ext>
            </a:extLst>
          </p:cNvPr>
          <p:cNvSpPr txBox="1"/>
          <p:nvPr/>
        </p:nvSpPr>
        <p:spPr>
          <a:xfrm>
            <a:off x="8905502" y="640738"/>
            <a:ext cx="1424032" cy="369332"/>
          </a:xfrm>
          <a:prstGeom prst="rect">
            <a:avLst/>
          </a:prstGeom>
          <a:noFill/>
        </p:spPr>
        <p:txBody>
          <a:bodyPr wrap="square" rtlCol="0">
            <a:spAutoFit/>
          </a:bodyPr>
          <a:lstStyle/>
          <a:p>
            <a:pPr algn="ctr"/>
            <a:r>
              <a:rPr lang="en-US" dirty="0"/>
              <a:t>FGP</a:t>
            </a:r>
          </a:p>
        </p:txBody>
      </p:sp>
      <p:cxnSp>
        <p:nvCxnSpPr>
          <p:cNvPr id="27" name="Straight Arrow Connector 26">
            <a:extLst>
              <a:ext uri="{FF2B5EF4-FFF2-40B4-BE49-F238E27FC236}">
                <a16:creationId xmlns:a16="http://schemas.microsoft.com/office/drawing/2014/main" id="{A8E5F3D9-C707-6F45-84FE-BD4046C8FCF4}"/>
              </a:ext>
            </a:extLst>
          </p:cNvPr>
          <p:cNvCxnSpPr>
            <a:cxnSpLocks/>
            <a:stCxn id="6" idx="0"/>
          </p:cNvCxnSpPr>
          <p:nvPr/>
        </p:nvCxnSpPr>
        <p:spPr>
          <a:xfrm flipV="1">
            <a:off x="8637354" y="2371241"/>
            <a:ext cx="0" cy="527600"/>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Browser window">
            <a:extLst>
              <a:ext uri="{FF2B5EF4-FFF2-40B4-BE49-F238E27FC236}">
                <a16:creationId xmlns:a16="http://schemas.microsoft.com/office/drawing/2014/main" id="{B2E7FAF2-3FD1-FD41-8089-A2482BD917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5997" y="736438"/>
            <a:ext cx="1777662" cy="1777662"/>
          </a:xfrm>
          <a:prstGeom prst="rect">
            <a:avLst/>
          </a:prstGeom>
        </p:spPr>
      </p:pic>
      <p:sp>
        <p:nvSpPr>
          <p:cNvPr id="35" name="TextBox 34">
            <a:extLst>
              <a:ext uri="{FF2B5EF4-FFF2-40B4-BE49-F238E27FC236}">
                <a16:creationId xmlns:a16="http://schemas.microsoft.com/office/drawing/2014/main" id="{37E65750-EA8B-A541-94F0-1B853DCBC808}"/>
              </a:ext>
            </a:extLst>
          </p:cNvPr>
          <p:cNvSpPr txBox="1"/>
          <p:nvPr/>
        </p:nvSpPr>
        <p:spPr>
          <a:xfrm>
            <a:off x="6931850" y="640738"/>
            <a:ext cx="1424032" cy="369332"/>
          </a:xfrm>
          <a:prstGeom prst="rect">
            <a:avLst/>
          </a:prstGeom>
          <a:noFill/>
        </p:spPr>
        <p:txBody>
          <a:bodyPr wrap="square" rtlCol="0">
            <a:spAutoFit/>
          </a:bodyPr>
          <a:lstStyle/>
          <a:p>
            <a:pPr algn="ctr"/>
            <a:r>
              <a:rPr lang="en-US" dirty="0" err="1"/>
              <a:t>RiskProfiler</a:t>
            </a:r>
            <a:endParaRPr lang="en-US" dirty="0"/>
          </a:p>
        </p:txBody>
      </p:sp>
      <p:cxnSp>
        <p:nvCxnSpPr>
          <p:cNvPr id="37" name="Straight Arrow Connector 36">
            <a:extLst>
              <a:ext uri="{FF2B5EF4-FFF2-40B4-BE49-F238E27FC236}">
                <a16:creationId xmlns:a16="http://schemas.microsoft.com/office/drawing/2014/main" id="{ACB89DB8-CBAB-5C41-BE51-F8A8ED16F272}"/>
              </a:ext>
            </a:extLst>
          </p:cNvPr>
          <p:cNvCxnSpPr>
            <a:cxnSpLocks/>
          </p:cNvCxnSpPr>
          <p:nvPr/>
        </p:nvCxnSpPr>
        <p:spPr>
          <a:xfrm flipV="1">
            <a:off x="8667095" y="4422841"/>
            <a:ext cx="0" cy="598338"/>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48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DC76F46-FB37-F544-A055-37191E0A8C10}"/>
              </a:ext>
            </a:extLst>
          </p:cNvPr>
          <p:cNvSpPr/>
          <p:nvPr/>
        </p:nvSpPr>
        <p:spPr>
          <a:xfrm>
            <a:off x="208870" y="1442946"/>
            <a:ext cx="2695759" cy="2695759"/>
          </a:xfrm>
          <a:prstGeom prst="ellipse">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2D20407-C545-8C4C-A693-F4B3EE80CC4D}"/>
              </a:ext>
            </a:extLst>
          </p:cNvPr>
          <p:cNvSpPr>
            <a:spLocks noGrp="1"/>
          </p:cNvSpPr>
          <p:nvPr>
            <p:ph type="title"/>
          </p:nvPr>
        </p:nvSpPr>
        <p:spPr/>
        <p:txBody>
          <a:bodyPr/>
          <a:lstStyle/>
          <a:p>
            <a:r>
              <a:rPr lang="en-US" dirty="0"/>
              <a:t>Open Quake Engine</a:t>
            </a:r>
          </a:p>
        </p:txBody>
      </p:sp>
      <p:pic>
        <p:nvPicPr>
          <p:cNvPr id="4" name="Picture 3" descr="A close up of a logo&#10;&#10;Description automatically generated">
            <a:extLst>
              <a:ext uri="{FF2B5EF4-FFF2-40B4-BE49-F238E27FC236}">
                <a16:creationId xmlns:a16="http://schemas.microsoft.com/office/drawing/2014/main" id="{4AFD9EC7-4E09-9A46-914C-8EC8EED09978}"/>
              </a:ext>
            </a:extLst>
          </p:cNvPr>
          <p:cNvPicPr>
            <a:picLocks noChangeAspect="1"/>
          </p:cNvPicPr>
          <p:nvPr/>
        </p:nvPicPr>
        <p:blipFill>
          <a:blip r:embed="rId3"/>
          <a:stretch>
            <a:fillRect/>
          </a:stretch>
        </p:blipFill>
        <p:spPr>
          <a:xfrm>
            <a:off x="3119438" y="4495774"/>
            <a:ext cx="1524000" cy="1524000"/>
          </a:xfrm>
          <a:prstGeom prst="rect">
            <a:avLst/>
          </a:prstGeom>
        </p:spPr>
      </p:pic>
      <p:pic>
        <p:nvPicPr>
          <p:cNvPr id="5" name="Graphic 4" descr="Paper">
            <a:extLst>
              <a:ext uri="{FF2B5EF4-FFF2-40B4-BE49-F238E27FC236}">
                <a16:creationId xmlns:a16="http://schemas.microsoft.com/office/drawing/2014/main" id="{D765C1F3-A943-7643-B17E-725F66E039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734" y="4545759"/>
            <a:ext cx="1424032" cy="1424032"/>
          </a:xfrm>
          <a:prstGeom prst="rect">
            <a:avLst/>
          </a:prstGeom>
        </p:spPr>
      </p:pic>
      <p:sp>
        <p:nvSpPr>
          <p:cNvPr id="6" name="TextBox 5">
            <a:extLst>
              <a:ext uri="{FF2B5EF4-FFF2-40B4-BE49-F238E27FC236}">
                <a16:creationId xmlns:a16="http://schemas.microsoft.com/office/drawing/2014/main" id="{78BE771A-86EA-8741-8FE4-CC41F9480BDE}"/>
              </a:ext>
            </a:extLst>
          </p:cNvPr>
          <p:cNvSpPr txBox="1"/>
          <p:nvPr/>
        </p:nvSpPr>
        <p:spPr>
          <a:xfrm>
            <a:off x="844734" y="5914438"/>
            <a:ext cx="1424032" cy="646331"/>
          </a:xfrm>
          <a:prstGeom prst="rect">
            <a:avLst/>
          </a:prstGeom>
          <a:noFill/>
        </p:spPr>
        <p:txBody>
          <a:bodyPr wrap="square" rtlCol="0">
            <a:spAutoFit/>
          </a:bodyPr>
          <a:lstStyle/>
          <a:p>
            <a:pPr algn="ctr"/>
            <a:r>
              <a:rPr lang="en-US" dirty="0"/>
              <a:t>Scenario Outputs</a:t>
            </a:r>
          </a:p>
        </p:txBody>
      </p:sp>
      <p:grpSp>
        <p:nvGrpSpPr>
          <p:cNvPr id="7" name="Group 6">
            <a:extLst>
              <a:ext uri="{FF2B5EF4-FFF2-40B4-BE49-F238E27FC236}">
                <a16:creationId xmlns:a16="http://schemas.microsoft.com/office/drawing/2014/main" id="{5C56561F-1723-2944-B33C-C8F88B0F4F01}"/>
              </a:ext>
            </a:extLst>
          </p:cNvPr>
          <p:cNvGrpSpPr/>
          <p:nvPr/>
        </p:nvGrpSpPr>
        <p:grpSpPr>
          <a:xfrm>
            <a:off x="627659" y="2144605"/>
            <a:ext cx="1858182" cy="1810176"/>
            <a:chOff x="779591" y="1359297"/>
            <a:chExt cx="2131292" cy="2131292"/>
          </a:xfrm>
          <a:solidFill>
            <a:schemeClr val="accent2">
              <a:lumMod val="75000"/>
            </a:schemeClr>
          </a:solidFill>
        </p:grpSpPr>
        <p:pic>
          <p:nvPicPr>
            <p:cNvPr id="8" name="Graphic 7" descr="Browser window">
              <a:extLst>
                <a:ext uri="{FF2B5EF4-FFF2-40B4-BE49-F238E27FC236}">
                  <a16:creationId xmlns:a16="http://schemas.microsoft.com/office/drawing/2014/main" id="{91EE89EF-B867-6146-9D0B-97DC5E536A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9591" y="1359297"/>
              <a:ext cx="2131292" cy="2131292"/>
            </a:xfrm>
            <a:prstGeom prst="rect">
              <a:avLst/>
            </a:prstGeom>
          </p:spPr>
        </p:pic>
        <p:pic>
          <p:nvPicPr>
            <p:cNvPr id="9" name="Graphic 8" descr="Gears">
              <a:extLst>
                <a:ext uri="{FF2B5EF4-FFF2-40B4-BE49-F238E27FC236}">
                  <a16:creationId xmlns:a16="http://schemas.microsoft.com/office/drawing/2014/main" id="{498B54E4-CEED-D847-88C9-B1A4A62864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64717" y="2120154"/>
              <a:ext cx="838200" cy="838200"/>
            </a:xfrm>
            <a:prstGeom prst="rect">
              <a:avLst/>
            </a:prstGeom>
          </p:spPr>
        </p:pic>
        <p:pic>
          <p:nvPicPr>
            <p:cNvPr id="10" name="Graphic 9" descr="Playbook">
              <a:extLst>
                <a:ext uri="{FF2B5EF4-FFF2-40B4-BE49-F238E27FC236}">
                  <a16:creationId xmlns:a16="http://schemas.microsoft.com/office/drawing/2014/main" id="{F3083DB4-1887-754B-9DCF-8A4FD5B1E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8493" y="2082054"/>
              <a:ext cx="914400" cy="914400"/>
            </a:xfrm>
            <a:prstGeom prst="rect">
              <a:avLst/>
            </a:prstGeom>
          </p:spPr>
        </p:pic>
      </p:grpSp>
      <p:sp>
        <p:nvSpPr>
          <p:cNvPr id="11" name="TextBox 10">
            <a:extLst>
              <a:ext uri="{FF2B5EF4-FFF2-40B4-BE49-F238E27FC236}">
                <a16:creationId xmlns:a16="http://schemas.microsoft.com/office/drawing/2014/main" id="{463AA56D-BAEB-9645-A476-38AA13D8BD56}"/>
              </a:ext>
            </a:extLst>
          </p:cNvPr>
          <p:cNvSpPr txBox="1"/>
          <p:nvPr/>
        </p:nvSpPr>
        <p:spPr>
          <a:xfrm>
            <a:off x="3082809" y="6077058"/>
            <a:ext cx="1424032" cy="369332"/>
          </a:xfrm>
          <a:prstGeom prst="rect">
            <a:avLst/>
          </a:prstGeom>
          <a:noFill/>
        </p:spPr>
        <p:txBody>
          <a:bodyPr wrap="square" rtlCol="0">
            <a:spAutoFit/>
          </a:bodyPr>
          <a:lstStyle/>
          <a:p>
            <a:pPr algn="ctr"/>
            <a:r>
              <a:rPr lang="en-US" dirty="0"/>
              <a:t>GitHub</a:t>
            </a:r>
          </a:p>
        </p:txBody>
      </p:sp>
      <p:sp>
        <p:nvSpPr>
          <p:cNvPr id="12" name="TextBox 11">
            <a:extLst>
              <a:ext uri="{FF2B5EF4-FFF2-40B4-BE49-F238E27FC236}">
                <a16:creationId xmlns:a16="http://schemas.microsoft.com/office/drawing/2014/main" id="{31DA97A5-5BCE-8F4F-9E9A-B09A5AD0278B}"/>
              </a:ext>
            </a:extLst>
          </p:cNvPr>
          <p:cNvSpPr txBox="1"/>
          <p:nvPr/>
        </p:nvSpPr>
        <p:spPr>
          <a:xfrm>
            <a:off x="862103" y="1731135"/>
            <a:ext cx="1424032" cy="646331"/>
          </a:xfrm>
          <a:prstGeom prst="rect">
            <a:avLst/>
          </a:prstGeom>
          <a:noFill/>
        </p:spPr>
        <p:txBody>
          <a:bodyPr wrap="square" rtlCol="0">
            <a:spAutoFit/>
          </a:bodyPr>
          <a:lstStyle/>
          <a:p>
            <a:pPr algn="ctr"/>
            <a:r>
              <a:rPr lang="en-US" dirty="0" err="1"/>
              <a:t>OpenQuake</a:t>
            </a:r>
            <a:r>
              <a:rPr lang="en-US" dirty="0"/>
              <a:t> Engine</a:t>
            </a:r>
          </a:p>
        </p:txBody>
      </p:sp>
      <p:cxnSp>
        <p:nvCxnSpPr>
          <p:cNvPr id="13" name="Straight Arrow Connector 12">
            <a:extLst>
              <a:ext uri="{FF2B5EF4-FFF2-40B4-BE49-F238E27FC236}">
                <a16:creationId xmlns:a16="http://schemas.microsoft.com/office/drawing/2014/main" id="{0B29003B-AB9B-D343-85E7-2B11F31C402A}"/>
              </a:ext>
            </a:extLst>
          </p:cNvPr>
          <p:cNvCxnSpPr>
            <a:cxnSpLocks/>
            <a:stCxn id="8" idx="2"/>
            <a:endCxn id="5" idx="0"/>
          </p:cNvCxnSpPr>
          <p:nvPr/>
        </p:nvCxnSpPr>
        <p:spPr>
          <a:xfrm>
            <a:off x="1556750" y="3954781"/>
            <a:ext cx="0" cy="590978"/>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1C4D50-C3E6-8E44-8C1C-2550752048B3}"/>
              </a:ext>
            </a:extLst>
          </p:cNvPr>
          <p:cNvCxnSpPr>
            <a:cxnSpLocks/>
            <a:stCxn id="5" idx="3"/>
            <a:endCxn id="4" idx="1"/>
          </p:cNvCxnSpPr>
          <p:nvPr/>
        </p:nvCxnSpPr>
        <p:spPr>
          <a:xfrm flipV="1">
            <a:off x="2268766" y="5257774"/>
            <a:ext cx="850672" cy="1"/>
          </a:xfrm>
          <a:prstGeom prst="straightConnector1">
            <a:avLst/>
          </a:prstGeom>
          <a:ln w="1111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Female Profile">
            <a:extLst>
              <a:ext uri="{FF2B5EF4-FFF2-40B4-BE49-F238E27FC236}">
                <a16:creationId xmlns:a16="http://schemas.microsoft.com/office/drawing/2014/main" id="{F1AFD6B1-C539-0E4F-AC60-862D52A7C1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13085" y="2370384"/>
            <a:ext cx="1451975" cy="1451975"/>
          </a:xfrm>
          <a:prstGeom prst="rect">
            <a:avLst/>
          </a:prstGeom>
        </p:spPr>
      </p:pic>
      <p:pic>
        <p:nvPicPr>
          <p:cNvPr id="1026" name="Picture 2" descr="OpenQuake Logo">
            <a:extLst>
              <a:ext uri="{FF2B5EF4-FFF2-40B4-BE49-F238E27FC236}">
                <a16:creationId xmlns:a16="http://schemas.microsoft.com/office/drawing/2014/main" id="{CE59B3DB-C57C-964B-8E7B-0D968F81BE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3560" y="4458573"/>
            <a:ext cx="5818440" cy="23994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4249F8-E812-3441-9CBB-E6D50432AE92}"/>
              </a:ext>
            </a:extLst>
          </p:cNvPr>
          <p:cNvSpPr>
            <a:spLocks noGrp="1"/>
          </p:cNvSpPr>
          <p:nvPr>
            <p:ph idx="1"/>
          </p:nvPr>
        </p:nvSpPr>
        <p:spPr>
          <a:xfrm>
            <a:off x="5181601" y="1563100"/>
            <a:ext cx="6172199" cy="4351338"/>
          </a:xfrm>
        </p:spPr>
        <p:txBody>
          <a:bodyPr/>
          <a:lstStyle/>
          <a:p>
            <a:r>
              <a:rPr lang="en-US" dirty="0"/>
              <a:t>GEM’s state-of-the-art, open-source software collaboratively developed for earthquake hazard and risk modelling</a:t>
            </a:r>
          </a:p>
          <a:p>
            <a:r>
              <a:rPr lang="en-US" dirty="0"/>
              <a:t>Generates raw scenario outputs for further processing</a:t>
            </a:r>
          </a:p>
          <a:p>
            <a:r>
              <a:rPr lang="en-US" dirty="0"/>
              <a:t>Risk Analysts push outputs to the GitHub data repository</a:t>
            </a:r>
          </a:p>
        </p:txBody>
      </p:sp>
    </p:spTree>
    <p:extLst>
      <p:ext uri="{BB962C8B-B14F-4D97-AF65-F5344CB8AC3E}">
        <p14:creationId xmlns:p14="http://schemas.microsoft.com/office/powerpoint/2010/main" val="1433387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986</Words>
  <Application>Microsoft Macintosh PowerPoint</Application>
  <PresentationFormat>Widescreen</PresentationFormat>
  <Paragraphs>220</Paragraphs>
  <Slides>24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Roboto</vt:lpstr>
      <vt:lpstr>Wingdings</vt:lpstr>
      <vt:lpstr>Office Theme</vt:lpstr>
      <vt:lpstr>NRCan OpenDRR Platform</vt:lpstr>
      <vt:lpstr>Stated objective</vt:lpstr>
      <vt:lpstr>Motivation – Policy on Service and Digital</vt:lpstr>
      <vt:lpstr>Motivation – Open Science Initiative</vt:lpstr>
      <vt:lpstr>PowerPoint Presentation</vt:lpstr>
      <vt:lpstr>Primary Users*</vt:lpstr>
      <vt:lpstr>Workflow</vt:lpstr>
      <vt:lpstr>Key Components</vt:lpstr>
      <vt:lpstr>Open Quake Engine</vt:lpstr>
      <vt:lpstr>GitHub Repository</vt:lpstr>
      <vt:lpstr>GitHub Repository</vt:lpstr>
      <vt:lpstr>PowerPoint Presentation</vt:lpstr>
      <vt:lpstr>Federal Geospatial Platform</vt:lpstr>
      <vt:lpstr>Public Dashboard (Experimental)</vt:lpstr>
      <vt:lpstr>RiskProfiler.ca</vt:lpstr>
      <vt:lpstr>PowerPoint Presentation</vt:lpstr>
      <vt:lpstr>For more information</vt:lpstr>
      <vt:lpstr>RiskProfiler</vt:lpstr>
      <vt:lpstr>PowerPoint Presentation</vt:lpstr>
      <vt:lpstr>Progress (DRRP &amp; EMS)</vt:lpstr>
      <vt:lpstr>Model Factory</vt:lpstr>
      <vt:lpstr>Developer Friendly</vt:lpstr>
      <vt:lpstr>Wire Frames</vt:lpstr>
      <vt:lpstr>Timeline to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NRCan OpenDRR Platform</dc:title>
  <dc:creator>Joost van Ulden</dc:creator>
  <cp:lastModifiedBy>Sahar Safaie</cp:lastModifiedBy>
  <cp:revision>17</cp:revision>
  <dcterms:created xsi:type="dcterms:W3CDTF">2020-11-23T00:06:32Z</dcterms:created>
  <dcterms:modified xsi:type="dcterms:W3CDTF">2021-07-23T20:44:49Z</dcterms:modified>
</cp:coreProperties>
</file>