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96" r:id="rId2"/>
  </p:sldMasterIdLst>
  <p:notesMasterIdLst>
    <p:notesMasterId r:id="rId13"/>
  </p:notesMasterIdLst>
  <p:sldIdLst>
    <p:sldId id="348" r:id="rId3"/>
    <p:sldId id="777" r:id="rId4"/>
    <p:sldId id="266" r:id="rId5"/>
    <p:sldId id="816" r:id="rId6"/>
    <p:sldId id="836" r:id="rId7"/>
    <p:sldId id="837" r:id="rId8"/>
    <p:sldId id="838" r:id="rId9"/>
    <p:sldId id="839" r:id="rId10"/>
    <p:sldId id="716"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8" autoAdjust="0"/>
    <p:restoredTop sz="94633" autoAdjust="0"/>
  </p:normalViewPr>
  <p:slideViewPr>
    <p:cSldViewPr snapToGrid="0">
      <p:cViewPr varScale="1">
        <p:scale>
          <a:sx n="104" d="100"/>
          <a:sy n="104" d="100"/>
        </p:scale>
        <p:origin x="846"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15E552-B8E1-4966-B823-A976AA6C3C22}" type="datetimeFigureOut">
              <a:rPr lang="en-CA" smtClean="0"/>
              <a:t>2021-06-23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FD66EF-CACC-412B-8EF3-3B1AB163129D}" type="slidenum">
              <a:rPr lang="en-CA" smtClean="0"/>
              <a:t>‹#›</a:t>
            </a:fld>
            <a:endParaRPr lang="en-CA"/>
          </a:p>
        </p:txBody>
      </p:sp>
    </p:spTree>
    <p:extLst>
      <p:ext uri="{BB962C8B-B14F-4D97-AF65-F5344CB8AC3E}">
        <p14:creationId xmlns:p14="http://schemas.microsoft.com/office/powerpoint/2010/main" val="2607395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BF1E0-EAD6-4B78-85DA-7D7579AD25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D329D80-9EE9-45D9-8277-2953D3D928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AE89F04-7591-4EBC-928A-D9A7AE4F86AA}"/>
              </a:ext>
            </a:extLst>
          </p:cNvPr>
          <p:cNvSpPr>
            <a:spLocks noGrp="1"/>
          </p:cNvSpPr>
          <p:nvPr>
            <p:ph type="dt" sz="half" idx="10"/>
          </p:nvPr>
        </p:nvSpPr>
        <p:spPr/>
        <p:txBody>
          <a:bodyPr/>
          <a:lstStyle/>
          <a:p>
            <a:fld id="{95383D42-BE2D-4EB5-A070-A2370B034DCA}" type="datetime1">
              <a:rPr lang="en-CA" smtClean="0"/>
              <a:t>2021-06-23</a:t>
            </a:fld>
            <a:endParaRPr lang="en-CA"/>
          </a:p>
        </p:txBody>
      </p:sp>
      <p:sp>
        <p:nvSpPr>
          <p:cNvPr id="5" name="Footer Placeholder 4">
            <a:extLst>
              <a:ext uri="{FF2B5EF4-FFF2-40B4-BE49-F238E27FC236}">
                <a16:creationId xmlns:a16="http://schemas.microsoft.com/office/drawing/2014/main" id="{64B5ED17-F2B3-42BF-A404-DBC4F58967F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C477EE9-3747-46FD-9E4C-BFB7CF159D62}"/>
              </a:ext>
            </a:extLst>
          </p:cNvPr>
          <p:cNvSpPr>
            <a:spLocks noGrp="1"/>
          </p:cNvSpPr>
          <p:nvPr>
            <p:ph type="sldNum" sz="quarter" idx="12"/>
          </p:nvPr>
        </p:nvSpPr>
        <p:spPr/>
        <p:txBody>
          <a:bodyPr/>
          <a:lstStyle/>
          <a:p>
            <a:fld id="{BEF93CF2-7566-4652-AB02-14C3B981DE28}" type="slidenum">
              <a:rPr lang="en-CA" smtClean="0"/>
              <a:t>‹#›</a:t>
            </a:fld>
            <a:endParaRPr lang="en-CA"/>
          </a:p>
        </p:txBody>
      </p:sp>
    </p:spTree>
    <p:extLst>
      <p:ext uri="{BB962C8B-B14F-4D97-AF65-F5344CB8AC3E}">
        <p14:creationId xmlns:p14="http://schemas.microsoft.com/office/powerpoint/2010/main" val="1895964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F6A5-C6B3-47BB-A046-78F4C870192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935D62B-3A60-4EF9-80C4-4A6B6DED09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CA3C7D2-913E-4AF7-85E8-AC619F8A4EA8}"/>
              </a:ext>
            </a:extLst>
          </p:cNvPr>
          <p:cNvSpPr>
            <a:spLocks noGrp="1"/>
          </p:cNvSpPr>
          <p:nvPr>
            <p:ph type="dt" sz="half" idx="10"/>
          </p:nvPr>
        </p:nvSpPr>
        <p:spPr/>
        <p:txBody>
          <a:bodyPr/>
          <a:lstStyle/>
          <a:p>
            <a:fld id="{DD51096E-CEE1-48B8-AAF4-844FC422CDE7}" type="datetime1">
              <a:rPr lang="en-CA" smtClean="0"/>
              <a:t>2021-06-23</a:t>
            </a:fld>
            <a:endParaRPr lang="en-CA"/>
          </a:p>
        </p:txBody>
      </p:sp>
      <p:sp>
        <p:nvSpPr>
          <p:cNvPr id="5" name="Footer Placeholder 4">
            <a:extLst>
              <a:ext uri="{FF2B5EF4-FFF2-40B4-BE49-F238E27FC236}">
                <a16:creationId xmlns:a16="http://schemas.microsoft.com/office/drawing/2014/main" id="{DB0A2302-4549-462E-8241-2FC1C8DAE93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D6CA77A-563F-495D-8302-86159F8F9415}"/>
              </a:ext>
            </a:extLst>
          </p:cNvPr>
          <p:cNvSpPr>
            <a:spLocks noGrp="1"/>
          </p:cNvSpPr>
          <p:nvPr>
            <p:ph type="sldNum" sz="quarter" idx="12"/>
          </p:nvPr>
        </p:nvSpPr>
        <p:spPr/>
        <p:txBody>
          <a:bodyPr/>
          <a:lstStyle/>
          <a:p>
            <a:fld id="{BEF93CF2-7566-4652-AB02-14C3B981DE28}" type="slidenum">
              <a:rPr lang="en-CA" smtClean="0"/>
              <a:t>‹#›</a:t>
            </a:fld>
            <a:endParaRPr lang="en-CA"/>
          </a:p>
        </p:txBody>
      </p:sp>
    </p:spTree>
    <p:extLst>
      <p:ext uri="{BB962C8B-B14F-4D97-AF65-F5344CB8AC3E}">
        <p14:creationId xmlns:p14="http://schemas.microsoft.com/office/powerpoint/2010/main" val="2034378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E806B8-A9B2-45F1-B494-4C34F57B32F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FF0797C-4BBF-445E-A6F2-1B7B2F390C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B5C7307-FC8A-48EE-8182-E3D2FF9C0420}"/>
              </a:ext>
            </a:extLst>
          </p:cNvPr>
          <p:cNvSpPr>
            <a:spLocks noGrp="1"/>
          </p:cNvSpPr>
          <p:nvPr>
            <p:ph type="dt" sz="half" idx="10"/>
          </p:nvPr>
        </p:nvSpPr>
        <p:spPr/>
        <p:txBody>
          <a:bodyPr/>
          <a:lstStyle/>
          <a:p>
            <a:fld id="{A19C7CDF-B3E2-4D4E-B6E5-606EAE7AE9D1}" type="datetime1">
              <a:rPr lang="en-CA" smtClean="0"/>
              <a:t>2021-06-23</a:t>
            </a:fld>
            <a:endParaRPr lang="en-CA"/>
          </a:p>
        </p:txBody>
      </p:sp>
      <p:sp>
        <p:nvSpPr>
          <p:cNvPr id="5" name="Footer Placeholder 4">
            <a:extLst>
              <a:ext uri="{FF2B5EF4-FFF2-40B4-BE49-F238E27FC236}">
                <a16:creationId xmlns:a16="http://schemas.microsoft.com/office/drawing/2014/main" id="{1BD5944B-F36E-455C-B3CC-E98E077391E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C1EBD95-52CA-49DC-B7CA-C461996A791D}"/>
              </a:ext>
            </a:extLst>
          </p:cNvPr>
          <p:cNvSpPr>
            <a:spLocks noGrp="1"/>
          </p:cNvSpPr>
          <p:nvPr>
            <p:ph type="sldNum" sz="quarter" idx="12"/>
          </p:nvPr>
        </p:nvSpPr>
        <p:spPr/>
        <p:txBody>
          <a:bodyPr/>
          <a:lstStyle/>
          <a:p>
            <a:fld id="{BEF93CF2-7566-4652-AB02-14C3B981DE28}" type="slidenum">
              <a:rPr lang="en-CA" smtClean="0"/>
              <a:t>‹#›</a:t>
            </a:fld>
            <a:endParaRPr lang="en-CA"/>
          </a:p>
        </p:txBody>
      </p:sp>
    </p:spTree>
    <p:extLst>
      <p:ext uri="{BB962C8B-B14F-4D97-AF65-F5344CB8AC3E}">
        <p14:creationId xmlns:p14="http://schemas.microsoft.com/office/powerpoint/2010/main" val="4024113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0FD4CC-F094-4A84-9C70-5EFE3363E71B}" type="datetime1">
              <a:rPr lang="en-CA" smtClean="0"/>
              <a:t>2021-06-23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84B6702D-9D2A-4DD1-B189-1BE270EF3ED1}" type="slidenum">
              <a:rPr lang="en-CA" smtClean="0"/>
              <a:t>‹#›</a:t>
            </a:fld>
            <a:endParaRPr lang="en-CA"/>
          </a:p>
        </p:txBody>
      </p:sp>
    </p:spTree>
    <p:extLst>
      <p:ext uri="{BB962C8B-B14F-4D97-AF65-F5344CB8AC3E}">
        <p14:creationId xmlns:p14="http://schemas.microsoft.com/office/powerpoint/2010/main" val="1953660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C9331-8D5A-4EC9-AC0B-14B7DB7D910D}" type="datetime1">
              <a:rPr lang="en-CA" smtClean="0"/>
              <a:t>2021-06-23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4B6702D-9D2A-4DD1-B189-1BE270EF3ED1}" type="slidenum">
              <a:rPr lang="en-CA" smtClean="0"/>
              <a:t>‹#›</a:t>
            </a:fld>
            <a:endParaRPr lang="en-CA"/>
          </a:p>
        </p:txBody>
      </p:sp>
    </p:spTree>
    <p:extLst>
      <p:ext uri="{BB962C8B-B14F-4D97-AF65-F5344CB8AC3E}">
        <p14:creationId xmlns:p14="http://schemas.microsoft.com/office/powerpoint/2010/main" val="2009053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2CE4837E-1794-4055-A130-23CE71CB757A}" type="datetime1">
              <a:rPr lang="en-CA" smtClean="0"/>
              <a:t>2021-06-23</a:t>
            </a:fld>
            <a:endParaRPr lang="en-CA"/>
          </a:p>
        </p:txBody>
      </p:sp>
      <p:sp>
        <p:nvSpPr>
          <p:cNvPr id="5" name="Footer Placeholder 4"/>
          <p:cNvSpPr>
            <a:spLocks noGrp="1"/>
          </p:cNvSpPr>
          <p:nvPr>
            <p:ph type="ftr" sz="quarter" idx="11"/>
          </p:nvPr>
        </p:nvSpPr>
        <p:spPr>
          <a:xfrm>
            <a:off x="2182708" y="6272784"/>
            <a:ext cx="6327648" cy="365125"/>
          </a:xfrm>
        </p:spPr>
        <p:txBody>
          <a:bodyPr/>
          <a:lstStyle/>
          <a:p>
            <a:endParaRPr lang="en-CA"/>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84B6702D-9D2A-4DD1-B189-1BE270EF3ED1}" type="slidenum">
              <a:rPr lang="en-CA" smtClean="0"/>
              <a:t>‹#›</a:t>
            </a:fld>
            <a:endParaRPr lang="en-CA"/>
          </a:p>
        </p:txBody>
      </p:sp>
    </p:spTree>
    <p:extLst>
      <p:ext uri="{BB962C8B-B14F-4D97-AF65-F5344CB8AC3E}">
        <p14:creationId xmlns:p14="http://schemas.microsoft.com/office/powerpoint/2010/main" val="200823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0087D4-B923-4466-B33E-2489EEC63B19}" type="datetime1">
              <a:rPr lang="en-CA" smtClean="0"/>
              <a:t>2021-06-23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4B6702D-9D2A-4DD1-B189-1BE270EF3ED1}" type="slidenum">
              <a:rPr lang="en-CA" smtClean="0"/>
              <a:t>‹#›</a:t>
            </a:fld>
            <a:endParaRPr lang="en-CA"/>
          </a:p>
        </p:txBody>
      </p:sp>
    </p:spTree>
    <p:extLst>
      <p:ext uri="{BB962C8B-B14F-4D97-AF65-F5344CB8AC3E}">
        <p14:creationId xmlns:p14="http://schemas.microsoft.com/office/powerpoint/2010/main" val="1027848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2425DC-3A98-46C1-A702-731111803BC3}" type="datetime1">
              <a:rPr lang="en-CA" smtClean="0"/>
              <a:t>2021-06-23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4B6702D-9D2A-4DD1-B189-1BE270EF3ED1}" type="slidenum">
              <a:rPr lang="en-CA" smtClean="0"/>
              <a:t>‹#›</a:t>
            </a:fld>
            <a:endParaRPr lang="en-CA"/>
          </a:p>
        </p:txBody>
      </p:sp>
    </p:spTree>
    <p:extLst>
      <p:ext uri="{BB962C8B-B14F-4D97-AF65-F5344CB8AC3E}">
        <p14:creationId xmlns:p14="http://schemas.microsoft.com/office/powerpoint/2010/main" val="2244849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1447DC-D7FF-47F4-9E48-83C7D3A223D9}" type="datetime1">
              <a:rPr lang="en-CA" smtClean="0"/>
              <a:t>2021-06-23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4B6702D-9D2A-4DD1-B189-1BE270EF3ED1}" type="slidenum">
              <a:rPr lang="en-CA" smtClean="0"/>
              <a:t>‹#›</a:t>
            </a:fld>
            <a:endParaRPr lang="en-CA"/>
          </a:p>
        </p:txBody>
      </p:sp>
    </p:spTree>
    <p:extLst>
      <p:ext uri="{BB962C8B-B14F-4D97-AF65-F5344CB8AC3E}">
        <p14:creationId xmlns:p14="http://schemas.microsoft.com/office/powerpoint/2010/main" val="1832674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E8A685-88BE-4964-8DF3-4247CE30ED30}" type="datetime1">
              <a:rPr lang="en-CA" smtClean="0"/>
              <a:t>2021-06-23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4B6702D-9D2A-4DD1-B189-1BE270EF3ED1}" type="slidenum">
              <a:rPr lang="en-CA" smtClean="0"/>
              <a:t>‹#›</a:t>
            </a:fld>
            <a:endParaRPr lang="en-CA"/>
          </a:p>
        </p:txBody>
      </p:sp>
    </p:spTree>
    <p:extLst>
      <p:ext uri="{BB962C8B-B14F-4D97-AF65-F5344CB8AC3E}">
        <p14:creationId xmlns:p14="http://schemas.microsoft.com/office/powerpoint/2010/main" val="1770602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F96AEF-CC43-475E-8E87-2B008CE6ECF1}" type="datetime1">
              <a:rPr lang="en-CA" smtClean="0"/>
              <a:t>2021-06-23</a:t>
            </a:fld>
            <a:endParaRPr lang="en-CA"/>
          </a:p>
        </p:txBody>
      </p:sp>
      <p:sp>
        <p:nvSpPr>
          <p:cNvPr id="6" name="Footer Placeholder 5"/>
          <p:cNvSpPr>
            <a:spLocks noGrp="1"/>
          </p:cNvSpPr>
          <p:nvPr>
            <p:ph type="ftr" sz="quarter" idx="11"/>
          </p:nvPr>
        </p:nvSpPr>
        <p:spPr/>
        <p:txBody>
          <a:bodyPr/>
          <a:lstStyle/>
          <a:p>
            <a:endParaRPr lang="en-CA"/>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4B6702D-9D2A-4DD1-B189-1BE270EF3ED1}" type="slidenum">
              <a:rPr lang="en-CA" smtClean="0"/>
              <a:t>‹#›</a:t>
            </a:fld>
            <a:endParaRPr lang="en-CA"/>
          </a:p>
        </p:txBody>
      </p:sp>
    </p:spTree>
    <p:extLst>
      <p:ext uri="{BB962C8B-B14F-4D97-AF65-F5344CB8AC3E}">
        <p14:creationId xmlns:p14="http://schemas.microsoft.com/office/powerpoint/2010/main" val="3447912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13E9C-4532-44DA-B426-98BBFAF954A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075A8CC-63F0-44FE-A7BB-36368845D5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F81E6D5-EE1D-42FD-99D9-2614781F3FF1}"/>
              </a:ext>
            </a:extLst>
          </p:cNvPr>
          <p:cNvSpPr>
            <a:spLocks noGrp="1"/>
          </p:cNvSpPr>
          <p:nvPr>
            <p:ph type="dt" sz="half" idx="10"/>
          </p:nvPr>
        </p:nvSpPr>
        <p:spPr/>
        <p:txBody>
          <a:bodyPr/>
          <a:lstStyle/>
          <a:p>
            <a:fld id="{637827F1-8B6C-4760-B43D-D3938C0BCBCA}" type="datetime1">
              <a:rPr lang="en-CA" smtClean="0"/>
              <a:t>2021-06-23</a:t>
            </a:fld>
            <a:endParaRPr lang="en-CA"/>
          </a:p>
        </p:txBody>
      </p:sp>
      <p:sp>
        <p:nvSpPr>
          <p:cNvPr id="5" name="Footer Placeholder 4">
            <a:extLst>
              <a:ext uri="{FF2B5EF4-FFF2-40B4-BE49-F238E27FC236}">
                <a16:creationId xmlns:a16="http://schemas.microsoft.com/office/drawing/2014/main" id="{576506CA-0F00-47B8-B0E5-D390C10B2CD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B7BBD5F-667F-4933-B1C8-E5B18931FF08}"/>
              </a:ext>
            </a:extLst>
          </p:cNvPr>
          <p:cNvSpPr>
            <a:spLocks noGrp="1"/>
          </p:cNvSpPr>
          <p:nvPr>
            <p:ph type="sldNum" sz="quarter" idx="12"/>
          </p:nvPr>
        </p:nvSpPr>
        <p:spPr/>
        <p:txBody>
          <a:bodyPr/>
          <a:lstStyle/>
          <a:p>
            <a:fld id="{BEF93CF2-7566-4652-AB02-14C3B981DE28}" type="slidenum">
              <a:rPr lang="en-CA" smtClean="0"/>
              <a:t>‹#›</a:t>
            </a:fld>
            <a:endParaRPr lang="en-CA"/>
          </a:p>
        </p:txBody>
      </p:sp>
    </p:spTree>
    <p:extLst>
      <p:ext uri="{BB962C8B-B14F-4D97-AF65-F5344CB8AC3E}">
        <p14:creationId xmlns:p14="http://schemas.microsoft.com/office/powerpoint/2010/main" val="2593942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8681CB-6574-40BD-A2E9-17EB1C015566}" type="datetime1">
              <a:rPr lang="en-CA" smtClean="0"/>
              <a:t>2021-06-23</a:t>
            </a:fld>
            <a:endParaRPr lang="en-CA"/>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4B6702D-9D2A-4DD1-B189-1BE270EF3ED1}" type="slidenum">
              <a:rPr lang="en-CA" smtClean="0"/>
              <a:t>‹#›</a:t>
            </a:fld>
            <a:endParaRPr lang="en-CA"/>
          </a:p>
        </p:txBody>
      </p:sp>
    </p:spTree>
    <p:extLst>
      <p:ext uri="{BB962C8B-B14F-4D97-AF65-F5344CB8AC3E}">
        <p14:creationId xmlns:p14="http://schemas.microsoft.com/office/powerpoint/2010/main" val="3469872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AC9CAC-1772-4064-910E-7641B6B518C7}" type="datetime1">
              <a:rPr lang="en-CA" smtClean="0"/>
              <a:t>2021-06-23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4B6702D-9D2A-4DD1-B189-1BE270EF3ED1}" type="slidenum">
              <a:rPr lang="en-CA" smtClean="0"/>
              <a:t>‹#›</a:t>
            </a:fld>
            <a:endParaRPr lang="en-CA"/>
          </a:p>
        </p:txBody>
      </p:sp>
    </p:spTree>
    <p:extLst>
      <p:ext uri="{BB962C8B-B14F-4D97-AF65-F5344CB8AC3E}">
        <p14:creationId xmlns:p14="http://schemas.microsoft.com/office/powerpoint/2010/main" val="2751762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19A507-22F6-413D-9EBC-CF5A10B35E2C}" type="datetime1">
              <a:rPr lang="en-CA" smtClean="0"/>
              <a:t>2021-06-23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4B6702D-9D2A-4DD1-B189-1BE270EF3ED1}" type="slidenum">
              <a:rPr lang="en-CA" smtClean="0"/>
              <a:t>‹#›</a:t>
            </a:fld>
            <a:endParaRPr lang="en-CA"/>
          </a:p>
        </p:txBody>
      </p:sp>
    </p:spTree>
    <p:extLst>
      <p:ext uri="{BB962C8B-B14F-4D97-AF65-F5344CB8AC3E}">
        <p14:creationId xmlns:p14="http://schemas.microsoft.com/office/powerpoint/2010/main" val="1226694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971CB-ED37-4943-BBF9-A853B4A99E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9390A60-60BA-4DC6-A6EE-1A78D585FF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F7225A-76E7-4E47-960D-628982C9841A}"/>
              </a:ext>
            </a:extLst>
          </p:cNvPr>
          <p:cNvSpPr>
            <a:spLocks noGrp="1"/>
          </p:cNvSpPr>
          <p:nvPr>
            <p:ph type="dt" sz="half" idx="10"/>
          </p:nvPr>
        </p:nvSpPr>
        <p:spPr/>
        <p:txBody>
          <a:bodyPr/>
          <a:lstStyle/>
          <a:p>
            <a:fld id="{2B594B17-C828-46D5-B84A-4CDCD16568CF}" type="datetime1">
              <a:rPr lang="en-CA" smtClean="0"/>
              <a:t>2021-06-23</a:t>
            </a:fld>
            <a:endParaRPr lang="en-CA"/>
          </a:p>
        </p:txBody>
      </p:sp>
      <p:sp>
        <p:nvSpPr>
          <p:cNvPr id="5" name="Footer Placeholder 4">
            <a:extLst>
              <a:ext uri="{FF2B5EF4-FFF2-40B4-BE49-F238E27FC236}">
                <a16:creationId xmlns:a16="http://schemas.microsoft.com/office/drawing/2014/main" id="{B2A5A3B3-14F9-4AB1-AEC5-5C4ADEA912C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0545D54-301B-4547-8B06-59C1F2D64390}"/>
              </a:ext>
            </a:extLst>
          </p:cNvPr>
          <p:cNvSpPr>
            <a:spLocks noGrp="1"/>
          </p:cNvSpPr>
          <p:nvPr>
            <p:ph type="sldNum" sz="quarter" idx="12"/>
          </p:nvPr>
        </p:nvSpPr>
        <p:spPr/>
        <p:txBody>
          <a:bodyPr/>
          <a:lstStyle/>
          <a:p>
            <a:fld id="{BEF93CF2-7566-4652-AB02-14C3B981DE28}" type="slidenum">
              <a:rPr lang="en-CA" smtClean="0"/>
              <a:t>‹#›</a:t>
            </a:fld>
            <a:endParaRPr lang="en-CA"/>
          </a:p>
        </p:txBody>
      </p:sp>
    </p:spTree>
    <p:extLst>
      <p:ext uri="{BB962C8B-B14F-4D97-AF65-F5344CB8AC3E}">
        <p14:creationId xmlns:p14="http://schemas.microsoft.com/office/powerpoint/2010/main" val="2219833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DD2B2-0882-4617-B4D7-7FC8BFF3F4F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1BC00F5-1CB0-4FB5-A107-8CB4ADC6AF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22CEDAF-F522-4F65-AD0D-7D4CC65980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A5C9164-9735-4829-B9ED-890DB479982B}"/>
              </a:ext>
            </a:extLst>
          </p:cNvPr>
          <p:cNvSpPr>
            <a:spLocks noGrp="1"/>
          </p:cNvSpPr>
          <p:nvPr>
            <p:ph type="dt" sz="half" idx="10"/>
          </p:nvPr>
        </p:nvSpPr>
        <p:spPr/>
        <p:txBody>
          <a:bodyPr/>
          <a:lstStyle/>
          <a:p>
            <a:fld id="{7C1D9EAC-0549-4EBD-993E-7508E54ED1E2}" type="datetime1">
              <a:rPr lang="en-CA" smtClean="0"/>
              <a:t>2021-06-23</a:t>
            </a:fld>
            <a:endParaRPr lang="en-CA"/>
          </a:p>
        </p:txBody>
      </p:sp>
      <p:sp>
        <p:nvSpPr>
          <p:cNvPr id="6" name="Footer Placeholder 5">
            <a:extLst>
              <a:ext uri="{FF2B5EF4-FFF2-40B4-BE49-F238E27FC236}">
                <a16:creationId xmlns:a16="http://schemas.microsoft.com/office/drawing/2014/main" id="{4957F960-BC45-4C0B-854B-08BF0F48AAA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ECCC8D5-9C66-4BB6-85A1-1DC06650C54A}"/>
              </a:ext>
            </a:extLst>
          </p:cNvPr>
          <p:cNvSpPr>
            <a:spLocks noGrp="1"/>
          </p:cNvSpPr>
          <p:nvPr>
            <p:ph type="sldNum" sz="quarter" idx="12"/>
          </p:nvPr>
        </p:nvSpPr>
        <p:spPr/>
        <p:txBody>
          <a:bodyPr/>
          <a:lstStyle/>
          <a:p>
            <a:fld id="{BEF93CF2-7566-4652-AB02-14C3B981DE28}" type="slidenum">
              <a:rPr lang="en-CA" smtClean="0"/>
              <a:t>‹#›</a:t>
            </a:fld>
            <a:endParaRPr lang="en-CA"/>
          </a:p>
        </p:txBody>
      </p:sp>
    </p:spTree>
    <p:extLst>
      <p:ext uri="{BB962C8B-B14F-4D97-AF65-F5344CB8AC3E}">
        <p14:creationId xmlns:p14="http://schemas.microsoft.com/office/powerpoint/2010/main" val="3738191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9E213-572F-4381-B32E-53AFD823D05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35F318A-1FB5-44D2-8893-198978B0D4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B51D44-C0AE-43B3-BFAF-DA4DBFDEAA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021A18A-B910-4019-98BC-9667DFA130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555C28-AD8A-4FFF-A128-AF020F2EC8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82533D6-7F96-46FE-BBDF-9B0251BBBFEA}"/>
              </a:ext>
            </a:extLst>
          </p:cNvPr>
          <p:cNvSpPr>
            <a:spLocks noGrp="1"/>
          </p:cNvSpPr>
          <p:nvPr>
            <p:ph type="dt" sz="half" idx="10"/>
          </p:nvPr>
        </p:nvSpPr>
        <p:spPr/>
        <p:txBody>
          <a:bodyPr/>
          <a:lstStyle/>
          <a:p>
            <a:fld id="{506EE4B7-C4B6-4E66-9653-22159A8ED693}" type="datetime1">
              <a:rPr lang="en-CA" smtClean="0"/>
              <a:t>2021-06-23</a:t>
            </a:fld>
            <a:endParaRPr lang="en-CA"/>
          </a:p>
        </p:txBody>
      </p:sp>
      <p:sp>
        <p:nvSpPr>
          <p:cNvPr id="8" name="Footer Placeholder 7">
            <a:extLst>
              <a:ext uri="{FF2B5EF4-FFF2-40B4-BE49-F238E27FC236}">
                <a16:creationId xmlns:a16="http://schemas.microsoft.com/office/drawing/2014/main" id="{8DF988ED-B2B8-4BBA-88E0-E2DFA307860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4E9202E-3592-4C0D-B69D-B65FBAD3812C}"/>
              </a:ext>
            </a:extLst>
          </p:cNvPr>
          <p:cNvSpPr>
            <a:spLocks noGrp="1"/>
          </p:cNvSpPr>
          <p:nvPr>
            <p:ph type="sldNum" sz="quarter" idx="12"/>
          </p:nvPr>
        </p:nvSpPr>
        <p:spPr/>
        <p:txBody>
          <a:bodyPr/>
          <a:lstStyle/>
          <a:p>
            <a:fld id="{BEF93CF2-7566-4652-AB02-14C3B981DE28}" type="slidenum">
              <a:rPr lang="en-CA" smtClean="0"/>
              <a:t>‹#›</a:t>
            </a:fld>
            <a:endParaRPr lang="en-CA"/>
          </a:p>
        </p:txBody>
      </p:sp>
    </p:spTree>
    <p:extLst>
      <p:ext uri="{BB962C8B-B14F-4D97-AF65-F5344CB8AC3E}">
        <p14:creationId xmlns:p14="http://schemas.microsoft.com/office/powerpoint/2010/main" val="844023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8D7ED-6EE7-4241-B840-5BDA7737A6E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CAA68AE-8FC8-465D-992D-9AECFA7AAFDC}"/>
              </a:ext>
            </a:extLst>
          </p:cNvPr>
          <p:cNvSpPr>
            <a:spLocks noGrp="1"/>
          </p:cNvSpPr>
          <p:nvPr>
            <p:ph type="dt" sz="half" idx="10"/>
          </p:nvPr>
        </p:nvSpPr>
        <p:spPr/>
        <p:txBody>
          <a:bodyPr/>
          <a:lstStyle/>
          <a:p>
            <a:fld id="{84FB50D9-579B-473F-9AB7-6C88985163AB}" type="datetime1">
              <a:rPr lang="en-CA" smtClean="0"/>
              <a:t>2021-06-23</a:t>
            </a:fld>
            <a:endParaRPr lang="en-CA"/>
          </a:p>
        </p:txBody>
      </p:sp>
      <p:sp>
        <p:nvSpPr>
          <p:cNvPr id="4" name="Footer Placeholder 3">
            <a:extLst>
              <a:ext uri="{FF2B5EF4-FFF2-40B4-BE49-F238E27FC236}">
                <a16:creationId xmlns:a16="http://schemas.microsoft.com/office/drawing/2014/main" id="{1E784303-1662-4CAC-B930-A6E80227BE4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5607984-9C68-4A4A-A2C5-986D5EEFB281}"/>
              </a:ext>
            </a:extLst>
          </p:cNvPr>
          <p:cNvSpPr>
            <a:spLocks noGrp="1"/>
          </p:cNvSpPr>
          <p:nvPr>
            <p:ph type="sldNum" sz="quarter" idx="12"/>
          </p:nvPr>
        </p:nvSpPr>
        <p:spPr/>
        <p:txBody>
          <a:bodyPr/>
          <a:lstStyle/>
          <a:p>
            <a:fld id="{BEF93CF2-7566-4652-AB02-14C3B981DE28}" type="slidenum">
              <a:rPr lang="en-CA" smtClean="0"/>
              <a:t>‹#›</a:t>
            </a:fld>
            <a:endParaRPr lang="en-CA"/>
          </a:p>
        </p:txBody>
      </p:sp>
    </p:spTree>
    <p:extLst>
      <p:ext uri="{BB962C8B-B14F-4D97-AF65-F5344CB8AC3E}">
        <p14:creationId xmlns:p14="http://schemas.microsoft.com/office/powerpoint/2010/main" val="3131712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097768-6A37-43D7-9E88-02B68624FDB4}"/>
              </a:ext>
            </a:extLst>
          </p:cNvPr>
          <p:cNvSpPr>
            <a:spLocks noGrp="1"/>
          </p:cNvSpPr>
          <p:nvPr>
            <p:ph type="dt" sz="half" idx="10"/>
          </p:nvPr>
        </p:nvSpPr>
        <p:spPr/>
        <p:txBody>
          <a:bodyPr/>
          <a:lstStyle/>
          <a:p>
            <a:fld id="{9B23AAD0-4272-4193-9812-316EF36FF3E8}" type="datetime1">
              <a:rPr lang="en-CA" smtClean="0"/>
              <a:t>2021-06-23</a:t>
            </a:fld>
            <a:endParaRPr lang="en-CA"/>
          </a:p>
        </p:txBody>
      </p:sp>
      <p:sp>
        <p:nvSpPr>
          <p:cNvPr id="3" name="Footer Placeholder 2">
            <a:extLst>
              <a:ext uri="{FF2B5EF4-FFF2-40B4-BE49-F238E27FC236}">
                <a16:creationId xmlns:a16="http://schemas.microsoft.com/office/drawing/2014/main" id="{AD7CB66E-8A18-41A7-AFF3-8112B9486B5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9661563-3EC0-4D9A-8222-124E6814AEE7}"/>
              </a:ext>
            </a:extLst>
          </p:cNvPr>
          <p:cNvSpPr>
            <a:spLocks noGrp="1"/>
          </p:cNvSpPr>
          <p:nvPr>
            <p:ph type="sldNum" sz="quarter" idx="12"/>
          </p:nvPr>
        </p:nvSpPr>
        <p:spPr/>
        <p:txBody>
          <a:bodyPr/>
          <a:lstStyle/>
          <a:p>
            <a:fld id="{BEF93CF2-7566-4652-AB02-14C3B981DE28}" type="slidenum">
              <a:rPr lang="en-CA" smtClean="0"/>
              <a:t>‹#›</a:t>
            </a:fld>
            <a:endParaRPr lang="en-CA"/>
          </a:p>
        </p:txBody>
      </p:sp>
    </p:spTree>
    <p:extLst>
      <p:ext uri="{BB962C8B-B14F-4D97-AF65-F5344CB8AC3E}">
        <p14:creationId xmlns:p14="http://schemas.microsoft.com/office/powerpoint/2010/main" val="1495099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59B5F-C916-4DF0-8AB5-30891CDE10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5814706-8249-4A6B-9133-55BB3A01E4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3D6483A-29CD-46CC-AE59-EF77D21C42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EC3CF7-4D56-4485-9DEB-7497D69E0BFD}"/>
              </a:ext>
            </a:extLst>
          </p:cNvPr>
          <p:cNvSpPr>
            <a:spLocks noGrp="1"/>
          </p:cNvSpPr>
          <p:nvPr>
            <p:ph type="dt" sz="half" idx="10"/>
          </p:nvPr>
        </p:nvSpPr>
        <p:spPr/>
        <p:txBody>
          <a:bodyPr/>
          <a:lstStyle/>
          <a:p>
            <a:fld id="{BE212BEB-7843-4E75-A17E-36709CE70811}" type="datetime1">
              <a:rPr lang="en-CA" smtClean="0"/>
              <a:t>2021-06-23</a:t>
            </a:fld>
            <a:endParaRPr lang="en-CA"/>
          </a:p>
        </p:txBody>
      </p:sp>
      <p:sp>
        <p:nvSpPr>
          <p:cNvPr id="6" name="Footer Placeholder 5">
            <a:extLst>
              <a:ext uri="{FF2B5EF4-FFF2-40B4-BE49-F238E27FC236}">
                <a16:creationId xmlns:a16="http://schemas.microsoft.com/office/drawing/2014/main" id="{3A84023C-1F9F-42E2-A913-5D267F9704F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4B038D7-E30E-419E-AE2F-9E83CEC8CC04}"/>
              </a:ext>
            </a:extLst>
          </p:cNvPr>
          <p:cNvSpPr>
            <a:spLocks noGrp="1"/>
          </p:cNvSpPr>
          <p:nvPr>
            <p:ph type="sldNum" sz="quarter" idx="12"/>
          </p:nvPr>
        </p:nvSpPr>
        <p:spPr/>
        <p:txBody>
          <a:bodyPr/>
          <a:lstStyle/>
          <a:p>
            <a:fld id="{BEF93CF2-7566-4652-AB02-14C3B981DE28}" type="slidenum">
              <a:rPr lang="en-CA" smtClean="0"/>
              <a:t>‹#›</a:t>
            </a:fld>
            <a:endParaRPr lang="en-CA"/>
          </a:p>
        </p:txBody>
      </p:sp>
    </p:spTree>
    <p:extLst>
      <p:ext uri="{BB962C8B-B14F-4D97-AF65-F5344CB8AC3E}">
        <p14:creationId xmlns:p14="http://schemas.microsoft.com/office/powerpoint/2010/main" val="2544909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08C6C-6AC3-4F66-85EC-FA20F62F87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97416D0-EE1C-4D04-87EE-0595ED7BE9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A97A6E4-C81F-4F37-97CB-EC0585CCF2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19A340-4943-4F5E-B4CC-676EE81EEC4F}"/>
              </a:ext>
            </a:extLst>
          </p:cNvPr>
          <p:cNvSpPr>
            <a:spLocks noGrp="1"/>
          </p:cNvSpPr>
          <p:nvPr>
            <p:ph type="dt" sz="half" idx="10"/>
          </p:nvPr>
        </p:nvSpPr>
        <p:spPr/>
        <p:txBody>
          <a:bodyPr/>
          <a:lstStyle/>
          <a:p>
            <a:fld id="{79D28F1F-75F0-471F-83C0-040A10B1D570}" type="datetime1">
              <a:rPr lang="en-CA" smtClean="0"/>
              <a:t>2021-06-23</a:t>
            </a:fld>
            <a:endParaRPr lang="en-CA"/>
          </a:p>
        </p:txBody>
      </p:sp>
      <p:sp>
        <p:nvSpPr>
          <p:cNvPr id="6" name="Footer Placeholder 5">
            <a:extLst>
              <a:ext uri="{FF2B5EF4-FFF2-40B4-BE49-F238E27FC236}">
                <a16:creationId xmlns:a16="http://schemas.microsoft.com/office/drawing/2014/main" id="{BA9809AE-0ED0-48F0-A719-AF79798B48B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67E5D07-4A00-4740-82CC-445C2A5DD1F7}"/>
              </a:ext>
            </a:extLst>
          </p:cNvPr>
          <p:cNvSpPr>
            <a:spLocks noGrp="1"/>
          </p:cNvSpPr>
          <p:nvPr>
            <p:ph type="sldNum" sz="quarter" idx="12"/>
          </p:nvPr>
        </p:nvSpPr>
        <p:spPr/>
        <p:txBody>
          <a:bodyPr/>
          <a:lstStyle/>
          <a:p>
            <a:fld id="{BEF93CF2-7566-4652-AB02-14C3B981DE28}" type="slidenum">
              <a:rPr lang="en-CA" smtClean="0"/>
              <a:t>‹#›</a:t>
            </a:fld>
            <a:endParaRPr lang="en-CA"/>
          </a:p>
        </p:txBody>
      </p:sp>
    </p:spTree>
    <p:extLst>
      <p:ext uri="{BB962C8B-B14F-4D97-AF65-F5344CB8AC3E}">
        <p14:creationId xmlns:p14="http://schemas.microsoft.com/office/powerpoint/2010/main" val="4109352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775533-ED6B-4A10-BDDB-A5D795DDEA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4BDAE70-7F0F-4E44-A5D1-06A820C4F0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E7EE329-DF02-436A-8EFF-AF26310F85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4ADD6-93F2-44B5-A90D-9EFC8E6AD34C}" type="datetime1">
              <a:rPr lang="en-CA" smtClean="0"/>
              <a:t>2021-06-23</a:t>
            </a:fld>
            <a:endParaRPr lang="en-CA"/>
          </a:p>
        </p:txBody>
      </p:sp>
      <p:sp>
        <p:nvSpPr>
          <p:cNvPr id="5" name="Footer Placeholder 4">
            <a:extLst>
              <a:ext uri="{FF2B5EF4-FFF2-40B4-BE49-F238E27FC236}">
                <a16:creationId xmlns:a16="http://schemas.microsoft.com/office/drawing/2014/main" id="{12EB4122-83C8-4715-B529-7746F17C2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BB7C2956-13AF-411B-A566-A80A9ADCEE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93CF2-7566-4652-AB02-14C3B981DE28}" type="slidenum">
              <a:rPr lang="en-CA" smtClean="0"/>
              <a:t>‹#›</a:t>
            </a:fld>
            <a:endParaRPr lang="en-CA"/>
          </a:p>
        </p:txBody>
      </p:sp>
    </p:spTree>
    <p:extLst>
      <p:ext uri="{BB962C8B-B14F-4D97-AF65-F5344CB8AC3E}">
        <p14:creationId xmlns:p14="http://schemas.microsoft.com/office/powerpoint/2010/main" val="17067210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DA360DCC-8C2D-40AE-AF2E-32CB9E066BD1}" type="datetime1">
              <a:rPr lang="en-CA" smtClean="0"/>
              <a:t>2021-06-23</a:t>
            </a:fld>
            <a:endParaRPr lang="en-CA"/>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CA"/>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BEF93CF2-7566-4652-AB02-14C3B981DE28}" type="slidenum">
              <a:rPr lang="en-CA" smtClean="0"/>
              <a:t>‹#›</a:t>
            </a:fld>
            <a:endParaRPr lang="en-CA"/>
          </a:p>
        </p:txBody>
      </p:sp>
    </p:spTree>
    <p:extLst>
      <p:ext uri="{BB962C8B-B14F-4D97-AF65-F5344CB8AC3E}">
        <p14:creationId xmlns:p14="http://schemas.microsoft.com/office/powerpoint/2010/main" val="6783352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8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2882D5-1481-4F88-872F-B3505EA45A84}"/>
              </a:ext>
            </a:extLst>
          </p:cNvPr>
          <p:cNvSpPr/>
          <p:nvPr/>
        </p:nvSpPr>
        <p:spPr>
          <a:xfrm>
            <a:off x="0" y="6091707"/>
            <a:ext cx="12144777" cy="766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BDE0A90B-B841-4B57-B7B1-7EA921516954}"/>
              </a:ext>
            </a:extLst>
          </p:cNvPr>
          <p:cNvSpPr>
            <a:spLocks noGrp="1"/>
          </p:cNvSpPr>
          <p:nvPr>
            <p:ph type="ctrTitle"/>
          </p:nvPr>
        </p:nvSpPr>
        <p:spPr>
          <a:xfrm>
            <a:off x="3866573" y="1398934"/>
            <a:ext cx="5588000" cy="2914650"/>
          </a:xfrm>
        </p:spPr>
        <p:txBody>
          <a:bodyPr>
            <a:normAutofit fontScale="90000"/>
          </a:bodyPr>
          <a:lstStyle/>
          <a:p>
            <a:pPr>
              <a:spcAft>
                <a:spcPts val="2000"/>
              </a:spcAft>
            </a:pPr>
            <a:r>
              <a:rPr lang="en-CA" sz="4400" b="1" dirty="0"/>
              <a:t>Structural Fragility and Vulnerability Modelling </a:t>
            </a:r>
            <a:br>
              <a:rPr lang="en-CA" sz="2800" b="1" dirty="0"/>
            </a:br>
            <a:r>
              <a:rPr lang="en-CA" sz="2800" b="1" dirty="0"/>
              <a:t>DRR-Pathways Project</a:t>
            </a:r>
            <a:br>
              <a:rPr lang="en-CA" sz="7200" dirty="0">
                <a:effectLst/>
              </a:rPr>
            </a:br>
            <a:endParaRPr lang="en-CA" sz="7200" dirty="0"/>
          </a:p>
        </p:txBody>
      </p:sp>
      <p:sp>
        <p:nvSpPr>
          <p:cNvPr id="3" name="Subtitle 2">
            <a:extLst>
              <a:ext uri="{FF2B5EF4-FFF2-40B4-BE49-F238E27FC236}">
                <a16:creationId xmlns:a16="http://schemas.microsoft.com/office/drawing/2014/main" id="{F47EF65D-CE19-4C4C-BCCD-389B492A5748}"/>
              </a:ext>
            </a:extLst>
          </p:cNvPr>
          <p:cNvSpPr>
            <a:spLocks noGrp="1"/>
          </p:cNvSpPr>
          <p:nvPr>
            <p:ph type="subTitle" idx="1"/>
          </p:nvPr>
        </p:nvSpPr>
        <p:spPr>
          <a:xfrm>
            <a:off x="4046738" y="3598863"/>
            <a:ext cx="5300462" cy="1563687"/>
          </a:xfrm>
        </p:spPr>
        <p:txBody>
          <a:bodyPr>
            <a:normAutofit/>
          </a:bodyPr>
          <a:lstStyle/>
          <a:p>
            <a:pPr algn="l"/>
            <a:r>
              <a:rPr lang="en-CA" sz="1100" dirty="0"/>
              <a:t>Presented by:</a:t>
            </a:r>
          </a:p>
          <a:p>
            <a:pPr algn="l"/>
            <a:r>
              <a:rPr lang="en-CA" sz="1400" b="1" cap="none" dirty="0"/>
              <a:t>Ann Abraham</a:t>
            </a:r>
            <a:r>
              <a:rPr lang="en-CA" sz="1400" dirty="0"/>
              <a:t>, </a:t>
            </a:r>
            <a:r>
              <a:rPr lang="en-CA" sz="1400" cap="none" dirty="0"/>
              <a:t>Ph.D. Candidate </a:t>
            </a:r>
            <a:endParaRPr lang="en-CA" sz="1400" dirty="0"/>
          </a:p>
          <a:p>
            <a:pPr algn="l"/>
            <a:r>
              <a:rPr lang="en-CA" sz="1400" b="1" cap="none" dirty="0"/>
              <a:t>Armin </a:t>
            </a:r>
            <a:r>
              <a:rPr lang="en-CA" sz="1400" b="1" cap="none" dirty="0" err="1"/>
              <a:t>Bebamzadeh</a:t>
            </a:r>
            <a:r>
              <a:rPr lang="en-CA" sz="1400" dirty="0"/>
              <a:t>, </a:t>
            </a:r>
            <a:r>
              <a:rPr lang="en-CA" sz="1400" cap="none" dirty="0"/>
              <a:t>Ph.D., P.Eng.</a:t>
            </a:r>
            <a:endParaRPr lang="en-CA" sz="1400" dirty="0"/>
          </a:p>
          <a:p>
            <a:pPr algn="l"/>
            <a:r>
              <a:rPr lang="en-CA" sz="1400" b="1" cap="none" dirty="0"/>
              <a:t>Carlos E. Ventura</a:t>
            </a:r>
            <a:r>
              <a:rPr lang="en-CA" sz="1400" b="1" dirty="0"/>
              <a:t>, </a:t>
            </a:r>
            <a:r>
              <a:rPr lang="en-CA" sz="1400" cap="none" dirty="0"/>
              <a:t>Ph.D., P.Eng., Director of Earthquake Engineering Research Facility, UBC </a:t>
            </a:r>
            <a:endParaRPr lang="en-CA" sz="1400" dirty="0"/>
          </a:p>
          <a:p>
            <a:endParaRPr lang="en-CA" sz="1200" dirty="0"/>
          </a:p>
        </p:txBody>
      </p:sp>
      <p:pic>
        <p:nvPicPr>
          <p:cNvPr id="11" name="Picture 10">
            <a:extLst>
              <a:ext uri="{FF2B5EF4-FFF2-40B4-BE49-F238E27FC236}">
                <a16:creationId xmlns:a16="http://schemas.microsoft.com/office/drawing/2014/main" id="{EA54EEBA-2613-4E57-B394-7A84AFC20438}"/>
              </a:ext>
            </a:extLst>
          </p:cNvPr>
          <p:cNvPicPr>
            <a:picLocks noChangeAspect="1"/>
          </p:cNvPicPr>
          <p:nvPr/>
        </p:nvPicPr>
        <p:blipFill>
          <a:blip r:embed="rId2"/>
          <a:stretch>
            <a:fillRect/>
          </a:stretch>
        </p:blipFill>
        <p:spPr>
          <a:xfrm>
            <a:off x="1658792" y="1558250"/>
            <a:ext cx="2154768" cy="2154768"/>
          </a:xfrm>
          <a:prstGeom prst="rect">
            <a:avLst/>
          </a:prstGeom>
        </p:spPr>
      </p:pic>
      <p:pic>
        <p:nvPicPr>
          <p:cNvPr id="12" name="Picture 11">
            <a:extLst>
              <a:ext uri="{FF2B5EF4-FFF2-40B4-BE49-F238E27FC236}">
                <a16:creationId xmlns:a16="http://schemas.microsoft.com/office/drawing/2014/main" id="{B833CC3F-4F49-4B19-9E79-BBB9ADB69B6D}"/>
              </a:ext>
            </a:extLst>
          </p:cNvPr>
          <p:cNvPicPr>
            <a:picLocks noChangeAspect="1"/>
          </p:cNvPicPr>
          <p:nvPr/>
        </p:nvPicPr>
        <p:blipFill rotWithShape="1">
          <a:blip r:embed="rId3"/>
          <a:srcRect t="30770" b="32795"/>
          <a:stretch/>
        </p:blipFill>
        <p:spPr>
          <a:xfrm>
            <a:off x="2150" y="6091708"/>
            <a:ext cx="3790841" cy="766292"/>
          </a:xfrm>
          <a:prstGeom prst="rect">
            <a:avLst/>
          </a:prstGeom>
        </p:spPr>
      </p:pic>
    </p:spTree>
    <p:extLst>
      <p:ext uri="{BB962C8B-B14F-4D97-AF65-F5344CB8AC3E}">
        <p14:creationId xmlns:p14="http://schemas.microsoft.com/office/powerpoint/2010/main" val="4073148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DD043D8-5F43-4D76-ABBF-890D70C3D05C}"/>
              </a:ext>
            </a:extLst>
          </p:cNvPr>
          <p:cNvPicPr>
            <a:picLocks noChangeAspect="1"/>
          </p:cNvPicPr>
          <p:nvPr/>
        </p:nvPicPr>
        <p:blipFill rotWithShape="1">
          <a:blip r:embed="rId2"/>
          <a:srcRect l="58752" r="2" b="2"/>
          <a:stretch/>
        </p:blipFill>
        <p:spPr>
          <a:xfrm>
            <a:off x="20" y="10"/>
            <a:ext cx="4637226" cy="6857990"/>
          </a:xfrm>
          <a:prstGeom prst="rect">
            <a:avLst/>
          </a:prstGeom>
        </p:spPr>
      </p:pic>
      <p:sp>
        <p:nvSpPr>
          <p:cNvPr id="6" name="Title 1">
            <a:extLst>
              <a:ext uri="{FF2B5EF4-FFF2-40B4-BE49-F238E27FC236}">
                <a16:creationId xmlns:a16="http://schemas.microsoft.com/office/drawing/2014/main" id="{18A827D1-5667-4B8D-AEE8-ECB0D31891B2}"/>
              </a:ext>
            </a:extLst>
          </p:cNvPr>
          <p:cNvSpPr txBox="1">
            <a:spLocks/>
          </p:cNvSpPr>
          <p:nvPr/>
        </p:nvSpPr>
        <p:spPr>
          <a:xfrm>
            <a:off x="5429728" y="2401454"/>
            <a:ext cx="6274591" cy="118531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rgbClr val="0070C0"/>
                </a:solidFill>
              </a:rPr>
              <a:t>THANK YOU !</a:t>
            </a:r>
          </a:p>
        </p:txBody>
      </p:sp>
      <p:sp>
        <p:nvSpPr>
          <p:cNvPr id="2" name="Slide Number Placeholder 1">
            <a:extLst>
              <a:ext uri="{FF2B5EF4-FFF2-40B4-BE49-F238E27FC236}">
                <a16:creationId xmlns:a16="http://schemas.microsoft.com/office/drawing/2014/main" id="{929AF09D-6B55-4339-A4BA-BD0A12BAFACD}"/>
              </a:ext>
            </a:extLst>
          </p:cNvPr>
          <p:cNvSpPr>
            <a:spLocks noGrp="1"/>
          </p:cNvSpPr>
          <p:nvPr>
            <p:ph type="sldNum" sz="quarter" idx="12"/>
          </p:nvPr>
        </p:nvSpPr>
        <p:spPr/>
        <p:txBody>
          <a:bodyPr/>
          <a:lstStyle/>
          <a:p>
            <a:fld id="{84B6702D-9D2A-4DD1-B189-1BE270EF3ED1}" type="slidenum">
              <a:rPr lang="en-CA" smtClean="0"/>
              <a:t>10</a:t>
            </a:fld>
            <a:endParaRPr lang="en-CA"/>
          </a:p>
        </p:txBody>
      </p:sp>
      <p:pic>
        <p:nvPicPr>
          <p:cNvPr id="5" name="Picture 4">
            <a:extLst>
              <a:ext uri="{FF2B5EF4-FFF2-40B4-BE49-F238E27FC236}">
                <a16:creationId xmlns:a16="http://schemas.microsoft.com/office/drawing/2014/main" id="{A237F4C7-30EA-4623-A35A-9A1CAEE6D33A}"/>
              </a:ext>
            </a:extLst>
          </p:cNvPr>
          <p:cNvPicPr>
            <a:picLocks noChangeAspect="1"/>
          </p:cNvPicPr>
          <p:nvPr/>
        </p:nvPicPr>
        <p:blipFill>
          <a:blip r:embed="rId3"/>
          <a:stretch>
            <a:fillRect/>
          </a:stretch>
        </p:blipFill>
        <p:spPr>
          <a:xfrm>
            <a:off x="11013955" y="90467"/>
            <a:ext cx="1109568" cy="1103472"/>
          </a:xfrm>
          <a:prstGeom prst="rect">
            <a:avLst/>
          </a:prstGeom>
        </p:spPr>
      </p:pic>
    </p:spTree>
    <p:extLst>
      <p:ext uri="{BB962C8B-B14F-4D97-AF65-F5344CB8AC3E}">
        <p14:creationId xmlns:p14="http://schemas.microsoft.com/office/powerpoint/2010/main" val="2687358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117D2-B294-4867-AC47-B0876AB742CC}"/>
              </a:ext>
            </a:extLst>
          </p:cNvPr>
          <p:cNvSpPr>
            <a:spLocks noGrp="1"/>
          </p:cNvSpPr>
          <p:nvPr>
            <p:ph type="title"/>
          </p:nvPr>
        </p:nvSpPr>
        <p:spPr/>
        <p:txBody>
          <a:bodyPr/>
          <a:lstStyle/>
          <a:p>
            <a:r>
              <a:rPr lang="en-CA" dirty="0"/>
              <a:t>Introduction:</a:t>
            </a:r>
          </a:p>
        </p:txBody>
      </p:sp>
      <p:sp>
        <p:nvSpPr>
          <p:cNvPr id="3" name="Content Placeholder 2">
            <a:extLst>
              <a:ext uri="{FF2B5EF4-FFF2-40B4-BE49-F238E27FC236}">
                <a16:creationId xmlns:a16="http://schemas.microsoft.com/office/drawing/2014/main" id="{A5C93F8B-F690-4D72-A633-5BC8191760A8}"/>
              </a:ext>
            </a:extLst>
          </p:cNvPr>
          <p:cNvSpPr>
            <a:spLocks noGrp="1"/>
          </p:cNvSpPr>
          <p:nvPr>
            <p:ph idx="1"/>
          </p:nvPr>
        </p:nvSpPr>
        <p:spPr/>
        <p:txBody>
          <a:bodyPr>
            <a:normAutofit/>
          </a:bodyPr>
          <a:lstStyle/>
          <a:p>
            <a:r>
              <a:rPr lang="en-CA" sz="1800" dirty="0">
                <a:latin typeface="Arial" panose="020B0604020202020204" pitchFamily="34" charset="0"/>
                <a:cs typeface="Arial" panose="020B0604020202020204" pitchFamily="34" charset="0"/>
              </a:rPr>
              <a:t>Fragility and vulnerability functions for </a:t>
            </a:r>
            <a:r>
              <a:rPr lang="en-CA" sz="1800" dirty="0">
                <a:solidFill>
                  <a:srgbClr val="0070C0"/>
                </a:solidFill>
                <a:latin typeface="Arial" panose="020B0604020202020204" pitchFamily="34" charset="0"/>
                <a:cs typeface="Arial" panose="020B0604020202020204" pitchFamily="34" charset="0"/>
              </a:rPr>
              <a:t>generic building typologies in a region </a:t>
            </a:r>
            <a:r>
              <a:rPr lang="en-CA" sz="1800" dirty="0">
                <a:latin typeface="Arial" panose="020B0604020202020204" pitchFamily="34" charset="0"/>
                <a:cs typeface="Arial" panose="020B0604020202020204" pitchFamily="34" charset="0"/>
              </a:rPr>
              <a:t>are essential to </a:t>
            </a:r>
            <a:r>
              <a:rPr lang="en-CA" sz="1800" dirty="0">
                <a:solidFill>
                  <a:srgbClr val="C00000"/>
                </a:solidFill>
                <a:latin typeface="Arial" panose="020B0604020202020204" pitchFamily="34" charset="0"/>
                <a:cs typeface="Arial" panose="020B0604020202020204" pitchFamily="34" charset="0"/>
              </a:rPr>
              <a:t>estimate seismic risk </a:t>
            </a:r>
            <a:r>
              <a:rPr lang="en-CA" sz="1800" dirty="0">
                <a:latin typeface="Arial" panose="020B0604020202020204" pitchFamily="34" charset="0"/>
                <a:cs typeface="Arial" panose="020B0604020202020204" pitchFamily="34" charset="0"/>
              </a:rPr>
              <a:t>on a regional level and make appropriate decisions.</a:t>
            </a:r>
          </a:p>
          <a:p>
            <a:pPr lvl="1"/>
            <a:r>
              <a:rPr lang="en-US" sz="1600" dirty="0">
                <a:solidFill>
                  <a:schemeClr val="accent1">
                    <a:lumMod val="75000"/>
                  </a:schemeClr>
                </a:solidFill>
                <a:latin typeface="Arial" panose="020B0604020202020204" pitchFamily="34" charset="0"/>
                <a:cs typeface="Arial" panose="020B0604020202020204" pitchFamily="34" charset="0"/>
              </a:rPr>
              <a:t>probability of expected damages</a:t>
            </a:r>
          </a:p>
          <a:p>
            <a:pPr lvl="1"/>
            <a:r>
              <a:rPr lang="en-US" sz="1600" dirty="0">
                <a:solidFill>
                  <a:schemeClr val="accent1">
                    <a:lumMod val="75000"/>
                  </a:schemeClr>
                </a:solidFill>
                <a:latin typeface="Arial" panose="020B0604020202020204" pitchFamily="34" charset="0"/>
                <a:cs typeface="Arial" panose="020B0604020202020204" pitchFamily="34" charset="0"/>
              </a:rPr>
              <a:t>probability of expected losses</a:t>
            </a:r>
            <a:endParaRPr lang="en-CA" sz="1600" dirty="0">
              <a:latin typeface="Arial" panose="020B0604020202020204" pitchFamily="34" charset="0"/>
              <a:cs typeface="Arial" panose="020B0604020202020204" pitchFamily="34" charset="0"/>
            </a:endParaRPr>
          </a:p>
          <a:p>
            <a:r>
              <a:rPr lang="en-CA" sz="1800" dirty="0">
                <a:latin typeface="Arial" panose="020B0604020202020204" pitchFamily="34" charset="0"/>
                <a:cs typeface="Arial" panose="020B0604020202020204" pitchFamily="34" charset="0"/>
              </a:rPr>
              <a:t>Fragility curves generated based on</a:t>
            </a:r>
            <a:r>
              <a:rPr lang="en-CA" sz="1800" dirty="0">
                <a:solidFill>
                  <a:schemeClr val="accent1">
                    <a:lumMod val="75000"/>
                  </a:schemeClr>
                </a:solidFill>
                <a:latin typeface="Arial" panose="020B0604020202020204" pitchFamily="34" charset="0"/>
                <a:cs typeface="Arial" panose="020B0604020202020204" pitchFamily="34" charset="0"/>
              </a:rPr>
              <a:t> site specific seismic hazard </a:t>
            </a:r>
            <a:r>
              <a:rPr lang="en-CA" sz="1800" dirty="0">
                <a:latin typeface="Arial" panose="020B0604020202020204" pitchFamily="34" charset="0"/>
                <a:cs typeface="Arial" panose="020B0604020202020204" pitchFamily="34" charset="0"/>
              </a:rPr>
              <a:t>are essential to get an accurate assessment of seismic risk.</a:t>
            </a:r>
          </a:p>
          <a:p>
            <a:r>
              <a:rPr lang="en-CA" sz="1800" dirty="0">
                <a:latin typeface="Arial" panose="020B0604020202020204" pitchFamily="34" charset="0"/>
                <a:cs typeface="Arial" panose="020B0604020202020204" pitchFamily="34" charset="0"/>
              </a:rPr>
              <a:t>Work done in collaboration with NRCan and Global Earthquake Model, Pavia. Fragility functions so produced to be used towards the National Seismic Risk Model.</a:t>
            </a:r>
            <a:endParaRPr lang="en-IN" sz="1800" dirty="0">
              <a:latin typeface="Arial" panose="020B0604020202020204" pitchFamily="34" charset="0"/>
              <a:cs typeface="Arial" panose="020B0604020202020204" pitchFamily="34" charset="0"/>
            </a:endParaRPr>
          </a:p>
          <a:p>
            <a:endParaRPr lang="en-CA" sz="1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7A8D48E-C283-4837-8EA1-2A127DF2EFBC}"/>
              </a:ext>
            </a:extLst>
          </p:cNvPr>
          <p:cNvSpPr>
            <a:spLocks noGrp="1"/>
          </p:cNvSpPr>
          <p:nvPr>
            <p:ph type="sldNum" sz="quarter" idx="12"/>
          </p:nvPr>
        </p:nvSpPr>
        <p:spPr/>
        <p:txBody>
          <a:bodyPr/>
          <a:lstStyle/>
          <a:p>
            <a:fld id="{84B6702D-9D2A-4DD1-B189-1BE270EF3ED1}" type="slidenum">
              <a:rPr lang="en-CA" smtClean="0"/>
              <a:t>2</a:t>
            </a:fld>
            <a:endParaRPr lang="en-CA"/>
          </a:p>
        </p:txBody>
      </p:sp>
      <p:pic>
        <p:nvPicPr>
          <p:cNvPr id="5" name="Picture 4">
            <a:extLst>
              <a:ext uri="{FF2B5EF4-FFF2-40B4-BE49-F238E27FC236}">
                <a16:creationId xmlns:a16="http://schemas.microsoft.com/office/drawing/2014/main" id="{ED37B804-62BB-44D0-A5CC-28CC42675B90}"/>
              </a:ext>
            </a:extLst>
          </p:cNvPr>
          <p:cNvPicPr>
            <a:picLocks noChangeAspect="1"/>
          </p:cNvPicPr>
          <p:nvPr/>
        </p:nvPicPr>
        <p:blipFill>
          <a:blip r:embed="rId2"/>
          <a:stretch>
            <a:fillRect/>
          </a:stretch>
        </p:blipFill>
        <p:spPr>
          <a:xfrm>
            <a:off x="0" y="5754255"/>
            <a:ext cx="1107730" cy="1103745"/>
          </a:xfrm>
          <a:prstGeom prst="rect">
            <a:avLst/>
          </a:prstGeom>
        </p:spPr>
      </p:pic>
    </p:spTree>
    <p:extLst>
      <p:ext uri="{BB962C8B-B14F-4D97-AF65-F5344CB8AC3E}">
        <p14:creationId xmlns:p14="http://schemas.microsoft.com/office/powerpoint/2010/main" val="61361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DDBE-E16D-4F26-8203-5A69D7EF9E5A}"/>
              </a:ext>
            </a:extLst>
          </p:cNvPr>
          <p:cNvSpPr>
            <a:spLocks noGrp="1"/>
          </p:cNvSpPr>
          <p:nvPr>
            <p:ph type="title"/>
          </p:nvPr>
        </p:nvSpPr>
        <p:spPr>
          <a:xfrm>
            <a:off x="1069848" y="484632"/>
            <a:ext cx="6633279" cy="1117158"/>
          </a:xfrm>
        </p:spPr>
        <p:txBody>
          <a:bodyPr>
            <a:noAutofit/>
          </a:bodyPr>
          <a:lstStyle/>
          <a:p>
            <a:r>
              <a:rPr lang="en-CA" sz="3200" b="1" dirty="0"/>
              <a:t>WHY THIS WORK MATTERS:</a:t>
            </a:r>
          </a:p>
        </p:txBody>
      </p:sp>
      <p:sp>
        <p:nvSpPr>
          <p:cNvPr id="3" name="Content Placeholder 2">
            <a:extLst>
              <a:ext uri="{FF2B5EF4-FFF2-40B4-BE49-F238E27FC236}">
                <a16:creationId xmlns:a16="http://schemas.microsoft.com/office/drawing/2014/main" id="{BBFCCE32-DF52-442F-B35F-F99716064E79}"/>
              </a:ext>
            </a:extLst>
          </p:cNvPr>
          <p:cNvSpPr>
            <a:spLocks noGrp="1"/>
          </p:cNvSpPr>
          <p:nvPr>
            <p:ph idx="1"/>
          </p:nvPr>
        </p:nvSpPr>
        <p:spPr>
          <a:xfrm>
            <a:off x="1097280" y="1601789"/>
            <a:ext cx="9672320" cy="4429555"/>
          </a:xfrm>
        </p:spPr>
        <p:txBody>
          <a:bodyPr>
            <a:noAutofit/>
          </a:bodyPr>
          <a:lstStyle/>
          <a:p>
            <a:r>
              <a:rPr lang="en-CA" sz="1600" dirty="0">
                <a:latin typeface="Calibri" panose="020F0502020204030204" pitchFamily="34" charset="0"/>
                <a:cs typeface="Calibri" panose="020F0502020204030204" pitchFamily="34" charset="0"/>
              </a:rPr>
              <a:t>The fragility functions developed are necessary to </a:t>
            </a:r>
            <a:r>
              <a:rPr lang="en-CA" sz="1600" dirty="0">
                <a:solidFill>
                  <a:srgbClr val="C00000"/>
                </a:solidFill>
                <a:latin typeface="Calibri" panose="020F0502020204030204" pitchFamily="34" charset="0"/>
                <a:cs typeface="Calibri" panose="020F0502020204030204" pitchFamily="34" charset="0"/>
              </a:rPr>
              <a:t>identify pockets within the city where there could be a concentration of structural damages and possible collapses </a:t>
            </a:r>
            <a:r>
              <a:rPr lang="en-CA" sz="1600" dirty="0">
                <a:latin typeface="Calibri" panose="020F0502020204030204" pitchFamily="34" charset="0"/>
                <a:cs typeface="Calibri" panose="020F0502020204030204" pitchFamily="34" charset="0"/>
              </a:rPr>
              <a:t>during specific seismic events. These regions could be monitored for further emergency actions during seismic events.</a:t>
            </a:r>
          </a:p>
          <a:p>
            <a:endParaRPr lang="en-CA" sz="1600" dirty="0">
              <a:latin typeface="Calibri" panose="020F0502020204030204" pitchFamily="34" charset="0"/>
              <a:cs typeface="Calibri" panose="020F0502020204030204" pitchFamily="34" charset="0"/>
            </a:endParaRPr>
          </a:p>
          <a:p>
            <a:r>
              <a:rPr lang="en-CA" sz="1600" dirty="0">
                <a:latin typeface="Calibri" panose="020F0502020204030204" pitchFamily="34" charset="0"/>
                <a:cs typeface="Calibri" panose="020F0502020204030204" pitchFamily="34" charset="0"/>
              </a:rPr>
              <a:t>It also helps </a:t>
            </a:r>
            <a:r>
              <a:rPr lang="en-CA" sz="1600" dirty="0">
                <a:solidFill>
                  <a:srgbClr val="C00000"/>
                </a:solidFill>
                <a:latin typeface="Calibri" panose="020F0502020204030204" pitchFamily="34" charset="0"/>
                <a:cs typeface="Calibri" panose="020F0502020204030204" pitchFamily="34" charset="0"/>
              </a:rPr>
              <a:t>identify specific building typologies within a region in the city that needs to be considered specifically for seismic retrofit</a:t>
            </a:r>
            <a:r>
              <a:rPr lang="en-CA" sz="1600" dirty="0">
                <a:latin typeface="Calibri" panose="020F0502020204030204" pitchFamily="34" charset="0"/>
                <a:cs typeface="Calibri" panose="020F0502020204030204" pitchFamily="34" charset="0"/>
              </a:rPr>
              <a:t> to keep damage to acceptable levels during specific seismic events.</a:t>
            </a:r>
          </a:p>
          <a:p>
            <a:endParaRPr lang="en-CA" sz="1600" dirty="0">
              <a:latin typeface="Calibri" panose="020F0502020204030204" pitchFamily="34" charset="0"/>
              <a:cs typeface="Calibri" panose="020F0502020204030204" pitchFamily="34" charset="0"/>
            </a:endParaRPr>
          </a:p>
          <a:p>
            <a:r>
              <a:rPr lang="en-CA" sz="1600" dirty="0">
                <a:latin typeface="Calibri" panose="020F0502020204030204" pitchFamily="34" charset="0"/>
                <a:cs typeface="Calibri" panose="020F0502020204030204" pitchFamily="34" charset="0"/>
              </a:rPr>
              <a:t>The vulnerability functions developed are used to </a:t>
            </a:r>
            <a:r>
              <a:rPr lang="en-CA" sz="1600" dirty="0">
                <a:solidFill>
                  <a:srgbClr val="C00000"/>
                </a:solidFill>
                <a:latin typeface="Calibri" panose="020F0502020204030204" pitchFamily="34" charset="0"/>
                <a:cs typeface="Calibri" panose="020F0502020204030204" pitchFamily="34" charset="0"/>
              </a:rPr>
              <a:t>assess the potential losses during specific seismic events </a:t>
            </a:r>
            <a:r>
              <a:rPr lang="en-CA" sz="1600" dirty="0">
                <a:latin typeface="Calibri" panose="020F0502020204030204" pitchFamily="34" charset="0"/>
                <a:cs typeface="Calibri" panose="020F0502020204030204" pitchFamily="34" charset="0"/>
              </a:rPr>
              <a:t>and can be used for decision making for disaster risk reduction policies and investments.</a:t>
            </a:r>
          </a:p>
          <a:p>
            <a:endParaRPr lang="en-CA" sz="1600" dirty="0">
              <a:latin typeface="Calibri" panose="020F0502020204030204" pitchFamily="34" charset="0"/>
              <a:cs typeface="Calibri" panose="020F0502020204030204" pitchFamily="34" charset="0"/>
            </a:endParaRPr>
          </a:p>
          <a:p>
            <a:r>
              <a:rPr lang="en-CA" sz="1600" dirty="0">
                <a:solidFill>
                  <a:schemeClr val="tx1"/>
                </a:solidFill>
                <a:latin typeface="Calibri" panose="020F0502020204030204" pitchFamily="34" charset="0"/>
                <a:cs typeface="Calibri" panose="020F0502020204030204" pitchFamily="34" charset="0"/>
              </a:rPr>
              <a:t>The fragility curves for different seismic source types (Crustal, Subduction) can be used to </a:t>
            </a:r>
            <a:r>
              <a:rPr lang="en-CA" sz="1600" dirty="0">
                <a:solidFill>
                  <a:srgbClr val="C00000"/>
                </a:solidFill>
                <a:latin typeface="Calibri" panose="020F0502020204030204" pitchFamily="34" charset="0"/>
                <a:cs typeface="Calibri" panose="020F0502020204030204" pitchFamily="34" charset="0"/>
              </a:rPr>
              <a:t>understand and quantify the effect of a specific source type on regional seismic risk assessment </a:t>
            </a:r>
            <a:r>
              <a:rPr lang="en-CA" sz="1600" dirty="0">
                <a:solidFill>
                  <a:schemeClr val="tx1"/>
                </a:solidFill>
                <a:latin typeface="Calibri" panose="020F0502020204030204" pitchFamily="34" charset="0"/>
                <a:cs typeface="Calibri" panose="020F0502020204030204" pitchFamily="34" charset="0"/>
              </a:rPr>
              <a:t>i.e., when and where in Canada, the effect of subduction earthquakes influences the overall losses/damages in a regional seismic risk assessment.</a:t>
            </a:r>
            <a:endParaRPr lang="en-CA" sz="16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36374063-DB40-4075-8995-8552F7D5990F}"/>
              </a:ext>
            </a:extLst>
          </p:cNvPr>
          <p:cNvSpPr>
            <a:spLocks noGrp="1"/>
          </p:cNvSpPr>
          <p:nvPr>
            <p:ph type="sldNum" sz="quarter" idx="12"/>
          </p:nvPr>
        </p:nvSpPr>
        <p:spPr/>
        <p:txBody>
          <a:bodyPr/>
          <a:lstStyle/>
          <a:p>
            <a:fld id="{84B6702D-9D2A-4DD1-B189-1BE270EF3ED1}" type="slidenum">
              <a:rPr lang="en-CA" smtClean="0"/>
              <a:t>3</a:t>
            </a:fld>
            <a:endParaRPr lang="en-CA"/>
          </a:p>
        </p:txBody>
      </p:sp>
      <p:pic>
        <p:nvPicPr>
          <p:cNvPr id="5" name="Picture 4">
            <a:extLst>
              <a:ext uri="{FF2B5EF4-FFF2-40B4-BE49-F238E27FC236}">
                <a16:creationId xmlns:a16="http://schemas.microsoft.com/office/drawing/2014/main" id="{E9B43150-3C67-4CA1-95F5-31AD4F8E0D95}"/>
              </a:ext>
            </a:extLst>
          </p:cNvPr>
          <p:cNvPicPr>
            <a:picLocks noChangeAspect="1"/>
          </p:cNvPicPr>
          <p:nvPr/>
        </p:nvPicPr>
        <p:blipFill>
          <a:blip r:embed="rId2"/>
          <a:stretch>
            <a:fillRect/>
          </a:stretch>
        </p:blipFill>
        <p:spPr>
          <a:xfrm>
            <a:off x="21612" y="5754528"/>
            <a:ext cx="1109568" cy="1103472"/>
          </a:xfrm>
          <a:prstGeom prst="rect">
            <a:avLst/>
          </a:prstGeom>
        </p:spPr>
      </p:pic>
    </p:spTree>
    <p:extLst>
      <p:ext uri="{BB962C8B-B14F-4D97-AF65-F5344CB8AC3E}">
        <p14:creationId xmlns:p14="http://schemas.microsoft.com/office/powerpoint/2010/main" val="223350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DDBE-E16D-4F26-8203-5A69D7EF9E5A}"/>
              </a:ext>
            </a:extLst>
          </p:cNvPr>
          <p:cNvSpPr>
            <a:spLocks noGrp="1"/>
          </p:cNvSpPr>
          <p:nvPr>
            <p:ph type="title"/>
          </p:nvPr>
        </p:nvSpPr>
        <p:spPr>
          <a:xfrm>
            <a:off x="922067" y="332370"/>
            <a:ext cx="10058400" cy="706860"/>
          </a:xfrm>
        </p:spPr>
        <p:txBody>
          <a:bodyPr>
            <a:normAutofit/>
          </a:bodyPr>
          <a:lstStyle/>
          <a:p>
            <a:r>
              <a:rPr lang="en-CA" sz="3600" b="1" dirty="0"/>
              <a:t>WORK DONE POST 2019:</a:t>
            </a:r>
          </a:p>
        </p:txBody>
      </p:sp>
      <p:sp>
        <p:nvSpPr>
          <p:cNvPr id="3" name="Content Placeholder 2">
            <a:extLst>
              <a:ext uri="{FF2B5EF4-FFF2-40B4-BE49-F238E27FC236}">
                <a16:creationId xmlns:a16="http://schemas.microsoft.com/office/drawing/2014/main" id="{BBFCCE32-DF52-442F-B35F-F99716064E79}"/>
              </a:ext>
            </a:extLst>
          </p:cNvPr>
          <p:cNvSpPr>
            <a:spLocks noGrp="1"/>
          </p:cNvSpPr>
          <p:nvPr>
            <p:ph idx="1"/>
          </p:nvPr>
        </p:nvSpPr>
        <p:spPr>
          <a:xfrm>
            <a:off x="1103501" y="1219201"/>
            <a:ext cx="10246372" cy="4953000"/>
          </a:xfrm>
        </p:spPr>
        <p:txBody>
          <a:bodyPr>
            <a:normAutofit fontScale="85000" lnSpcReduction="20000"/>
          </a:bodyPr>
          <a:lstStyle/>
          <a:p>
            <a:pPr marL="342900" indent="-342900">
              <a:lnSpc>
                <a:spcPct val="120000"/>
              </a:lnSpc>
              <a:buFont typeface="+mj-lt"/>
              <a:buAutoNum type="arabicPeriod"/>
            </a:pPr>
            <a:r>
              <a:rPr lang="en-CA" sz="1600" b="1" dirty="0">
                <a:latin typeface="Calibri" panose="020F0502020204030204" pitchFamily="34" charset="0"/>
                <a:cs typeface="Calibri" panose="020F0502020204030204" pitchFamily="34" charset="0"/>
              </a:rPr>
              <a:t>Exposure Model:</a:t>
            </a:r>
          </a:p>
          <a:p>
            <a:pPr marL="617220" lvl="1" indent="-342900">
              <a:lnSpc>
                <a:spcPct val="120000"/>
              </a:lnSpc>
              <a:buFont typeface="+mj-lt"/>
              <a:buAutoNum type="arabicPeriod"/>
            </a:pPr>
            <a:r>
              <a:rPr lang="en-CA" sz="1400" dirty="0">
                <a:latin typeface="Calibri" panose="020F0502020204030204" pitchFamily="34" charset="0"/>
                <a:cs typeface="Calibri" panose="020F0502020204030204" pitchFamily="34" charset="0"/>
              </a:rPr>
              <a:t>BC building stock investigation by UBC through an extensive building survey to document main building typologies in the Vancouver</a:t>
            </a:r>
          </a:p>
          <a:p>
            <a:pPr marL="617220" lvl="1" indent="-342900">
              <a:lnSpc>
                <a:spcPct val="120000"/>
              </a:lnSpc>
              <a:buFont typeface="+mj-lt"/>
              <a:buAutoNum type="arabicPeriod"/>
            </a:pPr>
            <a:r>
              <a:rPr lang="en-CA" sz="1400" dirty="0">
                <a:solidFill>
                  <a:srgbClr val="C00000"/>
                </a:solidFill>
                <a:latin typeface="Calibri" panose="020F0502020204030204" pitchFamily="34" charset="0"/>
                <a:cs typeface="Calibri" panose="020F0502020204030204" pitchFamily="34" charset="0"/>
              </a:rPr>
              <a:t>Classification of buildings to different typologies</a:t>
            </a:r>
          </a:p>
          <a:p>
            <a:pPr marL="342900" indent="-342900">
              <a:lnSpc>
                <a:spcPct val="120000"/>
              </a:lnSpc>
              <a:buFont typeface="+mj-lt"/>
              <a:buAutoNum type="arabicPeriod"/>
            </a:pPr>
            <a:r>
              <a:rPr lang="en-CA" sz="1600" b="1" dirty="0">
                <a:latin typeface="Calibri" panose="020F0502020204030204" pitchFamily="34" charset="0"/>
                <a:cs typeface="Calibri" panose="020F0502020204030204" pitchFamily="34" charset="0"/>
              </a:rPr>
              <a:t>Introducing BC-specific building typologies:</a:t>
            </a:r>
          </a:p>
          <a:p>
            <a:pPr marL="617220" lvl="1" indent="-342900">
              <a:lnSpc>
                <a:spcPct val="120000"/>
              </a:lnSpc>
              <a:buFont typeface="+mj-lt"/>
              <a:buAutoNum type="arabicPeriod"/>
            </a:pPr>
            <a:r>
              <a:rPr lang="en-CA" sz="1400" dirty="0">
                <a:latin typeface="Calibri" panose="020F0502020204030204" pitchFamily="34" charset="0"/>
                <a:cs typeface="Calibri" panose="020F0502020204030204" pitchFamily="34" charset="0"/>
              </a:rPr>
              <a:t>Evaluation of the fragility functions provided on the OpenQuake platform and their applicability to Canada</a:t>
            </a:r>
          </a:p>
          <a:p>
            <a:pPr marL="617220" lvl="1" indent="-342900">
              <a:lnSpc>
                <a:spcPct val="120000"/>
              </a:lnSpc>
              <a:buFont typeface="+mj-lt"/>
              <a:buAutoNum type="arabicPeriod"/>
            </a:pPr>
            <a:r>
              <a:rPr lang="en-CA" sz="1400" dirty="0">
                <a:latin typeface="Calibri" panose="020F0502020204030204" pitchFamily="34" charset="0"/>
                <a:cs typeface="Calibri" panose="020F0502020204030204" pitchFamily="34" charset="0"/>
              </a:rPr>
              <a:t>Review of Canadian construction and design by </a:t>
            </a:r>
            <a:r>
              <a:rPr lang="en-CA" sz="1400" i="1" dirty="0">
                <a:latin typeface="Calibri" panose="020F0502020204030204" pitchFamily="34" charset="0"/>
                <a:cs typeface="Calibri" panose="020F0502020204030204" pitchFamily="34" charset="0"/>
              </a:rPr>
              <a:t>Buildings At Risk Sub-committee </a:t>
            </a:r>
            <a:r>
              <a:rPr lang="en-CA" sz="1400" dirty="0">
                <a:latin typeface="Calibri" panose="020F0502020204030204" pitchFamily="34" charset="0"/>
                <a:cs typeface="Calibri" panose="020F0502020204030204" pitchFamily="34" charset="0"/>
              </a:rPr>
              <a:t>of the </a:t>
            </a:r>
            <a:r>
              <a:rPr lang="en-CA" sz="1400" i="1" dirty="0">
                <a:latin typeface="Calibri" panose="020F0502020204030204" pitchFamily="34" charset="0"/>
                <a:cs typeface="Calibri" panose="020F0502020204030204" pitchFamily="34" charset="0"/>
              </a:rPr>
              <a:t>Seismic Policy Advisory Committee of the City of Vancouver </a:t>
            </a:r>
            <a:r>
              <a:rPr lang="en-CA" sz="1400" dirty="0">
                <a:latin typeface="Calibri" panose="020F0502020204030204" pitchFamily="34" charset="0"/>
                <a:cs typeface="Calibri" panose="020F0502020204030204" pitchFamily="34" charset="0"/>
              </a:rPr>
              <a:t>towards creation of reliable building models of the most prominent building typologies in British Columbia to develop BC-specific structural damage models.</a:t>
            </a:r>
          </a:p>
          <a:p>
            <a:pPr marL="617220" lvl="1" indent="-342900">
              <a:lnSpc>
                <a:spcPct val="120000"/>
              </a:lnSpc>
              <a:buFont typeface="+mj-lt"/>
              <a:buAutoNum type="arabicPeriod"/>
            </a:pPr>
            <a:r>
              <a:rPr lang="en-CA" sz="1400" dirty="0">
                <a:solidFill>
                  <a:srgbClr val="C00000"/>
                </a:solidFill>
                <a:latin typeface="Calibri" panose="020F0502020204030204" pitchFamily="34" charset="0"/>
                <a:cs typeface="Calibri" panose="020F0502020204030204" pitchFamily="34" charset="0"/>
              </a:rPr>
              <a:t>Introduction of new building typologies specific to BC construction, such as W3 and W4c, W4s.</a:t>
            </a:r>
          </a:p>
          <a:p>
            <a:pPr marL="342900" indent="-342900">
              <a:lnSpc>
                <a:spcPct val="100000"/>
              </a:lnSpc>
              <a:buFont typeface="+mj-lt"/>
              <a:buAutoNum type="arabicPeriod"/>
            </a:pPr>
            <a:r>
              <a:rPr lang="en-CA" sz="1600" b="1" dirty="0">
                <a:latin typeface="Calibri" panose="020F0502020204030204" pitchFamily="34" charset="0"/>
                <a:cs typeface="Calibri" panose="020F0502020204030204" pitchFamily="34" charset="0"/>
              </a:rPr>
              <a:t>Fragility curves:</a:t>
            </a:r>
          </a:p>
          <a:p>
            <a:pPr marL="617220" lvl="1" indent="-342900">
              <a:lnSpc>
                <a:spcPct val="100000"/>
              </a:lnSpc>
              <a:buFont typeface="+mj-lt"/>
              <a:buAutoNum type="arabicPeriod"/>
            </a:pPr>
            <a:r>
              <a:rPr lang="en-CA" sz="1400" dirty="0">
                <a:latin typeface="Calibri" panose="020F0502020204030204" pitchFamily="34" charset="0"/>
                <a:cs typeface="Calibri" panose="020F0502020204030204" pitchFamily="34" charset="0"/>
              </a:rPr>
              <a:t>Development of new BC-specific fragility functions for predominant building typologies in  BC for both crustal and subduction sources.</a:t>
            </a:r>
          </a:p>
          <a:p>
            <a:pPr marL="617220" lvl="1" indent="-342900">
              <a:lnSpc>
                <a:spcPct val="100000"/>
              </a:lnSpc>
              <a:buFont typeface="+mj-lt"/>
              <a:buAutoNum type="arabicPeriod"/>
            </a:pPr>
            <a:r>
              <a:rPr lang="en-CA" sz="1400" dirty="0">
                <a:solidFill>
                  <a:srgbClr val="C00000"/>
                </a:solidFill>
                <a:latin typeface="Calibri" panose="020F0502020204030204" pitchFamily="34" charset="0"/>
                <a:cs typeface="Calibri" panose="020F0502020204030204" pitchFamily="34" charset="0"/>
              </a:rPr>
              <a:t>PEER review of fragility functions developed towards damage estimation during seismic events, for the predominant building typologies in BC (June 2020)</a:t>
            </a:r>
          </a:p>
          <a:p>
            <a:pPr marL="617220" lvl="1" indent="-342900">
              <a:lnSpc>
                <a:spcPct val="100000"/>
              </a:lnSpc>
              <a:buFont typeface="+mj-lt"/>
              <a:buAutoNum type="arabicPeriod"/>
            </a:pPr>
            <a:r>
              <a:rPr lang="en-CA" sz="1400" dirty="0">
                <a:solidFill>
                  <a:srgbClr val="C00000"/>
                </a:solidFill>
                <a:latin typeface="Calibri" panose="020F0502020204030204" pitchFamily="34" charset="0"/>
                <a:cs typeface="Calibri" panose="020F0502020204030204" pitchFamily="34" charset="0"/>
              </a:rPr>
              <a:t>Revisiting and fine tuning it to better represent BC specific generic buildings to reflect construction design practices in regional scale for each of the prominent typologies.</a:t>
            </a:r>
          </a:p>
          <a:p>
            <a:pPr marL="617220" lvl="1" indent="-342900">
              <a:lnSpc>
                <a:spcPct val="100000"/>
              </a:lnSpc>
              <a:buFont typeface="+mj-lt"/>
              <a:buAutoNum type="arabicPeriod"/>
            </a:pPr>
            <a:r>
              <a:rPr lang="en-CA" sz="1400" dirty="0">
                <a:solidFill>
                  <a:srgbClr val="C00000"/>
                </a:solidFill>
                <a:latin typeface="Calibri" panose="020F0502020204030204" pitchFamily="34" charset="0"/>
                <a:cs typeface="Calibri" panose="020F0502020204030204" pitchFamily="34" charset="0"/>
              </a:rPr>
              <a:t>Developing building models for new building typologies and developing corresponding fragility and vulnerability functions.</a:t>
            </a:r>
          </a:p>
          <a:p>
            <a:pPr marL="617220" lvl="1" indent="-342900">
              <a:lnSpc>
                <a:spcPct val="100000"/>
              </a:lnSpc>
              <a:buFont typeface="+mj-lt"/>
              <a:buAutoNum type="arabicPeriod"/>
            </a:pPr>
            <a:r>
              <a:rPr lang="en-CA" sz="1400" dirty="0">
                <a:solidFill>
                  <a:srgbClr val="C00000"/>
                </a:solidFill>
                <a:latin typeface="Calibri" panose="020F0502020204030204" pitchFamily="34" charset="0"/>
                <a:cs typeface="Calibri" panose="020F0502020204030204" pitchFamily="34" charset="0"/>
              </a:rPr>
              <a:t>Revisiting fragility curves especially those for subduction scenario to better represent behaviour under long duration ground motions</a:t>
            </a:r>
          </a:p>
          <a:p>
            <a:pPr marL="342900" indent="-342900">
              <a:lnSpc>
                <a:spcPct val="100000"/>
              </a:lnSpc>
              <a:buFont typeface="+mj-lt"/>
              <a:buAutoNum type="arabicPeriod"/>
            </a:pPr>
            <a:r>
              <a:rPr lang="en-CA" sz="1600" b="1" dirty="0">
                <a:solidFill>
                  <a:schemeClr val="tx1"/>
                </a:solidFill>
                <a:latin typeface="Calibri" panose="020F0502020204030204" pitchFamily="34" charset="0"/>
                <a:cs typeface="Calibri" panose="020F0502020204030204" pitchFamily="34" charset="0"/>
              </a:rPr>
              <a:t>Vulnerability curves:</a:t>
            </a:r>
          </a:p>
          <a:p>
            <a:pPr marL="617220" lvl="1" indent="-342900">
              <a:lnSpc>
                <a:spcPct val="100000"/>
              </a:lnSpc>
              <a:buFont typeface="+mj-lt"/>
              <a:buAutoNum type="arabicPeriod"/>
            </a:pPr>
            <a:r>
              <a:rPr lang="en-CA" sz="1400" dirty="0">
                <a:solidFill>
                  <a:srgbClr val="C00000"/>
                </a:solidFill>
                <a:latin typeface="Calibri" panose="020F0502020204030204" pitchFamily="34" charset="0"/>
                <a:cs typeface="Calibri" panose="020F0502020204030204" pitchFamily="34" charset="0"/>
              </a:rPr>
              <a:t>Development of new BC-specific structural, non-structural and contents vulnerability functions for predominant building typologies in  BC for both crustal and subduction sources.</a:t>
            </a:r>
          </a:p>
          <a:p>
            <a:pPr marL="617220" lvl="1" indent="-342900">
              <a:lnSpc>
                <a:spcPct val="100000"/>
              </a:lnSpc>
              <a:buFont typeface="+mj-lt"/>
              <a:buAutoNum type="arabicPeriod"/>
            </a:pPr>
            <a:endParaRPr lang="en-CA" sz="1600" dirty="0"/>
          </a:p>
          <a:p>
            <a:endParaRPr lang="en-CA" dirty="0"/>
          </a:p>
          <a:p>
            <a:endParaRPr lang="en-CA" i="1" dirty="0"/>
          </a:p>
        </p:txBody>
      </p:sp>
      <p:sp>
        <p:nvSpPr>
          <p:cNvPr id="4" name="Slide Number Placeholder 3">
            <a:extLst>
              <a:ext uri="{FF2B5EF4-FFF2-40B4-BE49-F238E27FC236}">
                <a16:creationId xmlns:a16="http://schemas.microsoft.com/office/drawing/2014/main" id="{78FB010D-76A2-45B3-A670-6B6634E600E5}"/>
              </a:ext>
            </a:extLst>
          </p:cNvPr>
          <p:cNvSpPr>
            <a:spLocks noGrp="1"/>
          </p:cNvSpPr>
          <p:nvPr>
            <p:ph type="sldNum" sz="quarter" idx="12"/>
          </p:nvPr>
        </p:nvSpPr>
        <p:spPr/>
        <p:txBody>
          <a:bodyPr/>
          <a:lstStyle/>
          <a:p>
            <a:fld id="{84B6702D-9D2A-4DD1-B189-1BE270EF3ED1}" type="slidenum">
              <a:rPr lang="en-CA" smtClean="0"/>
              <a:t>4</a:t>
            </a:fld>
            <a:endParaRPr lang="en-CA"/>
          </a:p>
        </p:txBody>
      </p:sp>
      <p:pic>
        <p:nvPicPr>
          <p:cNvPr id="5" name="Picture 4">
            <a:extLst>
              <a:ext uri="{FF2B5EF4-FFF2-40B4-BE49-F238E27FC236}">
                <a16:creationId xmlns:a16="http://schemas.microsoft.com/office/drawing/2014/main" id="{E69246E3-E467-4125-AC7B-78EDF671832D}"/>
              </a:ext>
            </a:extLst>
          </p:cNvPr>
          <p:cNvPicPr>
            <a:picLocks noChangeAspect="1"/>
          </p:cNvPicPr>
          <p:nvPr/>
        </p:nvPicPr>
        <p:blipFill>
          <a:blip r:embed="rId2"/>
          <a:stretch>
            <a:fillRect/>
          </a:stretch>
        </p:blipFill>
        <p:spPr>
          <a:xfrm>
            <a:off x="-6067" y="5754528"/>
            <a:ext cx="1109568" cy="1103472"/>
          </a:xfrm>
          <a:prstGeom prst="rect">
            <a:avLst/>
          </a:prstGeom>
        </p:spPr>
      </p:pic>
    </p:spTree>
    <p:extLst>
      <p:ext uri="{BB962C8B-B14F-4D97-AF65-F5344CB8AC3E}">
        <p14:creationId xmlns:p14="http://schemas.microsoft.com/office/powerpoint/2010/main" val="1989095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A1DEAD-87B6-4CAB-A896-438E6E370023}"/>
              </a:ext>
            </a:extLst>
          </p:cNvPr>
          <p:cNvSpPr>
            <a:spLocks noGrp="1"/>
          </p:cNvSpPr>
          <p:nvPr>
            <p:ph type="sldNum" sz="quarter" idx="12"/>
          </p:nvPr>
        </p:nvSpPr>
        <p:spPr/>
        <p:txBody>
          <a:bodyPr/>
          <a:lstStyle/>
          <a:p>
            <a:fld id="{84B6702D-9D2A-4DD1-B189-1BE270EF3ED1}" type="slidenum">
              <a:rPr lang="en-CA" smtClean="0"/>
              <a:t>5</a:t>
            </a:fld>
            <a:endParaRPr lang="en-CA"/>
          </a:p>
        </p:txBody>
      </p:sp>
      <p:pic>
        <p:nvPicPr>
          <p:cNvPr id="3" name="Picture 2">
            <a:extLst>
              <a:ext uri="{FF2B5EF4-FFF2-40B4-BE49-F238E27FC236}">
                <a16:creationId xmlns:a16="http://schemas.microsoft.com/office/drawing/2014/main" id="{0DC025F0-3F07-49DC-9C75-07F037A2EDE1}"/>
              </a:ext>
            </a:extLst>
          </p:cNvPr>
          <p:cNvPicPr>
            <a:picLocks noChangeAspect="1"/>
          </p:cNvPicPr>
          <p:nvPr/>
        </p:nvPicPr>
        <p:blipFill>
          <a:blip r:embed="rId2"/>
          <a:stretch>
            <a:fillRect/>
          </a:stretch>
        </p:blipFill>
        <p:spPr>
          <a:xfrm>
            <a:off x="389649" y="685562"/>
            <a:ext cx="11412701" cy="5486876"/>
          </a:xfrm>
          <a:prstGeom prst="rect">
            <a:avLst/>
          </a:prstGeom>
        </p:spPr>
      </p:pic>
      <p:pic>
        <p:nvPicPr>
          <p:cNvPr id="4" name="Picture 3">
            <a:extLst>
              <a:ext uri="{FF2B5EF4-FFF2-40B4-BE49-F238E27FC236}">
                <a16:creationId xmlns:a16="http://schemas.microsoft.com/office/drawing/2014/main" id="{9C3C6A9D-079C-4E75-B537-9D62EAC340C2}"/>
              </a:ext>
            </a:extLst>
          </p:cNvPr>
          <p:cNvPicPr>
            <a:picLocks noChangeAspect="1"/>
          </p:cNvPicPr>
          <p:nvPr/>
        </p:nvPicPr>
        <p:blipFill>
          <a:blip r:embed="rId3"/>
          <a:stretch>
            <a:fillRect/>
          </a:stretch>
        </p:blipFill>
        <p:spPr>
          <a:xfrm>
            <a:off x="0" y="5754528"/>
            <a:ext cx="1109568" cy="1103472"/>
          </a:xfrm>
          <a:prstGeom prst="rect">
            <a:avLst/>
          </a:prstGeom>
        </p:spPr>
      </p:pic>
    </p:spTree>
    <p:extLst>
      <p:ext uri="{BB962C8B-B14F-4D97-AF65-F5344CB8AC3E}">
        <p14:creationId xmlns:p14="http://schemas.microsoft.com/office/powerpoint/2010/main" val="2861313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9F537B-5E19-493F-BC71-7927A9784626}"/>
              </a:ext>
            </a:extLst>
          </p:cNvPr>
          <p:cNvSpPr>
            <a:spLocks noGrp="1"/>
          </p:cNvSpPr>
          <p:nvPr>
            <p:ph type="sldNum" sz="quarter" idx="12"/>
          </p:nvPr>
        </p:nvSpPr>
        <p:spPr/>
        <p:txBody>
          <a:bodyPr/>
          <a:lstStyle/>
          <a:p>
            <a:fld id="{BEF93CF2-7566-4652-AB02-14C3B981DE28}" type="slidenum">
              <a:rPr lang="en-CA" smtClean="0"/>
              <a:t>6</a:t>
            </a:fld>
            <a:endParaRPr lang="en-CA"/>
          </a:p>
        </p:txBody>
      </p:sp>
      <p:pic>
        <p:nvPicPr>
          <p:cNvPr id="5" name="Picture 4">
            <a:extLst>
              <a:ext uri="{FF2B5EF4-FFF2-40B4-BE49-F238E27FC236}">
                <a16:creationId xmlns:a16="http://schemas.microsoft.com/office/drawing/2014/main" id="{DDD0B82E-D4D6-465E-80CF-F350EB295405}"/>
              </a:ext>
            </a:extLst>
          </p:cNvPr>
          <p:cNvPicPr>
            <a:picLocks noChangeAspect="1"/>
          </p:cNvPicPr>
          <p:nvPr/>
        </p:nvPicPr>
        <p:blipFill>
          <a:blip r:embed="rId2"/>
          <a:stretch>
            <a:fillRect/>
          </a:stretch>
        </p:blipFill>
        <p:spPr>
          <a:xfrm>
            <a:off x="1060267" y="295384"/>
            <a:ext cx="10071465" cy="6267231"/>
          </a:xfrm>
          <a:prstGeom prst="rect">
            <a:avLst/>
          </a:prstGeom>
        </p:spPr>
      </p:pic>
      <p:pic>
        <p:nvPicPr>
          <p:cNvPr id="6" name="Picture 5">
            <a:extLst>
              <a:ext uri="{FF2B5EF4-FFF2-40B4-BE49-F238E27FC236}">
                <a16:creationId xmlns:a16="http://schemas.microsoft.com/office/drawing/2014/main" id="{9573DFCA-C444-48DC-A3AC-0D035028CEA5}"/>
              </a:ext>
            </a:extLst>
          </p:cNvPr>
          <p:cNvPicPr>
            <a:picLocks noChangeAspect="1"/>
          </p:cNvPicPr>
          <p:nvPr/>
        </p:nvPicPr>
        <p:blipFill>
          <a:blip r:embed="rId3"/>
          <a:stretch>
            <a:fillRect/>
          </a:stretch>
        </p:blipFill>
        <p:spPr>
          <a:xfrm>
            <a:off x="11082432" y="0"/>
            <a:ext cx="1109568" cy="1103472"/>
          </a:xfrm>
          <a:prstGeom prst="rect">
            <a:avLst/>
          </a:prstGeom>
        </p:spPr>
      </p:pic>
    </p:spTree>
    <p:extLst>
      <p:ext uri="{BB962C8B-B14F-4D97-AF65-F5344CB8AC3E}">
        <p14:creationId xmlns:p14="http://schemas.microsoft.com/office/powerpoint/2010/main" val="3893984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EF6276-FCEF-47C5-9590-D20ABF668D4D}"/>
              </a:ext>
            </a:extLst>
          </p:cNvPr>
          <p:cNvSpPr>
            <a:spLocks noGrp="1"/>
          </p:cNvSpPr>
          <p:nvPr>
            <p:ph type="sldNum" sz="quarter" idx="12"/>
          </p:nvPr>
        </p:nvSpPr>
        <p:spPr/>
        <p:txBody>
          <a:bodyPr/>
          <a:lstStyle/>
          <a:p>
            <a:fld id="{84B6702D-9D2A-4DD1-B189-1BE270EF3ED1}" type="slidenum">
              <a:rPr lang="en-CA" smtClean="0"/>
              <a:t>7</a:t>
            </a:fld>
            <a:endParaRPr lang="en-CA"/>
          </a:p>
        </p:txBody>
      </p:sp>
      <p:pic>
        <p:nvPicPr>
          <p:cNvPr id="6" name="Picture 5">
            <a:extLst>
              <a:ext uri="{FF2B5EF4-FFF2-40B4-BE49-F238E27FC236}">
                <a16:creationId xmlns:a16="http://schemas.microsoft.com/office/drawing/2014/main" id="{C1586C26-8673-4115-9928-FDC6DBDE07DD}"/>
              </a:ext>
            </a:extLst>
          </p:cNvPr>
          <p:cNvPicPr>
            <a:picLocks noChangeAspect="1"/>
          </p:cNvPicPr>
          <p:nvPr/>
        </p:nvPicPr>
        <p:blipFill>
          <a:blip r:embed="rId2"/>
          <a:stretch>
            <a:fillRect/>
          </a:stretch>
        </p:blipFill>
        <p:spPr>
          <a:xfrm>
            <a:off x="11082432" y="0"/>
            <a:ext cx="1109568" cy="1103472"/>
          </a:xfrm>
          <a:prstGeom prst="rect">
            <a:avLst/>
          </a:prstGeom>
        </p:spPr>
      </p:pic>
      <p:pic>
        <p:nvPicPr>
          <p:cNvPr id="7" name="Picture 6">
            <a:extLst>
              <a:ext uri="{FF2B5EF4-FFF2-40B4-BE49-F238E27FC236}">
                <a16:creationId xmlns:a16="http://schemas.microsoft.com/office/drawing/2014/main" id="{D97B5FB8-E148-46A0-A881-77FC35963FB9}"/>
              </a:ext>
            </a:extLst>
          </p:cNvPr>
          <p:cNvPicPr>
            <a:picLocks noChangeAspect="1"/>
          </p:cNvPicPr>
          <p:nvPr/>
        </p:nvPicPr>
        <p:blipFill>
          <a:blip r:embed="rId3"/>
          <a:stretch>
            <a:fillRect/>
          </a:stretch>
        </p:blipFill>
        <p:spPr>
          <a:xfrm>
            <a:off x="636559" y="798348"/>
            <a:ext cx="10918882" cy="5261304"/>
          </a:xfrm>
          <a:prstGeom prst="rect">
            <a:avLst/>
          </a:prstGeom>
        </p:spPr>
      </p:pic>
    </p:spTree>
    <p:extLst>
      <p:ext uri="{BB962C8B-B14F-4D97-AF65-F5344CB8AC3E}">
        <p14:creationId xmlns:p14="http://schemas.microsoft.com/office/powerpoint/2010/main" val="2786623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799F5F-7CF2-453D-AF54-703E3F1DD7C9}"/>
              </a:ext>
            </a:extLst>
          </p:cNvPr>
          <p:cNvSpPr>
            <a:spLocks noGrp="1"/>
          </p:cNvSpPr>
          <p:nvPr>
            <p:ph type="sldNum" sz="quarter" idx="12"/>
          </p:nvPr>
        </p:nvSpPr>
        <p:spPr/>
        <p:txBody>
          <a:bodyPr/>
          <a:lstStyle/>
          <a:p>
            <a:fld id="{84B6702D-9D2A-4DD1-B189-1BE270EF3ED1}" type="slidenum">
              <a:rPr lang="en-CA" smtClean="0"/>
              <a:t>8</a:t>
            </a:fld>
            <a:endParaRPr lang="en-CA"/>
          </a:p>
        </p:txBody>
      </p:sp>
      <p:pic>
        <p:nvPicPr>
          <p:cNvPr id="3" name="Picture 2">
            <a:extLst>
              <a:ext uri="{FF2B5EF4-FFF2-40B4-BE49-F238E27FC236}">
                <a16:creationId xmlns:a16="http://schemas.microsoft.com/office/drawing/2014/main" id="{0F966B0B-E4B5-43D6-9BE4-FD3DB808B5DD}"/>
              </a:ext>
            </a:extLst>
          </p:cNvPr>
          <p:cNvPicPr>
            <a:picLocks noChangeAspect="1"/>
          </p:cNvPicPr>
          <p:nvPr/>
        </p:nvPicPr>
        <p:blipFill>
          <a:blip r:embed="rId2"/>
          <a:stretch>
            <a:fillRect/>
          </a:stretch>
        </p:blipFill>
        <p:spPr>
          <a:xfrm>
            <a:off x="1779658" y="173454"/>
            <a:ext cx="8632684" cy="6511092"/>
          </a:xfrm>
          <a:prstGeom prst="rect">
            <a:avLst/>
          </a:prstGeom>
        </p:spPr>
      </p:pic>
      <p:pic>
        <p:nvPicPr>
          <p:cNvPr id="4" name="Picture 3">
            <a:extLst>
              <a:ext uri="{FF2B5EF4-FFF2-40B4-BE49-F238E27FC236}">
                <a16:creationId xmlns:a16="http://schemas.microsoft.com/office/drawing/2014/main" id="{90312767-27BD-453C-AEBD-62981E19BB58}"/>
              </a:ext>
            </a:extLst>
          </p:cNvPr>
          <p:cNvPicPr>
            <a:picLocks noChangeAspect="1"/>
          </p:cNvPicPr>
          <p:nvPr/>
        </p:nvPicPr>
        <p:blipFill>
          <a:blip r:embed="rId3"/>
          <a:stretch>
            <a:fillRect/>
          </a:stretch>
        </p:blipFill>
        <p:spPr>
          <a:xfrm>
            <a:off x="11082432" y="0"/>
            <a:ext cx="1109568" cy="1103472"/>
          </a:xfrm>
          <a:prstGeom prst="rect">
            <a:avLst/>
          </a:prstGeom>
        </p:spPr>
      </p:pic>
    </p:spTree>
    <p:extLst>
      <p:ext uri="{BB962C8B-B14F-4D97-AF65-F5344CB8AC3E}">
        <p14:creationId xmlns:p14="http://schemas.microsoft.com/office/powerpoint/2010/main" val="1916312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1422C-3814-4D89-96F9-D97C5FD12EDC}"/>
              </a:ext>
            </a:extLst>
          </p:cNvPr>
          <p:cNvSpPr>
            <a:spLocks noGrp="1"/>
          </p:cNvSpPr>
          <p:nvPr>
            <p:ph type="title"/>
          </p:nvPr>
        </p:nvSpPr>
        <p:spPr>
          <a:xfrm>
            <a:off x="949047" y="643466"/>
            <a:ext cx="2771273" cy="5225627"/>
          </a:xfrm>
        </p:spPr>
        <p:txBody>
          <a:bodyPr anchor="ctr">
            <a:normAutofit/>
          </a:bodyPr>
          <a:lstStyle/>
          <a:p>
            <a:r>
              <a:rPr lang="en-CA" sz="3600" b="1" cap="small" dirty="0"/>
              <a:t>Results:</a:t>
            </a:r>
            <a:endParaRPr lang="en-CA" sz="3600" dirty="0"/>
          </a:p>
        </p:txBody>
      </p:sp>
      <p:sp>
        <p:nvSpPr>
          <p:cNvPr id="3" name="Content Placeholder 2">
            <a:extLst>
              <a:ext uri="{FF2B5EF4-FFF2-40B4-BE49-F238E27FC236}">
                <a16:creationId xmlns:a16="http://schemas.microsoft.com/office/drawing/2014/main" id="{17E4E719-9208-4062-8F81-64D448369EC6}"/>
              </a:ext>
            </a:extLst>
          </p:cNvPr>
          <p:cNvSpPr>
            <a:spLocks noGrp="1"/>
          </p:cNvSpPr>
          <p:nvPr>
            <p:ph idx="1"/>
          </p:nvPr>
        </p:nvSpPr>
        <p:spPr>
          <a:xfrm>
            <a:off x="3398983" y="249383"/>
            <a:ext cx="7848010" cy="6114472"/>
          </a:xfrm>
        </p:spPr>
        <p:txBody>
          <a:bodyPr anchor="ctr">
            <a:normAutofit/>
          </a:bodyPr>
          <a:lstStyle/>
          <a:p>
            <a:r>
              <a:rPr lang="en-CA" sz="1700" dirty="0">
                <a:solidFill>
                  <a:schemeClr val="bg1"/>
                </a:solidFill>
              </a:rPr>
              <a:t>For low-rise wood typologies and concrete shear wall construction built after 1990 in Vancouver, damage under both crustal and subduction scenarios is </a:t>
            </a:r>
            <a:r>
              <a:rPr lang="en-CA" sz="1700" b="1" dirty="0">
                <a:solidFill>
                  <a:srgbClr val="C00000"/>
                </a:solidFill>
              </a:rPr>
              <a:t>grossly underestimated </a:t>
            </a:r>
            <a:r>
              <a:rPr lang="en-CA" sz="1700" dirty="0">
                <a:solidFill>
                  <a:schemeClr val="bg1"/>
                </a:solidFill>
              </a:rPr>
              <a:t>when using the current fragility curves. </a:t>
            </a:r>
          </a:p>
          <a:p>
            <a:r>
              <a:rPr lang="en-CA" sz="1700" dirty="0">
                <a:solidFill>
                  <a:schemeClr val="bg1"/>
                </a:solidFill>
              </a:rPr>
              <a:t>Careful consideration should be paid to </a:t>
            </a:r>
            <a:r>
              <a:rPr lang="en-CA" sz="1700" b="1" dirty="0">
                <a:solidFill>
                  <a:srgbClr val="C00000"/>
                </a:solidFill>
              </a:rPr>
              <a:t>single family wood houses with crawl space underneath (cripple-wall) or basement (sub-floor)</a:t>
            </a:r>
            <a:r>
              <a:rPr lang="en-CA" sz="1700" b="1" dirty="0">
                <a:solidFill>
                  <a:schemeClr val="bg1"/>
                </a:solidFill>
              </a:rPr>
              <a:t> </a:t>
            </a:r>
            <a:r>
              <a:rPr lang="en-CA" sz="1700" dirty="0">
                <a:solidFill>
                  <a:schemeClr val="bg1"/>
                </a:solidFill>
              </a:rPr>
              <a:t>that were built prior to 1990, which constitute a large portion of the Vancouver building stock. These homes can develop soft-storey effects under strong shaking, and are highly susceptible to damage. </a:t>
            </a:r>
          </a:p>
          <a:p>
            <a:r>
              <a:rPr lang="en-CA" sz="1700" b="1" dirty="0">
                <a:solidFill>
                  <a:srgbClr val="C00000"/>
                </a:solidFill>
              </a:rPr>
              <a:t>Subduction earthquakes influence the fragility curves, especially the higher damage limit states</a:t>
            </a:r>
            <a:r>
              <a:rPr lang="en-CA" sz="1700" dirty="0">
                <a:solidFill>
                  <a:schemeClr val="bg1"/>
                </a:solidFill>
              </a:rPr>
              <a:t>, and more so, for building built after 1990. The collapse potential due to subduction events is greater than that for crustal events.</a:t>
            </a:r>
          </a:p>
          <a:p>
            <a:r>
              <a:rPr lang="en-CA" sz="1700" b="1" dirty="0">
                <a:solidFill>
                  <a:srgbClr val="C00000"/>
                </a:solidFill>
              </a:rPr>
              <a:t>Higher extensive and complete collapses are noted </a:t>
            </a:r>
            <a:r>
              <a:rPr lang="en-CA" sz="1700" dirty="0">
                <a:solidFill>
                  <a:schemeClr val="bg1"/>
                </a:solidFill>
              </a:rPr>
              <a:t>when using fragility curves developed using subduction earthquakes compared to crustal earthquakes when running the subduction scenario, especially in softer soils. </a:t>
            </a:r>
          </a:p>
          <a:p>
            <a:r>
              <a:rPr lang="en-CA" sz="1700" dirty="0">
                <a:solidFill>
                  <a:srgbClr val="0070C0"/>
                </a:solidFill>
              </a:rPr>
              <a:t>The fragility curves are very sensitive to modelling changes, thresholds for damage states that are set, strength of the structure, and ductility of the structure, especially for the higher damage states. </a:t>
            </a:r>
          </a:p>
          <a:p>
            <a:r>
              <a:rPr lang="en-CA" sz="1700" dirty="0">
                <a:solidFill>
                  <a:schemeClr val="bg1"/>
                </a:solidFill>
              </a:rPr>
              <a:t>Losses and damage are driven by concrete shear wall buildings and multi-storey wood construction built before 1973, and low-rise wood construction with cripple walls.</a:t>
            </a:r>
          </a:p>
        </p:txBody>
      </p:sp>
      <p:pic>
        <p:nvPicPr>
          <p:cNvPr id="4" name="Picture 3">
            <a:extLst>
              <a:ext uri="{FF2B5EF4-FFF2-40B4-BE49-F238E27FC236}">
                <a16:creationId xmlns:a16="http://schemas.microsoft.com/office/drawing/2014/main" id="{48564C42-DE2A-4F5F-A112-3FA642D5AB6F}"/>
              </a:ext>
            </a:extLst>
          </p:cNvPr>
          <p:cNvPicPr>
            <a:picLocks noChangeAspect="1"/>
          </p:cNvPicPr>
          <p:nvPr/>
        </p:nvPicPr>
        <p:blipFill>
          <a:blip r:embed="rId2"/>
          <a:stretch>
            <a:fillRect/>
          </a:stretch>
        </p:blipFill>
        <p:spPr>
          <a:xfrm>
            <a:off x="318348" y="5193487"/>
            <a:ext cx="988692" cy="1351212"/>
          </a:xfrm>
          <a:prstGeom prst="rect">
            <a:avLst/>
          </a:prstGeom>
        </p:spPr>
      </p:pic>
      <p:sp>
        <p:nvSpPr>
          <p:cNvPr id="5" name="Slide Number Placeholder 4">
            <a:extLst>
              <a:ext uri="{FF2B5EF4-FFF2-40B4-BE49-F238E27FC236}">
                <a16:creationId xmlns:a16="http://schemas.microsoft.com/office/drawing/2014/main" id="{B1DBAAEB-B7DC-4074-BEF3-CC66C7F2FF7F}"/>
              </a:ext>
            </a:extLst>
          </p:cNvPr>
          <p:cNvSpPr>
            <a:spLocks noGrp="1"/>
          </p:cNvSpPr>
          <p:nvPr>
            <p:ph type="sldNum" sz="quarter" idx="12"/>
          </p:nvPr>
        </p:nvSpPr>
        <p:spPr/>
        <p:txBody>
          <a:bodyPr/>
          <a:lstStyle/>
          <a:p>
            <a:fld id="{84B6702D-9D2A-4DD1-B189-1BE270EF3ED1}" type="slidenum">
              <a:rPr lang="en-CA" smtClean="0"/>
              <a:t>9</a:t>
            </a:fld>
            <a:endParaRPr lang="en-CA"/>
          </a:p>
        </p:txBody>
      </p:sp>
    </p:spTree>
    <p:extLst>
      <p:ext uri="{BB962C8B-B14F-4D97-AF65-F5344CB8AC3E}">
        <p14:creationId xmlns:p14="http://schemas.microsoft.com/office/powerpoint/2010/main" val="2560528383"/>
      </p:ext>
    </p:extLst>
  </p:cSld>
  <p:clrMapOvr>
    <a:overrideClrMapping bg1="dk1" tx1="lt1" bg2="dk2" tx2="lt2" accent1="accent1" accent2="accent2" accent3="accent3" accent4="accent4" accent5="accent5" accent6="accent6" hlink="hlink" folHlink="folHlink"/>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2654</TotalTime>
  <Words>786</Words>
  <Application>Microsoft Office PowerPoint</Application>
  <PresentationFormat>Widescreen</PresentationFormat>
  <Paragraphs>53</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Arial Black</vt:lpstr>
      <vt:lpstr>Calibri</vt:lpstr>
      <vt:lpstr>Calibri Light</vt:lpstr>
      <vt:lpstr>Wingdings</vt:lpstr>
      <vt:lpstr>1_Office Theme</vt:lpstr>
      <vt:lpstr>Wood Type</vt:lpstr>
      <vt:lpstr>Structural Fragility and Vulnerability Modelling  DRR-Pathways Project </vt:lpstr>
      <vt:lpstr>Introduction:</vt:lpstr>
      <vt:lpstr>WHY THIS WORK MATTERS:</vt:lpstr>
      <vt:lpstr>WORK DONE POST 2019:</vt:lpstr>
      <vt:lpstr>PowerPoint Presentation</vt:lpstr>
      <vt:lpstr>PowerPoint Presentation</vt:lpstr>
      <vt:lpstr>PowerPoint Presentation</vt:lpstr>
      <vt:lpstr>PowerPoint Presentation</vt:lpstr>
      <vt:lpstr>Results: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Abraham</dc:creator>
  <cp:lastModifiedBy>Ann Abraham</cp:lastModifiedBy>
  <cp:revision>108</cp:revision>
  <dcterms:created xsi:type="dcterms:W3CDTF">2020-07-06T12:32:39Z</dcterms:created>
  <dcterms:modified xsi:type="dcterms:W3CDTF">2021-06-25T04:02:24Z</dcterms:modified>
</cp:coreProperties>
</file>