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558" r:id="rId3"/>
    <p:sldId id="559" r:id="rId4"/>
    <p:sldId id="580" r:id="rId5"/>
    <p:sldId id="586" r:id="rId6"/>
    <p:sldId id="584" r:id="rId7"/>
    <p:sldId id="585" r:id="rId8"/>
    <p:sldId id="591" r:id="rId9"/>
    <p:sldId id="593" r:id="rId10"/>
    <p:sldId id="594" r:id="rId11"/>
    <p:sldId id="592" r:id="rId12"/>
  </p:sldIdLst>
  <p:sldSz cx="12192000" cy="6858000"/>
  <p:notesSz cx="7315200" cy="96012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 Medium" panose="020F0502020204030203" pitchFamily="34" charset="0"/>
      <p:regular r:id="rId19"/>
      <p:italic r:id="rId20"/>
    </p:embeddedFont>
    <p:embeddedFont>
      <p:font typeface="Whitney Black" pitchFamily="50" charset="0"/>
      <p:regular r:id="rId21"/>
      <p:bold r:id="rId22"/>
      <p:italic r:id="rId23"/>
      <p:boldItalic r:id="rId24"/>
    </p:embeddedFont>
    <p:embeddedFont>
      <p:font typeface="Whitney Bold" pitchFamily="50" charset="0"/>
      <p:regular r:id="rId25"/>
      <p:bold r:id="rId26"/>
      <p:italic r:id="rId27"/>
      <p:boldItalic r:id="rId28"/>
    </p:embeddedFont>
    <p:embeddedFont>
      <p:font typeface="Whitney Book" pitchFamily="50" charset="0"/>
      <p:regular r:id="rId29"/>
      <p:italic r:id="rId30"/>
    </p:embeddedFont>
    <p:embeddedFont>
      <p:font typeface="Whitney Light" pitchFamily="50" charset="0"/>
      <p:regular r:id="rId31"/>
      <p:italic r:id="rId32"/>
    </p:embeddedFont>
    <p:embeddedFont>
      <p:font typeface="Whitney Semibold" pitchFamily="50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y 1: Intro" id="{F91F5835-363F-4E46-8C24-1AB1CEF01704}">
          <p14:sldIdLst>
            <p14:sldId id="256"/>
          </p14:sldIdLst>
        </p14:section>
        <p14:section name="Risk Dynamics" id="{633EABAB-4F1E-4AE7-A3CF-A5BE7E6C6D88}">
          <p14:sldIdLst>
            <p14:sldId id="558"/>
            <p14:sldId id="559"/>
            <p14:sldId id="580"/>
            <p14:sldId id="586"/>
            <p14:sldId id="584"/>
            <p14:sldId id="585"/>
            <p14:sldId id="591"/>
            <p14:sldId id="593"/>
            <p14:sldId id="594"/>
            <p14:sldId id="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64" userDrawn="1">
          <p15:clr>
            <a:srgbClr val="A4A3A4"/>
          </p15:clr>
        </p15:guide>
        <p15:guide id="4" pos="7416" userDrawn="1">
          <p15:clr>
            <a:srgbClr val="A4A3A4"/>
          </p15:clr>
        </p15:guide>
        <p15:guide id="5" orient="horz" pos="3720" userDrawn="1">
          <p15:clr>
            <a:srgbClr val="A4A3A4"/>
          </p15:clr>
        </p15:guide>
        <p15:guide id="6" orient="horz" pos="264" userDrawn="1">
          <p15:clr>
            <a:srgbClr val="A4A3A4"/>
          </p15:clr>
        </p15:guide>
        <p15:guide id="7" orient="horz" pos="3888" userDrawn="1">
          <p15:clr>
            <a:srgbClr val="A4A3A4"/>
          </p15:clr>
        </p15:guide>
        <p15:guide id="8" pos="3720" userDrawn="1">
          <p15:clr>
            <a:srgbClr val="A4A3A4"/>
          </p15:clr>
        </p15:guide>
        <p15:guide id="9" pos="3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Reynolds" initials="RR" lastIdx="8" clrIdx="0">
    <p:extLst>
      <p:ext uri="{19B8F6BF-5375-455C-9EA6-DF929625EA0E}">
        <p15:presenceInfo xmlns:p15="http://schemas.microsoft.com/office/powerpoint/2012/main" userId="963629468346c497" providerId="Windows Live"/>
      </p:ext>
    </p:extLst>
  </p:cmAuthor>
  <p:cmAuthor id="2" name="Ryan Reynolds" initials="RR [2]" lastIdx="3" clrIdx="1">
    <p:extLst>
      <p:ext uri="{19B8F6BF-5375-455C-9EA6-DF929625EA0E}">
        <p15:presenceInfo xmlns:p15="http://schemas.microsoft.com/office/powerpoint/2012/main" userId="Ryan Reynold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344"/>
    <a:srgbClr val="6487A4"/>
    <a:srgbClr val="BC676F"/>
    <a:srgbClr val="002145"/>
    <a:srgbClr val="BE6E76"/>
    <a:srgbClr val="CCCCCC"/>
    <a:srgbClr val="000A3E"/>
    <a:srgbClr val="332E01"/>
    <a:srgbClr val="4E382B"/>
    <a:srgbClr val="232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6" autoAdjust="0"/>
    <p:restoredTop sz="78962" autoAdjust="0"/>
  </p:normalViewPr>
  <p:slideViewPr>
    <p:cSldViewPr snapToGrid="0">
      <p:cViewPr varScale="1">
        <p:scale>
          <a:sx n="97" d="100"/>
          <a:sy n="97" d="100"/>
        </p:scale>
        <p:origin x="68" y="3396"/>
      </p:cViewPr>
      <p:guideLst>
        <p:guide orient="horz" pos="2160"/>
        <p:guide pos="3840"/>
        <p:guide pos="264"/>
        <p:guide pos="7416"/>
        <p:guide orient="horz" pos="3720"/>
        <p:guide orient="horz" pos="264"/>
        <p:guide orient="horz" pos="3888"/>
        <p:guide pos="3720"/>
        <p:guide pos="3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592" y="84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8E26EF-696B-4AE5-A003-9B341FAB66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20378A-0E47-4823-9731-90F8BE9E70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75632-0B09-41F6-AE35-506189EBBDD6}" type="datetimeFigureOut">
              <a:rPr lang="en-CA" smtClean="0"/>
              <a:t>2021-06-29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F43EEE-0A37-4C11-986C-DFCA1FDFF0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5D777-C369-4FAD-9A7C-9A4B77B49B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1E048-8A25-4586-A064-FC851AB979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927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350CC7A-3E9D-49C2-ADFE-417E75B3F085}" type="datetimeFigureOut">
              <a:rPr lang="en-CA" smtClean="0"/>
              <a:t>2021-06-29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F616689-9259-45CC-9579-CCD69834203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01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i="1" dirty="0"/>
              <a:t>Completed in September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9311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02145"/>
                </a:solidFill>
              </a:rPr>
              <a:t>Initially only the Royal Columbian Hospital in New Westminster is available.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02145"/>
                </a:solidFill>
              </a:rPr>
              <a:t>By day 21, six facilities have come online in Maple Ridge, Delta, North Vancouver, and the City of Vancouver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02145"/>
                </a:solidFill>
              </a:rPr>
              <a:t>By day 30, only three facilities remain offline in this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5728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02145"/>
                </a:solidFill>
              </a:rPr>
              <a:t>With knowledge of which hospitals would be accessible, we conducted a network analysis to calculate the travel time to the nearest available hospital for each dissemination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372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82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2000"/>
              </a:spcAft>
            </a:pPr>
            <a:endParaRPr lang="en-CA" sz="1200" dirty="0">
              <a:solidFill>
                <a:srgbClr val="0021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088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08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9388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929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0926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021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2526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200" dirty="0">
                <a:solidFill>
                  <a:srgbClr val="002145"/>
                </a:solidFill>
              </a:rPr>
              <a:t>Building on the work from </a:t>
            </a:r>
            <a:r>
              <a:rPr lang="en-CA" sz="1200" dirty="0" err="1">
                <a:solidFill>
                  <a:srgbClr val="002145"/>
                </a:solidFill>
              </a:rPr>
              <a:t>UVic</a:t>
            </a:r>
            <a:r>
              <a:rPr lang="en-CA" sz="1200" dirty="0">
                <a:solidFill>
                  <a:srgbClr val="002145"/>
                </a:solidFill>
              </a:rPr>
              <a:t> &amp; DRDC, we established neighbourhood recovery times for three major services: power, water, and wastewater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endParaRPr lang="en-CA" sz="1200" dirty="0">
              <a:solidFill>
                <a:srgbClr val="002145"/>
              </a:solidFill>
            </a:endParaRP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200" dirty="0">
                <a:solidFill>
                  <a:srgbClr val="002145"/>
                </a:solidFill>
              </a:rPr>
              <a:t>Access to critical infrastructure services was established for each census dissemination area for six points following a potential earthquake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16689-9259-45CC-9579-CCD698342034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107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64D68-108B-4D84-BA37-2460FBF4D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87B0C-0887-4922-8714-838E2C937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B38E-75A0-476B-A014-D47E5AF4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B902-54B6-4A41-B427-288C0AE1A215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0A1F-0295-4B88-8B7C-7B7F28F6E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71F7A-0994-4CD6-BB29-84B4F8B2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FA97B039-07BC-4876-BEF7-4F2F2A65B43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696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EBBA-F1D5-4630-924D-A63623884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46A23-2D89-4C78-88A8-DDB6C9D01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BD2B6-5292-4761-843A-C1EA7549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BEF9-4E9F-4185-85E2-A9134B8BADF4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71B9C-AB8B-4358-832F-DC7BDC8C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CD8CC-0C56-4687-B3F6-23229C7D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544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5E8FA-74D8-4A6D-965B-E74113A8A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91483-00DE-4BFA-A39D-782872053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B10EA-1760-48D1-B58F-0036CB52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D7DD-D7D7-4408-AD14-28492D7EA3A0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8EEF2-08C0-4C1F-8342-BB5E8E08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1F7D9-0FAB-4844-AEB1-71236C33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433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C13A-658E-44CD-918D-E2E6B6FD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84AA7-BDA5-4C8E-95DB-2F926D265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73"/>
            <a:ext cx="10515600" cy="418243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ECEF1-B20B-4612-9BA5-0801A593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A952-D023-4F3E-9E00-7C069CF879C5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FE551-DE16-42F3-9228-13C732D4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9290D-B1C3-4EE8-8DB1-405AB0F9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351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1639-27FF-41E4-A0C8-15DB3856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919A8-DA34-4A1A-9AA2-3B19BF80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6E260-2ED3-4B3C-8AC1-B964392F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53EA-6676-465C-AC05-F02A35582525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E8D87-5F0B-4BA3-8247-33A4D0A7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6FCC1-F279-486E-BE92-7A259CCA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166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AFBAA-EA7A-4FF6-9EDF-42C24494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6B45-FA07-47E5-B0A2-7FED0AFA8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834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13B1D-FA12-4A06-A1FE-25C744F2F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1834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6CA35-EFF1-41E3-BD6F-376E2E90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FEB6-E157-48CD-A18E-27FAAA009DCE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9A947-34A6-423D-95C5-C1B55474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F5481-C337-4C77-8483-FAAA61C9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972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835C-8233-4910-B7DE-624D8344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DE5FC-C0DB-43A1-A611-55A9ECC3C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DBEE6-FC2F-4F32-95B7-F4AB21E0B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56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40FA5-A04B-4B1E-934C-6AEB4C3D3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6F76D-054E-4F19-9F8E-0825E7156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560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F46FB-B37B-4A1F-B1A8-0632AB76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D755-F6EF-4025-9A1D-5B8FE420B53E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733571-B3A1-4BB3-ACCA-154E63FF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4DDC10-5273-4389-BE27-F8ACEE17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445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A39B-69D0-4178-B97F-B81056685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27DBA-E048-47DA-976D-C5A18840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3892-5D32-4EFB-AF84-7F29E31D3BF0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A1E21-EF1A-4454-B915-95F55186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5197D-AF79-4AC5-8AD9-249AD5CA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030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BD764-155D-4E14-86EC-4DC4B6C0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85AC-E7F3-478D-BF41-06B60874352C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AAEA4-D38B-4230-BB34-C259DEDD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79016-78C6-4ED2-BBC6-6D972A31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882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797DA-9616-4470-9C79-E7E4E2F8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068E9-D64C-4B6B-AA6B-64A9E8402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559D5-C32D-4F07-83AC-31240C882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D781B-9CD0-4C7A-B06A-A5DE061C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5CE6-CF81-48BA-A25D-8D772F6E4841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C687C-752D-4E5E-AA6F-36DEBCE4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5E3D8-30E2-4676-9CC4-24AE7D5D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8A3D22-0BCE-4515-8CA1-6855C37FC6D6}"/>
              </a:ext>
            </a:extLst>
          </p:cNvPr>
          <p:cNvCxnSpPr>
            <a:cxnSpLocks/>
          </p:cNvCxnSpPr>
          <p:nvPr userDrawn="1"/>
        </p:nvCxnSpPr>
        <p:spPr>
          <a:xfrm>
            <a:off x="0" y="6167004"/>
            <a:ext cx="12192000" cy="0"/>
          </a:xfrm>
          <a:prstGeom prst="line">
            <a:avLst/>
          </a:prstGeom>
          <a:ln>
            <a:solidFill>
              <a:srgbClr val="000A3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1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E811-E987-4249-B119-36734657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EAE97-4E59-4ED6-96C8-CB3CED407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EF44-01F9-4874-A56B-B3D54A716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49022-A455-4ADF-86A3-1F1D77A63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F19B-483A-4A8A-89C8-B174E9BAA610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9A2BE-4A41-4A58-907E-B11240CED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96889-A56C-49F6-80F8-873C9C074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B039-07BC-4876-BEF7-4F2F2A65B4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481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A41E3-F9DE-4E56-A86F-06B5C1558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5CF77-D66F-4F14-86BE-520427D08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9219A-D2AA-47A5-B353-34022FF57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EB277-E900-4278-BF71-FF10ABCB9F02}" type="datetime1">
              <a:rPr lang="en-CA" smtClean="0"/>
              <a:t>2021-06-29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263D6-BABF-45DF-8D44-0B100ED61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710EC-29A7-4DD6-804A-7092DBA34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FA97B039-07BC-4876-BEF7-4F2F2A65B430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430D9C-8501-4367-9DBC-5A6768775BE5}"/>
              </a:ext>
            </a:extLst>
          </p:cNvPr>
          <p:cNvSpPr/>
          <p:nvPr userDrawn="1"/>
        </p:nvSpPr>
        <p:spPr>
          <a:xfrm>
            <a:off x="0" y="6178011"/>
            <a:ext cx="12191999" cy="679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90518C61-B4A6-40C6-8AF7-1F5877E05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335905"/>
            <a:ext cx="1737360" cy="3641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0DE0DE-A920-47CD-8437-6E96C80B3E69}"/>
              </a:ext>
            </a:extLst>
          </p:cNvPr>
          <p:cNvCxnSpPr>
            <a:cxnSpLocks/>
          </p:cNvCxnSpPr>
          <p:nvPr userDrawn="1"/>
        </p:nvCxnSpPr>
        <p:spPr>
          <a:xfrm>
            <a:off x="0" y="6175921"/>
            <a:ext cx="12192000" cy="0"/>
          </a:xfrm>
          <a:prstGeom prst="line">
            <a:avLst/>
          </a:prstGeom>
          <a:ln>
            <a:solidFill>
              <a:srgbClr val="000A3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AE0D89-F3B5-4197-9ACF-29F72770996F}"/>
              </a:ext>
            </a:extLst>
          </p:cNvPr>
          <p:cNvSpPr txBox="1"/>
          <p:nvPr userDrawn="1"/>
        </p:nvSpPr>
        <p:spPr>
          <a:xfrm>
            <a:off x="2983231" y="6364117"/>
            <a:ext cx="6195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cap="none" baseline="0" dirty="0">
                <a:solidFill>
                  <a:srgbClr val="000A3E"/>
                </a:solidFill>
                <a:latin typeface="Whitney Semibold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UBC Neighbourhood Recoverability</a:t>
            </a:r>
            <a:r>
              <a:rPr lang="en-CA" sz="1050" cap="none" baseline="0" dirty="0">
                <a:solidFill>
                  <a:srgbClr val="000A3E"/>
                </a:solidFill>
                <a:latin typeface="Whitney Light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1050" cap="all" dirty="0">
                <a:solidFill>
                  <a:srgbClr val="000A3E"/>
                </a:solidFill>
                <a:latin typeface="Whitney Light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| 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Whitney Light" pitchFamily="50" charset="0"/>
              </a:rPr>
              <a:t>DRR Pathways</a:t>
            </a:r>
            <a:endParaRPr lang="en-CA" sz="1050" dirty="0">
              <a:solidFill>
                <a:schemeClr val="tx1">
                  <a:lumMod val="75000"/>
                  <a:lumOff val="25000"/>
                </a:schemeClr>
              </a:solidFill>
              <a:latin typeface="Whitney Light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78D22-7D13-461B-8B4A-4BEF45836119}"/>
              </a:ext>
            </a:extLst>
          </p:cNvPr>
          <p:cNvSpPr txBox="1"/>
          <p:nvPr userDrawn="1"/>
        </p:nvSpPr>
        <p:spPr>
          <a:xfrm>
            <a:off x="10231745" y="6364117"/>
            <a:ext cx="12426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Whitney Light" pitchFamily="50" charset="0"/>
              </a:rPr>
              <a:t>June 28, 2021</a:t>
            </a:r>
            <a:endParaRPr lang="en-CA" sz="1050" dirty="0">
              <a:solidFill>
                <a:schemeClr val="tx1">
                  <a:lumMod val="75000"/>
                  <a:lumOff val="25000"/>
                </a:schemeClr>
              </a:solidFill>
              <a:latin typeface="Whitney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3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ryan.reynolds@ubc.c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CF3D1B5-CDC9-4661-929F-24C4A6B4A383}"/>
              </a:ext>
            </a:extLst>
          </p:cNvPr>
          <p:cNvSpPr txBox="1"/>
          <p:nvPr/>
        </p:nvSpPr>
        <p:spPr>
          <a:xfrm>
            <a:off x="0" y="812880"/>
            <a:ext cx="7247106" cy="4451988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lIns="548640" tIns="365760" rIns="548640" bIns="365760" rtlCol="0" anchor="ctr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CA" sz="2800" cap="all" dirty="0">
                <a:solidFill>
                  <a:srgbClr val="002145"/>
                </a:solidFill>
                <a:latin typeface="Whitney Bold" pitchFamily="50" charset="0"/>
              </a:rPr>
              <a:t>DRR Pathways: Neighbourhood Recoverability in the City of Vancouver</a:t>
            </a:r>
          </a:p>
          <a:p>
            <a:pPr>
              <a:spcAft>
                <a:spcPts val="2000"/>
              </a:spcAft>
            </a:pPr>
            <a:r>
              <a:rPr lang="en-CA" dirty="0">
                <a:solidFill>
                  <a:srgbClr val="002145"/>
                </a:solidFill>
                <a:latin typeface="Whitney Light" pitchFamily="50" charset="0"/>
              </a:rPr>
              <a:t>Assessment of community resilience and recoverability indicators at the neighbourhood scale, and metrics that can be used to assess peri- and post-disaster recovery</a:t>
            </a:r>
          </a:p>
          <a:p>
            <a:pPr>
              <a:spcAft>
                <a:spcPts val="2000"/>
              </a:spcAft>
            </a:pPr>
            <a:endParaRPr lang="en-CA" sz="2800" dirty="0">
              <a:solidFill>
                <a:srgbClr val="002145"/>
              </a:solidFill>
              <a:latin typeface="Whitney Light" pitchFamily="50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CA" sz="1100" cap="all" dirty="0">
                <a:solidFill>
                  <a:srgbClr val="002145"/>
                </a:solidFill>
                <a:latin typeface="Whitney Semibold" pitchFamily="50" charset="0"/>
              </a:rPr>
              <a:t>Ryan P. Reynolds</a:t>
            </a:r>
            <a:r>
              <a:rPr lang="en-CA" sz="1100" cap="all" dirty="0">
                <a:solidFill>
                  <a:srgbClr val="002145"/>
                </a:solidFill>
                <a:latin typeface="Whitney Light" pitchFamily="50" charset="0"/>
              </a:rPr>
              <a:t>, Postdoctoral Research Fellow</a:t>
            </a:r>
            <a:br>
              <a:rPr lang="en-CA" sz="1100" cap="all" dirty="0">
                <a:solidFill>
                  <a:srgbClr val="002145"/>
                </a:solidFill>
                <a:latin typeface="Whitney Light" pitchFamily="50" charset="0"/>
              </a:rPr>
            </a:br>
            <a:r>
              <a:rPr lang="en-CA" sz="1100" dirty="0">
                <a:solidFill>
                  <a:srgbClr val="002145"/>
                </a:solidFill>
                <a:latin typeface="Whitney Light" pitchFamily="50" charset="0"/>
                <a:hlinkClick r:id="rId4"/>
              </a:rPr>
              <a:t>ryan.reynolds@ubc.ca</a:t>
            </a:r>
            <a:r>
              <a:rPr lang="en-CA" sz="1100" dirty="0">
                <a:solidFill>
                  <a:srgbClr val="002145"/>
                </a:solidFill>
                <a:latin typeface="Whitney Light" pitchFamily="50" charset="0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612C84-1A43-49E1-A791-406F1622F023}"/>
              </a:ext>
            </a:extLst>
          </p:cNvPr>
          <p:cNvGrpSpPr/>
          <p:nvPr/>
        </p:nvGrpSpPr>
        <p:grpSpPr>
          <a:xfrm>
            <a:off x="11255896" y="812880"/>
            <a:ext cx="936104" cy="1164333"/>
            <a:chOff x="7308304" y="1131590"/>
            <a:chExt cx="936104" cy="1164333"/>
          </a:xfrm>
        </p:grpSpPr>
        <p:sp>
          <p:nvSpPr>
            <p:cNvPr id="21" name="Text Box 54">
              <a:extLst>
                <a:ext uri="{FF2B5EF4-FFF2-40B4-BE49-F238E27FC236}">
                  <a16:creationId xmlns:a16="http://schemas.microsoft.com/office/drawing/2014/main" id="{EC9CF458-1C5F-4947-9AF2-A756A31AD956}"/>
                </a:ext>
              </a:extLst>
            </p:cNvPr>
            <p:cNvSpPr txBox="1"/>
            <p:nvPr/>
          </p:nvSpPr>
          <p:spPr>
            <a:xfrm>
              <a:off x="7308304" y="1131590"/>
              <a:ext cx="936104" cy="1164333"/>
            </a:xfrm>
            <a:prstGeom prst="rect">
              <a:avLst/>
            </a:prstGeom>
            <a:solidFill>
              <a:schemeClr val="lt1">
                <a:alpha val="92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91440" tIns="18288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CA" sz="1100" dirty="0">
                <a:effectLst/>
                <a:latin typeface="Whitney Book" pitchFamily="50" charset="0"/>
                <a:ea typeface="Whitney Light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965AB8-F971-49B3-8C6A-235476F4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441415"/>
              <a:ext cx="360040" cy="490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29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2F0CF0-EA64-42B3-85F2-AC028B4BA5AC}"/>
              </a:ext>
            </a:extLst>
          </p:cNvPr>
          <p:cNvSpPr/>
          <p:nvPr/>
        </p:nvSpPr>
        <p:spPr>
          <a:xfrm>
            <a:off x="0" y="0"/>
            <a:ext cx="12192000" cy="6177064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F990E-4094-4D64-ABD3-3340E9A1B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180" y="0"/>
            <a:ext cx="11319641" cy="6872640"/>
          </a:xfrm>
          <a:prstGeom prst="rect">
            <a:avLst/>
          </a:prstGeom>
          <a:ln w="3175">
            <a:solidFill>
              <a:srgbClr val="002145"/>
            </a:solidFill>
          </a:ln>
        </p:spPr>
      </p:pic>
    </p:spTree>
    <p:extLst>
      <p:ext uri="{BB962C8B-B14F-4D97-AF65-F5344CB8AC3E}">
        <p14:creationId xmlns:p14="http://schemas.microsoft.com/office/powerpoint/2010/main" val="294145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2F0CF0-EA64-42B3-85F2-AC028B4BA5AC}"/>
              </a:ext>
            </a:extLst>
          </p:cNvPr>
          <p:cNvSpPr/>
          <p:nvPr/>
        </p:nvSpPr>
        <p:spPr>
          <a:xfrm>
            <a:off x="0" y="0"/>
            <a:ext cx="12192000" cy="6177064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F990E-4094-4D64-ABD3-3340E9A1B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432" y="0"/>
            <a:ext cx="11315137" cy="6869906"/>
          </a:xfrm>
          <a:prstGeom prst="rect">
            <a:avLst/>
          </a:prstGeom>
          <a:ln w="3175">
            <a:solidFill>
              <a:srgbClr val="002145"/>
            </a:solidFill>
          </a:ln>
        </p:spPr>
      </p:pic>
    </p:spTree>
    <p:extLst>
      <p:ext uri="{BB962C8B-B14F-4D97-AF65-F5344CB8AC3E}">
        <p14:creationId xmlns:p14="http://schemas.microsoft.com/office/powerpoint/2010/main" val="180289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3E07F1-AE0C-4AEC-824F-28B5DA112B33}"/>
              </a:ext>
            </a:extLst>
          </p:cNvPr>
          <p:cNvSpPr txBox="1"/>
          <p:nvPr/>
        </p:nvSpPr>
        <p:spPr>
          <a:xfrm>
            <a:off x="5529736" y="660042"/>
            <a:ext cx="6662264" cy="4846711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548640" tIns="365760" rIns="548640" bIns="365760" rtlCol="0" anchor="ctr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CA" sz="3200" cap="all" dirty="0">
                <a:solidFill>
                  <a:srgbClr val="000A3E"/>
                </a:solidFill>
                <a:latin typeface="Whitney Bold" pitchFamily="50" charset="0"/>
              </a:rPr>
              <a:t>Neighbourhood Recoverability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Recoverability refers to the projected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capacity of a neighbourhood or community to return to an acceptable level of functionality</a:t>
            </a:r>
            <a:r>
              <a:rPr lang="en-CA" sz="1400" dirty="0">
                <a:solidFill>
                  <a:srgbClr val="002145"/>
                </a:solidFill>
              </a:rPr>
              <a:t>, estimated prior to a disaster event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More recoverable neighbourhoods</a:t>
            </a:r>
            <a:r>
              <a:rPr lang="en-CA" sz="1400" dirty="0">
                <a:solidFill>
                  <a:srgbClr val="002145"/>
                </a:solidFill>
              </a:rPr>
              <a:t> are characterised by economic stability, strong social capital, a more resilient built environment, and good accessibility to key goods and services, including transportation, healthcare services, and food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While many indicators of recoverability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overlap with those of vulnerability and resilience</a:t>
            </a:r>
            <a:r>
              <a:rPr lang="en-CA" sz="1400" dirty="0">
                <a:solidFill>
                  <a:srgbClr val="002145"/>
                </a:solidFill>
              </a:rPr>
              <a:t>, recoverability indicators explicitly explore a neighbourhood’s post-disaster ability to facilitate recovery</a:t>
            </a:r>
          </a:p>
        </p:txBody>
      </p:sp>
    </p:spTree>
    <p:extLst>
      <p:ext uri="{BB962C8B-B14F-4D97-AF65-F5344CB8AC3E}">
        <p14:creationId xmlns:p14="http://schemas.microsoft.com/office/powerpoint/2010/main" val="556642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3E07F1-AE0C-4AEC-824F-28B5DA112B33}"/>
              </a:ext>
            </a:extLst>
          </p:cNvPr>
          <p:cNvSpPr txBox="1"/>
          <p:nvPr/>
        </p:nvSpPr>
        <p:spPr>
          <a:xfrm>
            <a:off x="5529736" y="989872"/>
            <a:ext cx="6662264" cy="4187044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548640" tIns="365760" rIns="548640" bIns="365760" rtlCol="0" anchor="ctr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CA" sz="2800" cap="all" dirty="0">
                <a:solidFill>
                  <a:srgbClr val="000A3E"/>
                </a:solidFill>
                <a:latin typeface="Whitney Bold" pitchFamily="50" charset="0"/>
              </a:rPr>
              <a:t>Exploring Neighbourhood Recoverability in the Vancouver Region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Our team partnered with the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University of Victoria</a:t>
            </a:r>
            <a:r>
              <a:rPr lang="en-CA" sz="1400" dirty="0">
                <a:solidFill>
                  <a:srgbClr val="002145"/>
                </a:solidFill>
              </a:rPr>
              <a:t>,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Defense Research and Development Canada</a:t>
            </a:r>
            <a:r>
              <a:rPr lang="en-CA" sz="1400" dirty="0">
                <a:solidFill>
                  <a:srgbClr val="002145"/>
                </a:solidFill>
              </a:rPr>
              <a:t>,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Natural Resources Canada,</a:t>
            </a:r>
            <a:r>
              <a:rPr lang="en-CA" sz="1400" dirty="0">
                <a:solidFill>
                  <a:srgbClr val="002145"/>
                </a:solidFill>
              </a:rPr>
              <a:t> and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Sage on Earth</a:t>
            </a:r>
            <a:r>
              <a:rPr lang="en-CA" sz="1400" dirty="0">
                <a:solidFill>
                  <a:srgbClr val="002145"/>
                </a:solidFill>
              </a:rPr>
              <a:t> to identify Vancouver neighbourhoods that have low abilities to recover following a disaster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The project aims to help policymakers determine which neighbourhoods could benefit from efforts to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improve resilience</a:t>
            </a:r>
            <a:r>
              <a:rPr lang="en-CA" sz="1400" dirty="0">
                <a:solidFill>
                  <a:srgbClr val="002145"/>
                </a:solidFill>
              </a:rPr>
              <a:t> and help </a:t>
            </a:r>
            <a:r>
              <a:rPr lang="en-CA" sz="1400" dirty="0">
                <a:solidFill>
                  <a:srgbClr val="002145"/>
                </a:solidFill>
                <a:highlight>
                  <a:srgbClr val="D6DCE5"/>
                </a:highlight>
                <a:latin typeface="Whitney Bold" pitchFamily="50" charset="0"/>
              </a:rPr>
              <a:t>reduce barriers</a:t>
            </a:r>
            <a:r>
              <a:rPr lang="en-CA" sz="1400" dirty="0">
                <a:solidFill>
                  <a:srgbClr val="002145"/>
                </a:solidFill>
              </a:rPr>
              <a:t> to future post-disaster recovery</a:t>
            </a:r>
          </a:p>
        </p:txBody>
      </p:sp>
    </p:spTree>
    <p:extLst>
      <p:ext uri="{BB962C8B-B14F-4D97-AF65-F5344CB8AC3E}">
        <p14:creationId xmlns:p14="http://schemas.microsoft.com/office/powerpoint/2010/main" val="247027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91F089-0CD9-4183-9DBC-6B839ABB0859}"/>
              </a:ext>
            </a:extLst>
          </p:cNvPr>
          <p:cNvSpPr txBox="1"/>
          <p:nvPr/>
        </p:nvSpPr>
        <p:spPr>
          <a:xfrm>
            <a:off x="-1" y="870866"/>
            <a:ext cx="7227651" cy="442505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548640" tIns="365760" rIns="548640" bIns="365760" rtlCol="0" anchor="ctr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CA" sz="3200" cap="all" dirty="0">
                <a:solidFill>
                  <a:srgbClr val="000A3E"/>
                </a:solidFill>
                <a:latin typeface="Whitney Bold" pitchFamily="50" charset="0"/>
              </a:rPr>
              <a:t>Recoverability Themes</a:t>
            </a:r>
          </a:p>
          <a:p>
            <a:pPr marL="1031875" algn="just">
              <a:lnSpc>
                <a:spcPct val="110000"/>
              </a:lnSpc>
              <a:spcAft>
                <a:spcPts val="800"/>
              </a:spcAft>
            </a:pPr>
            <a:r>
              <a:rPr lang="en-CA" sz="1400" dirty="0">
                <a:solidFill>
                  <a:srgbClr val="002145"/>
                </a:solidFill>
                <a:latin typeface="Whitney Semibold" pitchFamily="50" charset="0"/>
              </a:rPr>
              <a:t>Access to Goods and Services</a:t>
            </a:r>
          </a:p>
          <a:p>
            <a:pPr marL="1143000" lvl="1"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Neighbourhoods having higher accessibility to goods and services to meet a variety of post-disaster needs</a:t>
            </a:r>
          </a:p>
          <a:p>
            <a:pPr marL="1031875" algn="just">
              <a:lnSpc>
                <a:spcPct val="110000"/>
              </a:lnSpc>
              <a:spcAft>
                <a:spcPts val="800"/>
              </a:spcAft>
            </a:pPr>
            <a:r>
              <a:rPr lang="en-CA" sz="1400" dirty="0">
                <a:solidFill>
                  <a:srgbClr val="002145"/>
                </a:solidFill>
                <a:latin typeface="Whitney Semibold" pitchFamily="50" charset="0"/>
              </a:rPr>
              <a:t>Business Recoverability</a:t>
            </a:r>
          </a:p>
          <a:p>
            <a:pPr marL="1143000" lvl="1"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Businesses that are more economically stable and sustainable following a disaster</a:t>
            </a:r>
          </a:p>
          <a:p>
            <a:pPr marL="1031875" algn="just">
              <a:lnSpc>
                <a:spcPct val="110000"/>
              </a:lnSpc>
              <a:spcAft>
                <a:spcPts val="800"/>
              </a:spcAft>
            </a:pPr>
            <a:r>
              <a:rPr lang="en-CA" sz="1400" dirty="0">
                <a:solidFill>
                  <a:srgbClr val="002145"/>
                </a:solidFill>
                <a:latin typeface="Whitney Semibold" pitchFamily="50" charset="0"/>
              </a:rPr>
              <a:t>Resident Recoverability</a:t>
            </a:r>
          </a:p>
          <a:p>
            <a:pPr marL="1143000" lvl="1"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Neighbourhoods with residents that have higher socio-economic capacity, allowing them to recover more quickly following a disaster</a:t>
            </a:r>
          </a:p>
        </p:txBody>
      </p:sp>
      <p:pic>
        <p:nvPicPr>
          <p:cNvPr id="9" name="Graphic 8" descr="Store with solid fill">
            <a:extLst>
              <a:ext uri="{FF2B5EF4-FFF2-40B4-BE49-F238E27FC236}">
                <a16:creationId xmlns:a16="http://schemas.microsoft.com/office/drawing/2014/main" id="{75125FB2-7026-4535-9257-71CFF7C0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025" y="3034634"/>
            <a:ext cx="859536" cy="859536"/>
          </a:xfrm>
          <a:prstGeom prst="rect">
            <a:avLst/>
          </a:prstGeom>
        </p:spPr>
      </p:pic>
      <p:pic>
        <p:nvPicPr>
          <p:cNvPr id="3" name="Graphic 2" descr="Route (Two Pins With A Path) with solid fill">
            <a:extLst>
              <a:ext uri="{FF2B5EF4-FFF2-40B4-BE49-F238E27FC236}">
                <a16:creationId xmlns:a16="http://schemas.microsoft.com/office/drawing/2014/main" id="{FF8B4DAD-649A-4D14-837F-FEC5F13A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025" y="1986958"/>
            <a:ext cx="859536" cy="859536"/>
          </a:xfrm>
          <a:prstGeom prst="rect">
            <a:avLst/>
          </a:prstGeom>
        </p:spPr>
      </p:pic>
      <p:pic>
        <p:nvPicPr>
          <p:cNvPr id="12" name="Graphic 11" descr="Cycle with people with solid fill">
            <a:extLst>
              <a:ext uri="{FF2B5EF4-FFF2-40B4-BE49-F238E27FC236}">
                <a16:creationId xmlns:a16="http://schemas.microsoft.com/office/drawing/2014/main" id="{4C8334BE-FD4C-4EE7-8B38-E8CA30310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025" y="4082310"/>
            <a:ext cx="859536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C9BD75A-F8FC-43A3-9898-81AE87020D60}"/>
              </a:ext>
            </a:extLst>
          </p:cNvPr>
          <p:cNvGrpSpPr/>
          <p:nvPr/>
        </p:nvGrpSpPr>
        <p:grpSpPr>
          <a:xfrm>
            <a:off x="0" y="0"/>
            <a:ext cx="12192000" cy="6177064"/>
            <a:chOff x="0" y="602478"/>
            <a:chExt cx="12192000" cy="4892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2F0CF0-EA64-42B3-85F2-AC028B4BA5AC}"/>
                </a:ext>
              </a:extLst>
            </p:cNvPr>
            <p:cNvSpPr/>
            <p:nvPr/>
          </p:nvSpPr>
          <p:spPr>
            <a:xfrm>
              <a:off x="0" y="602478"/>
              <a:ext cx="12192000" cy="4892589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2A75DB-52C3-429E-80D4-55490342400A}"/>
                </a:ext>
              </a:extLst>
            </p:cNvPr>
            <p:cNvSpPr txBox="1"/>
            <p:nvPr/>
          </p:nvSpPr>
          <p:spPr>
            <a:xfrm>
              <a:off x="148545" y="752148"/>
              <a:ext cx="11607332" cy="463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3200" cap="all" dirty="0">
                  <a:solidFill>
                    <a:srgbClr val="000A3E"/>
                  </a:solidFill>
                  <a:latin typeface="Whitney Bold" pitchFamily="50" charset="0"/>
                </a:rPr>
                <a:t>Theme 1: Accessibility to Goods and Services</a:t>
              </a:r>
              <a:endParaRPr lang="en-CA" sz="3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0F990E-4094-4D64-ABD3-3340E9A1B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52" y="974711"/>
            <a:ext cx="8084716" cy="4908577"/>
          </a:xfrm>
          <a:prstGeom prst="rect">
            <a:avLst/>
          </a:prstGeom>
          <a:ln w="3175">
            <a:solidFill>
              <a:srgbClr val="002145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DFD8AE-62EA-4E25-9CD7-6217FEB09F07}"/>
              </a:ext>
            </a:extLst>
          </p:cNvPr>
          <p:cNvSpPr txBox="1"/>
          <p:nvPr/>
        </p:nvSpPr>
        <p:spPr>
          <a:xfrm>
            <a:off x="8677072" y="813357"/>
            <a:ext cx="3195536" cy="52312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This theme identifies neighbourhoods in Vancouver having a higher accessibility to goods and services that meet a variety of resident and business needs following a disaster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Specific measures that make up the theme include access to disaster support hubs, grocery stores, gas stations, and 24-hour emergency rooms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Indicators either measure the number of facilities within a given travel distance or the travel time to the nearest facility</a:t>
            </a:r>
          </a:p>
        </p:txBody>
      </p:sp>
    </p:spTree>
    <p:extLst>
      <p:ext uri="{BB962C8B-B14F-4D97-AF65-F5344CB8AC3E}">
        <p14:creationId xmlns:p14="http://schemas.microsoft.com/office/powerpoint/2010/main" val="218146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C9BD75A-F8FC-43A3-9898-81AE87020D60}"/>
              </a:ext>
            </a:extLst>
          </p:cNvPr>
          <p:cNvGrpSpPr/>
          <p:nvPr/>
        </p:nvGrpSpPr>
        <p:grpSpPr>
          <a:xfrm>
            <a:off x="0" y="0"/>
            <a:ext cx="12192000" cy="6177064"/>
            <a:chOff x="0" y="602478"/>
            <a:chExt cx="12192000" cy="4892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2F0CF0-EA64-42B3-85F2-AC028B4BA5AC}"/>
                </a:ext>
              </a:extLst>
            </p:cNvPr>
            <p:cNvSpPr/>
            <p:nvPr/>
          </p:nvSpPr>
          <p:spPr>
            <a:xfrm>
              <a:off x="0" y="602478"/>
              <a:ext cx="12192000" cy="4892589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2A75DB-52C3-429E-80D4-55490342400A}"/>
                </a:ext>
              </a:extLst>
            </p:cNvPr>
            <p:cNvSpPr txBox="1"/>
            <p:nvPr/>
          </p:nvSpPr>
          <p:spPr>
            <a:xfrm>
              <a:off x="148545" y="752148"/>
              <a:ext cx="11607332" cy="463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3200" cap="all" dirty="0">
                  <a:solidFill>
                    <a:srgbClr val="000A3E"/>
                  </a:solidFill>
                  <a:latin typeface="Whitney Bold" pitchFamily="50" charset="0"/>
                </a:rPr>
                <a:t>Theme 2: Business Recoverability</a:t>
              </a:r>
              <a:endParaRPr lang="en-CA" sz="3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0F990E-4094-4D64-ABD3-3340E9A1B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16" y="974711"/>
            <a:ext cx="8084715" cy="4908577"/>
          </a:xfrm>
          <a:prstGeom prst="rect">
            <a:avLst/>
          </a:prstGeom>
          <a:ln w="3175">
            <a:solidFill>
              <a:srgbClr val="002145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1728B-CB57-4E0F-8981-B10FD6DC9470}"/>
              </a:ext>
            </a:extLst>
          </p:cNvPr>
          <p:cNvSpPr txBox="1"/>
          <p:nvPr/>
        </p:nvSpPr>
        <p:spPr>
          <a:xfrm>
            <a:off x="8677072" y="813357"/>
            <a:ext cx="3195536" cy="52312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This theme identifies neighbourhoods in Vancouver where businesses have stronger economic stability and sustainability following a disaster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Specific measures in the theme include business dependence on foot traffic, the proportion of smaller businesses, and the neighbourhood business turnover rate (2015–2018)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Indicators are derived from the City of Vancouver’s business license database</a:t>
            </a:r>
          </a:p>
        </p:txBody>
      </p:sp>
    </p:spTree>
    <p:extLst>
      <p:ext uri="{BB962C8B-B14F-4D97-AF65-F5344CB8AC3E}">
        <p14:creationId xmlns:p14="http://schemas.microsoft.com/office/powerpoint/2010/main" val="63416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C9BD75A-F8FC-43A3-9898-81AE87020D60}"/>
              </a:ext>
            </a:extLst>
          </p:cNvPr>
          <p:cNvGrpSpPr/>
          <p:nvPr/>
        </p:nvGrpSpPr>
        <p:grpSpPr>
          <a:xfrm>
            <a:off x="0" y="0"/>
            <a:ext cx="12192000" cy="6177064"/>
            <a:chOff x="0" y="602478"/>
            <a:chExt cx="12192000" cy="4892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2F0CF0-EA64-42B3-85F2-AC028B4BA5AC}"/>
                </a:ext>
              </a:extLst>
            </p:cNvPr>
            <p:cNvSpPr/>
            <p:nvPr/>
          </p:nvSpPr>
          <p:spPr>
            <a:xfrm>
              <a:off x="0" y="602478"/>
              <a:ext cx="12192000" cy="4892589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2A75DB-52C3-429E-80D4-55490342400A}"/>
                </a:ext>
              </a:extLst>
            </p:cNvPr>
            <p:cNvSpPr txBox="1"/>
            <p:nvPr/>
          </p:nvSpPr>
          <p:spPr>
            <a:xfrm>
              <a:off x="148545" y="752148"/>
              <a:ext cx="11607332" cy="463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3200" cap="all" dirty="0">
                  <a:solidFill>
                    <a:srgbClr val="000A3E"/>
                  </a:solidFill>
                  <a:latin typeface="Whitney Bold" pitchFamily="50" charset="0"/>
                </a:rPr>
                <a:t>Theme 3: Resident Recoverability</a:t>
              </a:r>
              <a:endParaRPr lang="en-CA" sz="3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0F990E-4094-4D64-ABD3-3340E9A1B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52" y="974711"/>
            <a:ext cx="8084715" cy="4908577"/>
          </a:xfrm>
          <a:prstGeom prst="rect">
            <a:avLst/>
          </a:prstGeom>
          <a:ln w="3175">
            <a:solidFill>
              <a:srgbClr val="002145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AEA37-1B01-411E-B346-29C75C206FAA}"/>
              </a:ext>
            </a:extLst>
          </p:cNvPr>
          <p:cNvSpPr txBox="1"/>
          <p:nvPr/>
        </p:nvSpPr>
        <p:spPr>
          <a:xfrm>
            <a:off x="8677072" y="813357"/>
            <a:ext cx="3195536" cy="52312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This theme identifies neighbourhoods in Vancouver where residents’ socio-economic capacity affects their ability to recover more quickly following a disaster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Specific metrics in the theme include proportion of low-income households, unemployment rate, the number of dwelling units built prior to 1981, and the proportion of long-term dwellers.</a:t>
            </a:r>
          </a:p>
          <a:p>
            <a:pPr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Indicators rely upon statistics from the 2016 Census.</a:t>
            </a:r>
          </a:p>
        </p:txBody>
      </p:sp>
    </p:spTree>
    <p:extLst>
      <p:ext uri="{BB962C8B-B14F-4D97-AF65-F5344CB8AC3E}">
        <p14:creationId xmlns:p14="http://schemas.microsoft.com/office/powerpoint/2010/main" val="276108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91F089-0CD9-4183-9DBC-6B839ABB0859}"/>
              </a:ext>
            </a:extLst>
          </p:cNvPr>
          <p:cNvSpPr txBox="1"/>
          <p:nvPr/>
        </p:nvSpPr>
        <p:spPr>
          <a:xfrm>
            <a:off x="-1" y="1626970"/>
            <a:ext cx="7227651" cy="291284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548640" tIns="365760" rIns="548640" bIns="365760" rtlCol="0" anchor="ctr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CA" sz="3200" cap="all" dirty="0">
                <a:solidFill>
                  <a:srgbClr val="000A3E"/>
                </a:solidFill>
                <a:latin typeface="Whitney Bold" pitchFamily="50" charset="0"/>
              </a:rPr>
              <a:t>Interproject Connections</a:t>
            </a:r>
          </a:p>
          <a:p>
            <a:pPr marL="0" lvl="1"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We worked with Paul Chouinard (DRDC) and David Bristow and Andrew </a:t>
            </a:r>
            <a:r>
              <a:rPr lang="en-CA" sz="1400" dirty="0" err="1">
                <a:solidFill>
                  <a:srgbClr val="002145"/>
                </a:solidFill>
              </a:rPr>
              <a:t>Deelstra</a:t>
            </a:r>
            <a:r>
              <a:rPr lang="en-CA" sz="1400" dirty="0">
                <a:solidFill>
                  <a:srgbClr val="002145"/>
                </a:solidFill>
              </a:rPr>
              <a:t> (UVic) to explore how the concept of recoverability could build on their work into critical infrastructure and recovery planning</a:t>
            </a:r>
          </a:p>
          <a:p>
            <a:pPr marL="0" lvl="1" algn="just">
              <a:lnSpc>
                <a:spcPct val="110000"/>
              </a:lnSpc>
              <a:spcAft>
                <a:spcPts val="2000"/>
              </a:spcAft>
            </a:pPr>
            <a:r>
              <a:rPr lang="en-CA" sz="1400" dirty="0">
                <a:solidFill>
                  <a:srgbClr val="002145"/>
                </a:solidFill>
              </a:rPr>
              <a:t>As an experiment, we explored neighbourhood access to a 24-hour emergency room for several points following a significant earthquake event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C1DD4-6AC4-D44D-95A2-723CC76681C8}"/>
              </a:ext>
            </a:extLst>
          </p:cNvPr>
          <p:cNvSpPr txBox="1"/>
          <p:nvPr/>
        </p:nvSpPr>
        <p:spPr>
          <a:xfrm>
            <a:off x="5644055" y="297442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2F0CF0-EA64-42B3-85F2-AC028B4BA5AC}"/>
              </a:ext>
            </a:extLst>
          </p:cNvPr>
          <p:cNvSpPr/>
          <p:nvPr/>
        </p:nvSpPr>
        <p:spPr>
          <a:xfrm>
            <a:off x="0" y="0"/>
            <a:ext cx="12192000" cy="6177064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F990E-4094-4D64-ABD3-3340E9A1B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20" y="0"/>
            <a:ext cx="11315560" cy="6870162"/>
          </a:xfrm>
          <a:prstGeom prst="rect">
            <a:avLst/>
          </a:prstGeom>
          <a:ln w="3175">
            <a:solidFill>
              <a:srgbClr val="002145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DFD8AE-62EA-4E25-9CD7-6217FEB09F07}"/>
              </a:ext>
            </a:extLst>
          </p:cNvPr>
          <p:cNvSpPr txBox="1"/>
          <p:nvPr/>
        </p:nvSpPr>
        <p:spPr>
          <a:xfrm>
            <a:off x="8677072" y="813357"/>
            <a:ext cx="3195536" cy="52312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just">
              <a:lnSpc>
                <a:spcPct val="110000"/>
              </a:lnSpc>
              <a:spcAft>
                <a:spcPts val="2000"/>
              </a:spcAft>
            </a:pPr>
            <a:endParaRPr lang="en-CA" sz="1400" dirty="0">
              <a:solidFill>
                <a:srgbClr val="0021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71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BC - Whitney">
      <a:majorFont>
        <a:latin typeface="Whitney Black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22887</TotalTime>
  <Words>656</Words>
  <Application>Microsoft Office PowerPoint</Application>
  <PresentationFormat>Widescreen</PresentationFormat>
  <Paragraphs>54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Whitney Semibold</vt:lpstr>
      <vt:lpstr>Lato Medium</vt:lpstr>
      <vt:lpstr>Whitney Book</vt:lpstr>
      <vt:lpstr>Whitney Black</vt:lpstr>
      <vt:lpstr>Whitney Light</vt:lpstr>
      <vt:lpstr>Whitney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Reynolds</dc:creator>
  <cp:lastModifiedBy>Ryan Reynolds</cp:lastModifiedBy>
  <cp:revision>689</cp:revision>
  <cp:lastPrinted>2018-10-30T20:54:42Z</cp:lastPrinted>
  <dcterms:created xsi:type="dcterms:W3CDTF">2018-09-28T22:34:40Z</dcterms:created>
  <dcterms:modified xsi:type="dcterms:W3CDTF">2021-06-29T13:41:47Z</dcterms:modified>
</cp:coreProperties>
</file>