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20" r:id="rId3"/>
    <p:sldId id="313" r:id="rId4"/>
    <p:sldId id="261" r:id="rId5"/>
    <p:sldId id="296" r:id="rId6"/>
    <p:sldId id="314" r:id="rId7"/>
    <p:sldId id="325" r:id="rId8"/>
    <p:sldId id="317" r:id="rId9"/>
    <p:sldId id="315" r:id="rId10"/>
    <p:sldId id="277" r:id="rId11"/>
    <p:sldId id="2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7C"/>
    <a:srgbClr val="D47395"/>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71208"/>
  </p:normalViewPr>
  <p:slideViewPr>
    <p:cSldViewPr snapToGrid="0" snapToObjects="1">
      <p:cViewPr varScale="1">
        <p:scale>
          <a:sx n="86" d="100"/>
          <a:sy n="86" d="100"/>
        </p:scale>
        <p:origin x="2152"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82460-7193-E041-84FB-DBDD74EEDD01}" type="datetimeFigureOut">
              <a:rPr lang="en-US" smtClean="0"/>
              <a:t>7/23/21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6F732-00F6-2D40-9C23-8FCFB28E1E6E}" type="slidenum">
              <a:rPr lang="en-US" smtClean="0"/>
              <a:t>‹#›</a:t>
            </a:fld>
            <a:endParaRPr lang="en-US"/>
          </a:p>
        </p:txBody>
      </p:sp>
    </p:spTree>
    <p:extLst>
      <p:ext uri="{BB962C8B-B14F-4D97-AF65-F5344CB8AC3E}">
        <p14:creationId xmlns:p14="http://schemas.microsoft.com/office/powerpoint/2010/main" val="3915887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59999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it’s ok, but as a federal scientist especially, I want to start by acknowledging the trauma inflicted by the residential school system, particularly in the wake of the discovery of so many unmarked remains at the sites of former residential schools. It is an immense and powerful tragedy, and I hope we can all make space during this time to heal, for those who have been harmed directly or intergenerationally, and to reckon with the institutionalized racism here in Canada and the role it has played in shaping our own privileges.  </a:t>
            </a:r>
          </a:p>
          <a:p>
            <a:endParaRPr lang="en-US" dirty="0"/>
          </a:p>
          <a:p>
            <a:r>
              <a:rPr lang="en-US" dirty="0"/>
              <a:t>I also gratefully acknowledge that I have the opportunity to live and work on the unceded and ancestral territories of the Coast Salish Peoples, including the </a:t>
            </a:r>
            <a:r>
              <a:rPr lang="en-US" dirty="0" err="1"/>
              <a:t>Musqueum</a:t>
            </a:r>
            <a:r>
              <a:rPr lang="en-US" dirty="0"/>
              <a:t>, </a:t>
            </a:r>
            <a:r>
              <a:rPr lang="en-US" dirty="0" err="1"/>
              <a:t>Slail-Waututh</a:t>
            </a:r>
            <a:r>
              <a:rPr lang="en-US" dirty="0"/>
              <a:t>, and Squamish First Nations. </a:t>
            </a:r>
          </a:p>
        </p:txBody>
      </p:sp>
      <p:sp>
        <p:nvSpPr>
          <p:cNvPr id="4" name="Slide Number Placeholder 3"/>
          <p:cNvSpPr>
            <a:spLocks noGrp="1"/>
          </p:cNvSpPr>
          <p:nvPr>
            <p:ph type="sldNum" sz="quarter" idx="5"/>
          </p:nvPr>
        </p:nvSpPr>
        <p:spPr/>
        <p:txBody>
          <a:bodyPr/>
          <a:lstStyle/>
          <a:p>
            <a:fld id="{E056F732-00F6-2D40-9C23-8FCFB28E1E6E}" type="slidenum">
              <a:rPr lang="en-US" smtClean="0"/>
              <a:t>2</a:t>
            </a:fld>
            <a:endParaRPr lang="en-US"/>
          </a:p>
        </p:txBody>
      </p:sp>
    </p:spTree>
    <p:extLst>
      <p:ext uri="{BB962C8B-B14F-4D97-AF65-F5344CB8AC3E}">
        <p14:creationId xmlns:p14="http://schemas.microsoft.com/office/powerpoint/2010/main" val="3560298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schemeClr val="accent5">
                    <a:lumMod val="75000"/>
                  </a:schemeClr>
                </a:solidFill>
              </a:rPr>
              <a:t>With that I’ll move onto the work we’ve been engaged in, by showing off some of the mostly smiling faces of our team here at NRCan who make any of this possible. When Sahar asked me to think about how things have improved since the beginning of DRR Pathways in Jan 2019, I think this slide alone might represent one of the biggest changes. Half of the people on this slide have come to NRCan in the last 2 years, myself included. It has brought so much capacity to the work that we’re doing, which will be highlighted by how many of us will be presenting today and Monday, to report on the numerous projects we’ve had the chance to undertake through DRRP and EMS.</a:t>
            </a:r>
          </a:p>
        </p:txBody>
      </p:sp>
      <p:sp>
        <p:nvSpPr>
          <p:cNvPr id="4" name="Slide Number Placeholder 3"/>
          <p:cNvSpPr>
            <a:spLocks noGrp="1"/>
          </p:cNvSpPr>
          <p:nvPr>
            <p:ph type="sldNum" sz="quarter" idx="5"/>
          </p:nvPr>
        </p:nvSpPr>
        <p:spPr/>
        <p:txBody>
          <a:bodyPr/>
          <a:lstStyle/>
          <a:p>
            <a:fld id="{E056F732-00F6-2D40-9C23-8FCFB28E1E6E}" type="slidenum">
              <a:rPr lang="en-US" smtClean="0"/>
              <a:t>3</a:t>
            </a:fld>
            <a:endParaRPr lang="en-US"/>
          </a:p>
        </p:txBody>
      </p:sp>
    </p:spTree>
    <p:extLst>
      <p:ext uri="{BB962C8B-B14F-4D97-AF65-F5344CB8AC3E}">
        <p14:creationId xmlns:p14="http://schemas.microsoft.com/office/powerpoint/2010/main" val="64940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one I’ll be talking about currently is our seismic risk modelling framework, which is the basis for the National Seismic Risk Profile for Canada, wherein we assess the impacts of earthquakes on Canadians and the buildings they inhabit. Pathways helped bridge the gap between the earthquake risk modelling work, to take us beyond damage to buildings. </a:t>
            </a:r>
          </a:p>
          <a:p>
            <a:pPr marL="171450" indent="-171450">
              <a:buFont typeface="Arial" panose="020B0604020202020204" pitchFamily="34" charset="0"/>
              <a:buChar char="•"/>
            </a:pPr>
            <a:r>
              <a:rPr lang="en-US" dirty="0"/>
              <a:t>2 branches, both report on physical and social</a:t>
            </a:r>
          </a:p>
          <a:p>
            <a:pPr marL="171450" indent="-171450">
              <a:buFont typeface="Arial" panose="020B0604020202020204" pitchFamily="34" charset="0"/>
              <a:buChar char="•"/>
            </a:pPr>
            <a:r>
              <a:rPr lang="en-US" dirty="0"/>
              <a:t>Produced using the </a:t>
            </a:r>
            <a:r>
              <a:rPr lang="en-US" dirty="0" err="1"/>
              <a:t>OpenQuake</a:t>
            </a:r>
            <a:r>
              <a:rPr lang="en-US" dirty="0"/>
              <a:t> Engine from GEM. This is another area to highlight that over the last 2 years, the Canadian model has continued to push the boundaries of what the OQ engine is capable of. Through the excellent work of our collaborators at GEM, we’ve seen huge improvements in the speed of computations, as well as augmented functionality. This includes the ability to perform stochastic damage calculations and the  development of consequence functions, which allows for reporting on Sendai indicators through the probabilistic branch of our model. </a:t>
            </a:r>
          </a:p>
          <a:p>
            <a:pPr marL="171450" indent="-171450">
              <a:buFont typeface="Arial" panose="020B0604020202020204" pitchFamily="34" charset="0"/>
              <a:buChar char="•"/>
            </a:pPr>
            <a:r>
              <a:rPr lang="en-US" dirty="0"/>
              <a:t>We know that generally speaking, BC bears the largest burden of seismic risk in Canada due to our proximity to active tectonic plate boundaries, which has made the DRRP project so important as a testing ground for comprehensive and cross-disciplinary risk studies.</a:t>
            </a:r>
          </a:p>
        </p:txBody>
      </p:sp>
      <p:sp>
        <p:nvSpPr>
          <p:cNvPr id="4" name="Slide Number Placeholder 3"/>
          <p:cNvSpPr>
            <a:spLocks noGrp="1"/>
          </p:cNvSpPr>
          <p:nvPr>
            <p:ph type="sldNum" sz="quarter" idx="5"/>
          </p:nvPr>
        </p:nvSpPr>
        <p:spPr/>
        <p:txBody>
          <a:bodyPr/>
          <a:lstStyle/>
          <a:p>
            <a:fld id="{E056F732-00F6-2D40-9C23-8FCFB28E1E6E}" type="slidenum">
              <a:rPr lang="en-US" smtClean="0"/>
              <a:t>4</a:t>
            </a:fld>
            <a:endParaRPr lang="en-US"/>
          </a:p>
        </p:txBody>
      </p:sp>
    </p:spTree>
    <p:extLst>
      <p:ext uri="{BB962C8B-B14F-4D97-AF65-F5344CB8AC3E}">
        <p14:creationId xmlns:p14="http://schemas.microsoft.com/office/powerpoint/2010/main" val="277532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model uses the current best practices, globally, to estimate seismic risk at the national level</a:t>
            </a:r>
          </a:p>
          <a:p>
            <a:pPr marL="171450" indent="-171450">
              <a:buFont typeface="Arial" panose="020B0604020202020204" pitchFamily="34" charset="0"/>
              <a:buChar char="•"/>
            </a:pPr>
            <a:r>
              <a:rPr lang="en-US" dirty="0"/>
              <a:t>seismic risk is the product of the hazard (probability of shaking), exposure (who what in way), and fragility (measure of how likely exposed assets are to be impacted).</a:t>
            </a:r>
          </a:p>
          <a:p>
            <a:pPr marL="171450" indent="-171450">
              <a:buFont typeface="Arial" panose="020B0604020202020204" pitchFamily="34" charset="0"/>
              <a:buChar char="•"/>
            </a:pPr>
            <a:r>
              <a:rPr lang="en-US" dirty="0"/>
              <a:t>In our model hazard is described by rupture, or suite of sources, ground motion prediction equations relating shaking from source to site, and a measure of the site response</a:t>
            </a:r>
          </a:p>
          <a:p>
            <a:pPr marL="171450" indent="-171450">
              <a:buFont typeface="Arial" panose="020B0604020202020204" pitchFamily="34" charset="0"/>
              <a:buChar char="•"/>
            </a:pPr>
            <a:r>
              <a:rPr lang="en-US" dirty="0"/>
              <a:t>Exposure is a representative inventory of buildings and people in Canada, including construction material, primary load-bearing system, vintage, seismic design level, and occupancy type</a:t>
            </a:r>
          </a:p>
          <a:p>
            <a:pPr marL="171450" indent="-171450">
              <a:buFont typeface="Arial" panose="020B0604020202020204" pitchFamily="34" charset="0"/>
              <a:buChar char="•"/>
            </a:pPr>
            <a:r>
              <a:rPr lang="en-US" dirty="0"/>
              <a:t>Canadian-specific fragility and vulnerability curves relate the relevant spectral acceleration to the probability of damage or financial loss.</a:t>
            </a:r>
          </a:p>
          <a:p>
            <a:pPr marL="171450" indent="-171450">
              <a:buFont typeface="Arial" panose="020B0604020202020204" pitchFamily="34" charset="0"/>
              <a:buChar char="•"/>
            </a:pPr>
            <a:r>
              <a:rPr lang="en-US" dirty="0"/>
              <a:t>The NSHM is responsible for seismic sources and GMPE’s, and our work builds from there</a:t>
            </a:r>
          </a:p>
          <a:p>
            <a:endParaRPr lang="en-US" dirty="0"/>
          </a:p>
        </p:txBody>
      </p:sp>
      <p:sp>
        <p:nvSpPr>
          <p:cNvPr id="4" name="Slide Number Placeholder 3"/>
          <p:cNvSpPr>
            <a:spLocks noGrp="1"/>
          </p:cNvSpPr>
          <p:nvPr>
            <p:ph type="sldNum" sz="quarter" idx="5"/>
          </p:nvPr>
        </p:nvSpPr>
        <p:spPr/>
        <p:txBody>
          <a:bodyPr/>
          <a:lstStyle/>
          <a:p>
            <a:fld id="{E056F732-00F6-2D40-9C23-8FCFB28E1E6E}" type="slidenum">
              <a:rPr lang="en-US" smtClean="0"/>
              <a:t>5</a:t>
            </a:fld>
            <a:endParaRPr lang="en-US"/>
          </a:p>
        </p:txBody>
      </p:sp>
    </p:spTree>
    <p:extLst>
      <p:ext uri="{BB962C8B-B14F-4D97-AF65-F5344CB8AC3E}">
        <p14:creationId xmlns:p14="http://schemas.microsoft.com/office/powerpoint/2010/main" val="308830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modelling the risk with our current building stock, we also consider the potential impact of seismic retrofits. This year we undertook a process, with many of our DRRP partners, to ensure our retrofit simulation approach is in line with retrofits being performed by practicing engineers and decision makers. We polled </a:t>
            </a:r>
          </a:p>
        </p:txBody>
      </p:sp>
      <p:sp>
        <p:nvSpPr>
          <p:cNvPr id="4" name="Slide Number Placeholder 3"/>
          <p:cNvSpPr>
            <a:spLocks noGrp="1"/>
          </p:cNvSpPr>
          <p:nvPr>
            <p:ph type="sldNum" sz="quarter" idx="5"/>
          </p:nvPr>
        </p:nvSpPr>
        <p:spPr/>
        <p:txBody>
          <a:bodyPr/>
          <a:lstStyle/>
          <a:p>
            <a:fld id="{E056F732-00F6-2D40-9C23-8FCFB28E1E6E}" type="slidenum">
              <a:rPr lang="en-US" smtClean="0"/>
              <a:t>7</a:t>
            </a:fld>
            <a:endParaRPr lang="en-US"/>
          </a:p>
        </p:txBody>
      </p:sp>
    </p:spTree>
    <p:extLst>
      <p:ext uri="{BB962C8B-B14F-4D97-AF65-F5344CB8AC3E}">
        <p14:creationId xmlns:p14="http://schemas.microsoft.com/office/powerpoint/2010/main" val="92009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3" y="0"/>
            <a:ext cx="12188952"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342900" y="4008994"/>
            <a:ext cx="11401327" cy="1197286"/>
          </a:xfrm>
          <a:prstGeom prst="rect">
            <a:avLst/>
          </a:prstGeom>
        </p:spPr>
        <p:txBody>
          <a:bodyPr lIns="0" bIns="0" anchor="b">
            <a:normAutofit/>
          </a:bodyPr>
          <a:lstStyle>
            <a:lvl1pPr algn="l">
              <a:defRPr sz="5400"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342900" y="5206280"/>
            <a:ext cx="10158560" cy="508720"/>
          </a:xfrm>
        </p:spPr>
        <p:txBody>
          <a:bodyPr lIns="45720" anchor="b" anchorCtr="0"/>
          <a:lstStyle>
            <a:lvl1pPr marL="0" indent="0">
              <a:buFontTx/>
              <a:buNone/>
              <a:defRPr>
                <a:solidFill>
                  <a:schemeClr val="bg1"/>
                </a:solidFill>
              </a:defRPr>
            </a:lvl1pPr>
            <a:lvl2pPr marL="287338" indent="0">
              <a:buFontTx/>
              <a:buNone/>
              <a:defRPr/>
            </a:lvl2pPr>
            <a:lvl3pPr marL="574675" indent="0">
              <a:buFontTx/>
              <a:buNone/>
              <a:defRPr/>
            </a:lvl3pPr>
            <a:lvl4pPr marL="803275" indent="0">
              <a:buFontTx/>
              <a:buNone/>
              <a:defRPr/>
            </a:lvl4pPr>
            <a:lvl5pPr marL="1031875"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342900" y="5829300"/>
            <a:ext cx="5753100" cy="358775"/>
          </a:xfrm>
        </p:spPr>
        <p:txBody>
          <a:bodyPr lIns="64008" tIns="91440" anchor="b" anchorCtr="0">
            <a:normAutofit/>
          </a:bodyPr>
          <a:lstStyle>
            <a:lvl1pPr marL="0" indent="0">
              <a:buFontTx/>
              <a:buNone/>
              <a:defRPr sz="1800">
                <a:solidFill>
                  <a:schemeClr val="bg1"/>
                </a:solidFill>
              </a:defRPr>
            </a:lvl1pPr>
            <a:lvl2pPr marL="287338" indent="0">
              <a:buFontTx/>
              <a:buNone/>
              <a:defRPr/>
            </a:lvl2pPr>
            <a:lvl3pPr marL="574675" indent="0">
              <a:buFontTx/>
              <a:buNone/>
              <a:defRPr/>
            </a:lvl3pPr>
            <a:lvl4pPr marL="803275" indent="0">
              <a:buFontTx/>
              <a:buNone/>
              <a:defRPr/>
            </a:lvl4pPr>
            <a:lvl5pPr marL="1031875" indent="0">
              <a:buFontTx/>
              <a:buNone/>
              <a:defRPr/>
            </a:lvl5pPr>
          </a:lstStyle>
          <a:p>
            <a:pPr lvl="0"/>
            <a:r>
              <a:rPr lang="en-US" dirty="0"/>
              <a:t>Presenter name</a:t>
            </a:r>
          </a:p>
        </p:txBody>
      </p:sp>
    </p:spTree>
    <p:extLst>
      <p:ext uri="{BB962C8B-B14F-4D97-AF65-F5344CB8AC3E}">
        <p14:creationId xmlns:p14="http://schemas.microsoft.com/office/powerpoint/2010/main" val="368585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CBD6-6F33-9544-91D3-41D9053A0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B6CFC8-7F2F-7B4A-A59F-19560AF22B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3B950-23A4-5442-892C-8F5AC695BF9E}"/>
              </a:ext>
            </a:extLst>
          </p:cNvPr>
          <p:cNvSpPr>
            <a:spLocks noGrp="1"/>
          </p:cNvSpPr>
          <p:nvPr>
            <p:ph type="dt" sz="half" idx="10"/>
          </p:nvPr>
        </p:nvSpPr>
        <p:spPr/>
        <p:txBody>
          <a:bodyPr/>
          <a:lstStyle/>
          <a:p>
            <a:fld id="{BD162A13-03F8-C048-B959-2E6A5B43C267}" type="datetime1">
              <a:rPr lang="en-CA" smtClean="0"/>
              <a:t>2021-07-23</a:t>
            </a:fld>
            <a:endParaRPr lang="en-US"/>
          </a:p>
        </p:txBody>
      </p:sp>
      <p:sp>
        <p:nvSpPr>
          <p:cNvPr id="5" name="Footer Placeholder 4">
            <a:extLst>
              <a:ext uri="{FF2B5EF4-FFF2-40B4-BE49-F238E27FC236}">
                <a16:creationId xmlns:a16="http://schemas.microsoft.com/office/drawing/2014/main" id="{AF3CD722-331D-A348-8A4A-68C860AD4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885E9F-F76A-BA45-B335-B23A8FA6C39F}"/>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36532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BDE30-B1C7-F444-9771-4D706FC3DB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22CD90-D02E-0845-80F4-B0E3C128DB1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709C4-970A-AF4D-BB35-9E4704CE35B0}"/>
              </a:ext>
            </a:extLst>
          </p:cNvPr>
          <p:cNvSpPr>
            <a:spLocks noGrp="1"/>
          </p:cNvSpPr>
          <p:nvPr>
            <p:ph type="dt" sz="half" idx="10"/>
          </p:nvPr>
        </p:nvSpPr>
        <p:spPr/>
        <p:txBody>
          <a:bodyPr/>
          <a:lstStyle/>
          <a:p>
            <a:fld id="{57C6B955-1AEC-724D-A0DC-4EB48B6B0BF5}" type="datetime1">
              <a:rPr lang="en-CA" smtClean="0"/>
              <a:t>2021-07-23</a:t>
            </a:fld>
            <a:endParaRPr lang="en-US"/>
          </a:p>
        </p:txBody>
      </p:sp>
      <p:sp>
        <p:nvSpPr>
          <p:cNvPr id="5" name="Footer Placeholder 4">
            <a:extLst>
              <a:ext uri="{FF2B5EF4-FFF2-40B4-BE49-F238E27FC236}">
                <a16:creationId xmlns:a16="http://schemas.microsoft.com/office/drawing/2014/main" id="{F57DEA36-E50F-214A-9BE6-F2771BDD8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53C2FA-514D-FE42-873C-87F607D4B658}"/>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42066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pyright Page (end present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D4337-A6FF-E447-AEBC-7572F3E16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3" y="3572"/>
            <a:ext cx="12176254" cy="6850856"/>
          </a:xfrm>
          <a:prstGeom prst="rect">
            <a:avLst/>
          </a:prstGeom>
        </p:spPr>
      </p:pic>
      <p:sp>
        <p:nvSpPr>
          <p:cNvPr id="2" name="Title 1">
            <a:extLst>
              <a:ext uri="{FF2B5EF4-FFF2-40B4-BE49-F238E27FC236}">
                <a16:creationId xmlns:a16="http://schemas.microsoft.com/office/drawing/2014/main" id="{A701CB60-8482-4741-A8DB-6E92FB7316E7}"/>
              </a:ext>
            </a:extLst>
          </p:cNvPr>
          <p:cNvSpPr>
            <a:spLocks noGrp="1"/>
          </p:cNvSpPr>
          <p:nvPr>
            <p:ph type="title" hasCustomPrompt="1"/>
          </p:nvPr>
        </p:nvSpPr>
        <p:spPr>
          <a:xfrm>
            <a:off x="342900" y="3779520"/>
            <a:ext cx="11391900" cy="350520"/>
          </a:xfrm>
        </p:spPr>
        <p:txBody>
          <a:bodyPr>
            <a:normAutofit/>
          </a:bodyPr>
          <a:lstStyle>
            <a:lvl1pPr algn="ctr">
              <a:defRPr sz="1400" baseline="0">
                <a:latin typeface="Arial" panose="020B0604020202020204" pitchFamily="34" charset="0"/>
              </a:defRPr>
            </a:lvl1pPr>
          </a:lstStyle>
          <a:p>
            <a:r>
              <a:rPr lang="en-US" dirty="0"/>
              <a:t>Click to edit copyright year</a:t>
            </a:r>
          </a:p>
        </p:txBody>
      </p:sp>
      <p:sp>
        <p:nvSpPr>
          <p:cNvPr id="3" name="Date Placeholder 2">
            <a:extLst>
              <a:ext uri="{FF2B5EF4-FFF2-40B4-BE49-F238E27FC236}">
                <a16:creationId xmlns:a16="http://schemas.microsoft.com/office/drawing/2014/main" id="{EA81B140-A1F6-1948-B146-330E1372E27E}"/>
              </a:ext>
            </a:extLst>
          </p:cNvPr>
          <p:cNvSpPr>
            <a:spLocks noGrp="1"/>
          </p:cNvSpPr>
          <p:nvPr>
            <p:ph type="dt" sz="half" idx="10"/>
          </p:nvPr>
        </p:nvSpPr>
        <p:spPr/>
        <p:txBody>
          <a:bodyPr/>
          <a:lstStyle/>
          <a:p>
            <a:fld id="{268858C0-6DDE-9444-BC31-866ED9DFCD8E}" type="datetime1">
              <a:rPr lang="en-CA" smtClean="0"/>
              <a:pPr/>
              <a:t>2021-07-23</a:t>
            </a:fld>
            <a:endParaRPr lang="en-US" dirty="0"/>
          </a:p>
        </p:txBody>
      </p:sp>
      <p:sp>
        <p:nvSpPr>
          <p:cNvPr id="4" name="Footer Placeholder 3">
            <a:extLst>
              <a:ext uri="{FF2B5EF4-FFF2-40B4-BE49-F238E27FC236}">
                <a16:creationId xmlns:a16="http://schemas.microsoft.com/office/drawing/2014/main" id="{03E9ACE6-299A-EF4D-B9DA-5ECFCC677B7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8548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1D64-2AF1-FE48-B966-37A28A3E5CC9}"/>
              </a:ext>
            </a:extLst>
          </p:cNvPr>
          <p:cNvSpPr>
            <a:spLocks noGrp="1"/>
          </p:cNvSpPr>
          <p:nvPr>
            <p:ph type="title"/>
          </p:nvPr>
        </p:nvSpPr>
        <p:spPr>
          <a:xfrm>
            <a:off x="465666" y="457200"/>
            <a:ext cx="11269133" cy="990600"/>
          </a:xfrm>
          <a:prstGeom prst="rect">
            <a:avLst/>
          </a:prstGeom>
        </p:spPr>
        <p:txBody>
          <a:bodyPr lIns="0">
            <a:normAutofit/>
          </a:bodyPr>
          <a:lstStyle>
            <a:lvl1pPr>
              <a:defRPr sz="4500"/>
            </a:lvl1pPr>
          </a:lstStyle>
          <a:p>
            <a:r>
              <a:rPr lang="en-US" dirty="0"/>
              <a:t>Click to edit Master title style</a:t>
            </a:r>
          </a:p>
        </p:txBody>
      </p:sp>
      <p:sp>
        <p:nvSpPr>
          <p:cNvPr id="3" name="Content Placeholder 2">
            <a:extLst>
              <a:ext uri="{FF2B5EF4-FFF2-40B4-BE49-F238E27FC236}">
                <a16:creationId xmlns:a16="http://schemas.microsoft.com/office/drawing/2014/main" id="{CD58157B-3149-DD49-AF6E-204756CE2380}"/>
              </a:ext>
            </a:extLst>
          </p:cNvPr>
          <p:cNvSpPr>
            <a:spLocks noGrp="1"/>
          </p:cNvSpPr>
          <p:nvPr>
            <p:ph idx="1"/>
          </p:nvPr>
        </p:nvSpPr>
        <p:spPr>
          <a:xfrm>
            <a:off x="465665" y="1600200"/>
            <a:ext cx="11269133" cy="4229100"/>
          </a:xfrm>
        </p:spPr>
        <p:txBody>
          <a:bodyPr/>
          <a:lstStyle>
            <a:lvl1pPr>
              <a:defRPr b="0" i="0">
                <a:solidFill>
                  <a:schemeClr val="tx1">
                    <a:lumMod val="75000"/>
                    <a:lumOff val="25000"/>
                  </a:schemeClr>
                </a:solidFill>
                <a:latin typeface="Arial" panose="020B0604020202020204" pitchFamily="34" charset="0"/>
                <a:cs typeface="Arial" panose="020B0604020202020204" pitchFamily="34" charset="0"/>
              </a:defRPr>
            </a:lvl1pPr>
            <a:lvl2pPr>
              <a:defRPr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F9D7E303-64E9-1946-B0E1-0C9BFA2657A2}"/>
              </a:ext>
            </a:extLst>
          </p:cNvPr>
          <p:cNvSpPr>
            <a:spLocks noGrp="1"/>
          </p:cNvSpPr>
          <p:nvPr>
            <p:ph type="dt" sz="half" idx="10"/>
          </p:nvPr>
        </p:nvSpPr>
        <p:spPr/>
        <p:txBody>
          <a:bodyPr/>
          <a:lstStyle/>
          <a:p>
            <a:fld id="{268858C0-6DDE-9444-BC31-866ED9DFCD8E}" type="datetime1">
              <a:rPr lang="en-CA" smtClean="0"/>
              <a:pPr/>
              <a:t>2021-07-23</a:t>
            </a:fld>
            <a:endParaRPr lang="en-US" dirty="0"/>
          </a:p>
        </p:txBody>
      </p:sp>
      <p:sp>
        <p:nvSpPr>
          <p:cNvPr id="11" name="Footer Placeholder 10">
            <a:extLst>
              <a:ext uri="{FF2B5EF4-FFF2-40B4-BE49-F238E27FC236}">
                <a16:creationId xmlns:a16="http://schemas.microsoft.com/office/drawing/2014/main" id="{2F5B8D02-46EF-1343-B224-187A6611EC6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CF811CB8-DE62-9D4B-BFD4-B724420BBF29}"/>
              </a:ext>
            </a:extLst>
          </p:cNvPr>
          <p:cNvSpPr>
            <a:spLocks noGrp="1"/>
          </p:cNvSpPr>
          <p:nvPr>
            <p:ph type="sldNum" sz="quarter" idx="12"/>
          </p:nvPr>
        </p:nvSpPr>
        <p:spPr/>
        <p:txBody>
          <a:bodyPr/>
          <a:lstStyle/>
          <a:p>
            <a:fld id="{8395A67B-D0FE-F448-80B1-1191BC67A3E6}" type="slidenum">
              <a:rPr lang="en-US" smtClean="0"/>
              <a:pPr/>
              <a:t>‹#›</a:t>
            </a:fld>
            <a:endParaRPr lang="en-US" dirty="0"/>
          </a:p>
        </p:txBody>
      </p:sp>
    </p:spTree>
    <p:extLst>
      <p:ext uri="{BB962C8B-B14F-4D97-AF65-F5344CB8AC3E}">
        <p14:creationId xmlns:p14="http://schemas.microsoft.com/office/powerpoint/2010/main" val="128035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1071-EAD7-2142-9E61-767469E34BFA}"/>
              </a:ext>
            </a:extLst>
          </p:cNvPr>
          <p:cNvSpPr>
            <a:spLocks noGrp="1"/>
          </p:cNvSpPr>
          <p:nvPr>
            <p:ph type="title"/>
          </p:nvPr>
        </p:nvSpPr>
        <p:spPr>
          <a:xfrm>
            <a:off x="831850" y="576263"/>
            <a:ext cx="10515600" cy="2852737"/>
          </a:xfrm>
          <a:prstGeom prst="rect">
            <a:avLst/>
          </a:prstGeom>
        </p:spPr>
        <p:txBody>
          <a:bodyPr anchor="b">
            <a:normAutofit/>
          </a:bodyPr>
          <a:lstStyle>
            <a:lvl1pPr algn="ct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65D96C5B-016D-C54F-9A6E-0A79A4CE2FCA}"/>
              </a:ext>
            </a:extLst>
          </p:cNvPr>
          <p:cNvSpPr>
            <a:spLocks noGrp="1"/>
          </p:cNvSpPr>
          <p:nvPr>
            <p:ph type="body" idx="1"/>
          </p:nvPr>
        </p:nvSpPr>
        <p:spPr>
          <a:xfrm>
            <a:off x="831850" y="3632730"/>
            <a:ext cx="10515600" cy="1500187"/>
          </a:xfrm>
        </p:spPr>
        <p:txBody>
          <a:bodyPr anchor="t" anchorCtr="1"/>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92A2A8EB-B554-EA44-94DE-06559413F6FF}"/>
              </a:ext>
            </a:extLst>
          </p:cNvPr>
          <p:cNvSpPr>
            <a:spLocks noGrp="1"/>
          </p:cNvSpPr>
          <p:nvPr>
            <p:ph type="dt" sz="half" idx="10"/>
          </p:nvPr>
        </p:nvSpPr>
        <p:spPr/>
        <p:txBody>
          <a:bodyPr/>
          <a:lstStyle/>
          <a:p>
            <a:fld id="{C456039D-FA2F-F446-B515-A25EA0F25CD4}" type="datetime1">
              <a:rPr lang="en-CA" smtClean="0"/>
              <a:t>2021-07-23</a:t>
            </a:fld>
            <a:endParaRPr lang="en-US"/>
          </a:p>
        </p:txBody>
      </p:sp>
      <p:sp>
        <p:nvSpPr>
          <p:cNvPr id="5" name="Footer Placeholder 4">
            <a:extLst>
              <a:ext uri="{FF2B5EF4-FFF2-40B4-BE49-F238E27FC236}">
                <a16:creationId xmlns:a16="http://schemas.microsoft.com/office/drawing/2014/main" id="{5DBB3A6A-A61C-6B49-A093-4D6D4B748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987156-1B62-FF4E-96AA-FF576F5C04CD}"/>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79986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F02A-4F51-E644-8B2B-31C6F597B2C5}"/>
              </a:ext>
            </a:extLst>
          </p:cNvPr>
          <p:cNvSpPr>
            <a:spLocks noGrp="1"/>
          </p:cNvSpPr>
          <p:nvPr>
            <p:ph type="title"/>
          </p:nvPr>
        </p:nvSpPr>
        <p:spPr>
          <a:xfrm>
            <a:off x="457200" y="457199"/>
            <a:ext cx="11277600" cy="990601"/>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93D98B-14A6-2B46-A93E-4BC72CD19054}"/>
              </a:ext>
            </a:extLst>
          </p:cNvPr>
          <p:cNvSpPr>
            <a:spLocks noGrp="1"/>
          </p:cNvSpPr>
          <p:nvPr>
            <p:ph sz="half" idx="1"/>
          </p:nvPr>
        </p:nvSpPr>
        <p:spPr>
          <a:xfrm>
            <a:off x="457200" y="1600200"/>
            <a:ext cx="5181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DBDA5-30F9-ED40-BA26-39171345436D}"/>
              </a:ext>
            </a:extLst>
          </p:cNvPr>
          <p:cNvSpPr>
            <a:spLocks noGrp="1"/>
          </p:cNvSpPr>
          <p:nvPr>
            <p:ph sz="half" idx="2"/>
          </p:nvPr>
        </p:nvSpPr>
        <p:spPr>
          <a:xfrm>
            <a:off x="6560127" y="1600200"/>
            <a:ext cx="5181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E26D5-FB56-984C-8394-E70D35274293}"/>
              </a:ext>
            </a:extLst>
          </p:cNvPr>
          <p:cNvSpPr>
            <a:spLocks noGrp="1"/>
          </p:cNvSpPr>
          <p:nvPr>
            <p:ph type="dt" sz="half" idx="10"/>
          </p:nvPr>
        </p:nvSpPr>
        <p:spPr/>
        <p:txBody>
          <a:bodyPr/>
          <a:lstStyle/>
          <a:p>
            <a:fld id="{8CE6990A-28E2-2241-82B9-77C01C864E0E}" type="datetime1">
              <a:rPr lang="en-CA" smtClean="0"/>
              <a:t>2021-07-23</a:t>
            </a:fld>
            <a:endParaRPr lang="en-US"/>
          </a:p>
        </p:txBody>
      </p:sp>
      <p:sp>
        <p:nvSpPr>
          <p:cNvPr id="6" name="Footer Placeholder 5">
            <a:extLst>
              <a:ext uri="{FF2B5EF4-FFF2-40B4-BE49-F238E27FC236}">
                <a16:creationId xmlns:a16="http://schemas.microsoft.com/office/drawing/2014/main" id="{F87C6652-EF52-B446-88CA-29FB7E22D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B625CD-903C-3743-9541-67483A0424F5}"/>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dirty="0"/>
          </a:p>
        </p:txBody>
      </p:sp>
    </p:spTree>
    <p:extLst>
      <p:ext uri="{BB962C8B-B14F-4D97-AF65-F5344CB8AC3E}">
        <p14:creationId xmlns:p14="http://schemas.microsoft.com/office/powerpoint/2010/main" val="425630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1294-1363-054E-8DCD-CB664EF77EF2}"/>
              </a:ext>
            </a:extLst>
          </p:cNvPr>
          <p:cNvSpPr>
            <a:spLocks noGrp="1"/>
          </p:cNvSpPr>
          <p:nvPr>
            <p:ph type="title"/>
          </p:nvPr>
        </p:nvSpPr>
        <p:spPr>
          <a:xfrm>
            <a:off x="457199" y="457199"/>
            <a:ext cx="11270721" cy="990601"/>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96DDB2-303F-784C-B377-925EEDAD3B5D}"/>
              </a:ext>
            </a:extLst>
          </p:cNvPr>
          <p:cNvSpPr>
            <a:spLocks noGrp="1"/>
          </p:cNvSpPr>
          <p:nvPr>
            <p:ph type="body" idx="1"/>
          </p:nvPr>
        </p:nvSpPr>
        <p:spPr>
          <a:xfrm>
            <a:off x="457200" y="1600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54FAFF-5E82-6B48-AF85-FD48AEE39900}"/>
              </a:ext>
            </a:extLst>
          </p:cNvPr>
          <p:cNvSpPr>
            <a:spLocks noGrp="1"/>
          </p:cNvSpPr>
          <p:nvPr>
            <p:ph sz="half" idx="2"/>
          </p:nvPr>
        </p:nvSpPr>
        <p:spPr>
          <a:xfrm>
            <a:off x="457200" y="2424112"/>
            <a:ext cx="5157787" cy="3282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AD9F4C-27A7-0C49-8E62-C87DDF94827B}"/>
              </a:ext>
            </a:extLst>
          </p:cNvPr>
          <p:cNvSpPr>
            <a:spLocks noGrp="1"/>
          </p:cNvSpPr>
          <p:nvPr>
            <p:ph type="body" sz="quarter" idx="3"/>
          </p:nvPr>
        </p:nvSpPr>
        <p:spPr>
          <a:xfrm>
            <a:off x="6544733" y="1600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12F80-5872-0B43-B7B6-ABD5D1318CFF}"/>
              </a:ext>
            </a:extLst>
          </p:cNvPr>
          <p:cNvSpPr>
            <a:spLocks noGrp="1"/>
          </p:cNvSpPr>
          <p:nvPr>
            <p:ph sz="quarter" idx="4"/>
          </p:nvPr>
        </p:nvSpPr>
        <p:spPr>
          <a:xfrm>
            <a:off x="6544733" y="2424112"/>
            <a:ext cx="5183188" cy="3282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1E9EF0-219D-DC4F-B9E2-6D048D9CE7BC}"/>
              </a:ext>
            </a:extLst>
          </p:cNvPr>
          <p:cNvSpPr>
            <a:spLocks noGrp="1"/>
          </p:cNvSpPr>
          <p:nvPr>
            <p:ph type="dt" sz="half" idx="10"/>
          </p:nvPr>
        </p:nvSpPr>
        <p:spPr/>
        <p:txBody>
          <a:bodyPr/>
          <a:lstStyle/>
          <a:p>
            <a:fld id="{7623CBA0-B8BE-454E-9320-1397925DEF46}" type="datetime1">
              <a:rPr lang="en-CA" smtClean="0"/>
              <a:t>2021-07-23</a:t>
            </a:fld>
            <a:endParaRPr lang="en-US"/>
          </a:p>
        </p:txBody>
      </p:sp>
      <p:sp>
        <p:nvSpPr>
          <p:cNvPr id="8" name="Footer Placeholder 7">
            <a:extLst>
              <a:ext uri="{FF2B5EF4-FFF2-40B4-BE49-F238E27FC236}">
                <a16:creationId xmlns:a16="http://schemas.microsoft.com/office/drawing/2014/main" id="{597A6FEA-DEE0-D744-A158-CB0B632F80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15E0DB-5C91-584F-A15F-D5B2D5476E84}"/>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58460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0246-A0AF-BF4B-B83B-CEE81161068F}"/>
              </a:ext>
            </a:extLst>
          </p:cNvPr>
          <p:cNvSpPr>
            <a:spLocks noGrp="1"/>
          </p:cNvSpPr>
          <p:nvPr>
            <p:ph type="title"/>
          </p:nvPr>
        </p:nvSpPr>
        <p:spPr>
          <a:xfrm>
            <a:off x="457200" y="457199"/>
            <a:ext cx="11277600" cy="99060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A7C7DD-7FD8-0E41-96C0-E2F47CDE32E2}"/>
              </a:ext>
            </a:extLst>
          </p:cNvPr>
          <p:cNvSpPr>
            <a:spLocks noGrp="1"/>
          </p:cNvSpPr>
          <p:nvPr>
            <p:ph type="dt" sz="half" idx="10"/>
          </p:nvPr>
        </p:nvSpPr>
        <p:spPr/>
        <p:txBody>
          <a:bodyPr/>
          <a:lstStyle/>
          <a:p>
            <a:fld id="{F6F398DA-F13D-9644-8FFD-469E8B6CEC02}" type="datetime1">
              <a:rPr lang="en-CA" smtClean="0"/>
              <a:t>2021-07-23</a:t>
            </a:fld>
            <a:endParaRPr lang="en-US"/>
          </a:p>
        </p:txBody>
      </p:sp>
      <p:sp>
        <p:nvSpPr>
          <p:cNvPr id="4" name="Footer Placeholder 3">
            <a:extLst>
              <a:ext uri="{FF2B5EF4-FFF2-40B4-BE49-F238E27FC236}">
                <a16:creationId xmlns:a16="http://schemas.microsoft.com/office/drawing/2014/main" id="{6703B0FB-BFC2-BD44-9A8D-9E3AB81A6D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44269A-EC65-C948-9444-AD4FE21795EA}"/>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139580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926709-8B13-314E-B328-9E8351BC5C70}"/>
              </a:ext>
            </a:extLst>
          </p:cNvPr>
          <p:cNvSpPr>
            <a:spLocks noGrp="1"/>
          </p:cNvSpPr>
          <p:nvPr>
            <p:ph type="dt" sz="half" idx="10"/>
          </p:nvPr>
        </p:nvSpPr>
        <p:spPr/>
        <p:txBody>
          <a:bodyPr/>
          <a:lstStyle/>
          <a:p>
            <a:fld id="{5FE6AF57-68DC-5241-AA7B-E116E226E515}" type="datetime1">
              <a:rPr lang="en-CA" smtClean="0"/>
              <a:t>2021-07-23</a:t>
            </a:fld>
            <a:endParaRPr lang="en-US"/>
          </a:p>
        </p:txBody>
      </p:sp>
      <p:sp>
        <p:nvSpPr>
          <p:cNvPr id="3" name="Footer Placeholder 2">
            <a:extLst>
              <a:ext uri="{FF2B5EF4-FFF2-40B4-BE49-F238E27FC236}">
                <a16:creationId xmlns:a16="http://schemas.microsoft.com/office/drawing/2014/main" id="{14E70B8A-E4B2-DD42-8DBE-FA1DC54BD0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9834D57-9D7F-3B42-B3FC-5D1C1139C926}"/>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96766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E635-6006-B247-9A7F-553836760660}"/>
              </a:ext>
            </a:extLst>
          </p:cNvPr>
          <p:cNvSpPr>
            <a:spLocks noGrp="1"/>
          </p:cNvSpPr>
          <p:nvPr>
            <p:ph type="title"/>
          </p:nvPr>
        </p:nvSpPr>
        <p:spPr>
          <a:xfrm>
            <a:off x="457200" y="457200"/>
            <a:ext cx="4314825" cy="9906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D88129-AEC9-4942-BFD3-CB2BEC0C14EA}"/>
              </a:ext>
            </a:extLst>
          </p:cNvPr>
          <p:cNvSpPr>
            <a:spLocks noGrp="1"/>
          </p:cNvSpPr>
          <p:nvPr>
            <p:ph idx="1"/>
          </p:nvPr>
        </p:nvSpPr>
        <p:spPr>
          <a:xfrm>
            <a:off x="6095999" y="457200"/>
            <a:ext cx="5645727" cy="52493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3032AB-8D1A-2546-B6D8-ECA4542D11A4}"/>
              </a:ext>
            </a:extLst>
          </p:cNvPr>
          <p:cNvSpPr>
            <a:spLocks noGrp="1"/>
          </p:cNvSpPr>
          <p:nvPr>
            <p:ph type="body" sz="half" idx="2"/>
          </p:nvPr>
        </p:nvSpPr>
        <p:spPr>
          <a:xfrm>
            <a:off x="457200" y="1600199"/>
            <a:ext cx="5232400" cy="41063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084573-3786-904C-BEAB-7308549DE5D4}"/>
              </a:ext>
            </a:extLst>
          </p:cNvPr>
          <p:cNvSpPr>
            <a:spLocks noGrp="1"/>
          </p:cNvSpPr>
          <p:nvPr>
            <p:ph type="dt" sz="half" idx="10"/>
          </p:nvPr>
        </p:nvSpPr>
        <p:spPr/>
        <p:txBody>
          <a:bodyPr/>
          <a:lstStyle/>
          <a:p>
            <a:fld id="{79C17373-5A5E-4B47-A8E3-F30B8EF2A23E}" type="datetime1">
              <a:rPr lang="en-CA" smtClean="0"/>
              <a:t>2021-07-23</a:t>
            </a:fld>
            <a:endParaRPr lang="en-US"/>
          </a:p>
        </p:txBody>
      </p:sp>
      <p:sp>
        <p:nvSpPr>
          <p:cNvPr id="6" name="Footer Placeholder 5">
            <a:extLst>
              <a:ext uri="{FF2B5EF4-FFF2-40B4-BE49-F238E27FC236}">
                <a16:creationId xmlns:a16="http://schemas.microsoft.com/office/drawing/2014/main" id="{8D472E8E-04A5-3D45-8663-18FE598F77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85C7B5-FD8E-414B-BC7D-783D731E5864}"/>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200064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F53D-A5AC-AD43-8D7E-A0962CCEF1CF}"/>
              </a:ext>
            </a:extLst>
          </p:cNvPr>
          <p:cNvSpPr>
            <a:spLocks noGrp="1"/>
          </p:cNvSpPr>
          <p:nvPr>
            <p:ph type="title"/>
          </p:nvPr>
        </p:nvSpPr>
        <p:spPr>
          <a:xfrm>
            <a:off x="457200" y="457200"/>
            <a:ext cx="5139267" cy="9906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DC009-9B3E-C14C-916B-507E998B9C03}"/>
              </a:ext>
            </a:extLst>
          </p:cNvPr>
          <p:cNvSpPr>
            <a:spLocks noGrp="1"/>
          </p:cNvSpPr>
          <p:nvPr>
            <p:ph type="pic" idx="1"/>
          </p:nvPr>
        </p:nvSpPr>
        <p:spPr>
          <a:xfrm>
            <a:off x="6096000" y="457201"/>
            <a:ext cx="5350932" cy="5257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449DF-19BD-214E-8E6F-6C05ACB93A3E}"/>
              </a:ext>
            </a:extLst>
          </p:cNvPr>
          <p:cNvSpPr>
            <a:spLocks noGrp="1"/>
          </p:cNvSpPr>
          <p:nvPr>
            <p:ph type="body" sz="half" idx="2"/>
          </p:nvPr>
        </p:nvSpPr>
        <p:spPr>
          <a:xfrm>
            <a:off x="457200" y="1600200"/>
            <a:ext cx="513926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2BED602-E4B9-3049-8CF0-B312A1FB2C13}"/>
              </a:ext>
            </a:extLst>
          </p:cNvPr>
          <p:cNvSpPr>
            <a:spLocks noGrp="1"/>
          </p:cNvSpPr>
          <p:nvPr>
            <p:ph type="dt" sz="half" idx="10"/>
          </p:nvPr>
        </p:nvSpPr>
        <p:spPr/>
        <p:txBody>
          <a:bodyPr/>
          <a:lstStyle/>
          <a:p>
            <a:fld id="{D7DD4C1F-7783-E041-9472-24F46D16163B}" type="datetime1">
              <a:rPr lang="en-CA" smtClean="0"/>
              <a:t>2021-07-23</a:t>
            </a:fld>
            <a:endParaRPr lang="en-US"/>
          </a:p>
        </p:txBody>
      </p:sp>
      <p:sp>
        <p:nvSpPr>
          <p:cNvPr id="6" name="Footer Placeholder 5">
            <a:extLst>
              <a:ext uri="{FF2B5EF4-FFF2-40B4-BE49-F238E27FC236}">
                <a16:creationId xmlns:a16="http://schemas.microsoft.com/office/drawing/2014/main" id="{E74D2C96-46AB-A04E-B81B-D32C166477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9A2C6-E43C-CF4A-A96C-7FE7A0952DD5}"/>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58662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B56E6F-8FD2-0E47-911E-80748C6FC72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3" name="Text Placeholder 2">
            <a:extLst>
              <a:ext uri="{FF2B5EF4-FFF2-40B4-BE49-F238E27FC236}">
                <a16:creationId xmlns:a16="http://schemas.microsoft.com/office/drawing/2014/main" id="{8AE849F5-151E-204E-9BB8-946F1AC58E2B}"/>
              </a:ext>
            </a:extLst>
          </p:cNvPr>
          <p:cNvSpPr>
            <a:spLocks noGrp="1"/>
          </p:cNvSpPr>
          <p:nvPr>
            <p:ph type="body" idx="1"/>
          </p:nvPr>
        </p:nvSpPr>
        <p:spPr>
          <a:xfrm>
            <a:off x="457200" y="1600200"/>
            <a:ext cx="11277600" cy="4229100"/>
          </a:xfrm>
          <a:prstGeom prst="rect">
            <a:avLst/>
          </a:prstGeom>
        </p:spPr>
        <p:txBody>
          <a:bodyPr vert="horz" lIns="91440" tIns="45720" rIns="91440" bIns="45720" rtlCol="0">
            <a:normAutofit/>
          </a:bodyPr>
          <a:lstStyle/>
          <a:p>
            <a:pPr lvl="0"/>
            <a:r>
              <a:rPr lang="en-US" dirty="0"/>
              <a:t>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7E13F5-06DF-D74C-AD90-5506E0F76571}"/>
              </a:ext>
            </a:extLst>
          </p:cNvPr>
          <p:cNvSpPr>
            <a:spLocks noGrp="1"/>
          </p:cNvSpPr>
          <p:nvPr>
            <p:ph type="dt" sz="half" idx="2"/>
          </p:nvPr>
        </p:nvSpPr>
        <p:spPr>
          <a:xfrm>
            <a:off x="457200" y="6340475"/>
            <a:ext cx="1016000" cy="365125"/>
          </a:xfrm>
          <a:prstGeom prst="rect">
            <a:avLst/>
          </a:prstGeom>
        </p:spPr>
        <p:txBody>
          <a:bodyPr vert="horz" lIns="91440" tIns="45720" rIns="91440" bIns="45720" rtlCol="0" anchor="ctr"/>
          <a:lstStyle>
            <a:lvl1pPr algn="l">
              <a:defRPr sz="1200" b="0" i="0">
                <a:solidFill>
                  <a:schemeClr val="bg2"/>
                </a:solidFill>
                <a:latin typeface="Arial" panose="020B0604020202020204" pitchFamily="34" charset="0"/>
                <a:cs typeface="Arial" panose="020B0604020202020204" pitchFamily="34" charset="0"/>
              </a:defRPr>
            </a:lvl1pPr>
          </a:lstStyle>
          <a:p>
            <a:fld id="{268858C0-6DDE-9444-BC31-866ED9DFCD8E}" type="datetime1">
              <a:rPr lang="en-CA" smtClean="0"/>
              <a:pPr/>
              <a:t>2021-07-23</a:t>
            </a:fld>
            <a:endParaRPr lang="en-US" dirty="0"/>
          </a:p>
        </p:txBody>
      </p:sp>
      <p:sp>
        <p:nvSpPr>
          <p:cNvPr id="10" name="Footer Placeholder 9">
            <a:extLst>
              <a:ext uri="{FF2B5EF4-FFF2-40B4-BE49-F238E27FC236}">
                <a16:creationId xmlns:a16="http://schemas.microsoft.com/office/drawing/2014/main" id="{EECFE335-690C-D344-B45B-49DDA88CED60}"/>
              </a:ext>
            </a:extLst>
          </p:cNvPr>
          <p:cNvSpPr>
            <a:spLocks noGrp="1"/>
          </p:cNvSpPr>
          <p:nvPr>
            <p:ph type="ftr" sz="quarter" idx="3"/>
          </p:nvPr>
        </p:nvSpPr>
        <p:spPr>
          <a:xfrm>
            <a:off x="1667933" y="6340475"/>
            <a:ext cx="360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Title Placeholder 11">
            <a:extLst>
              <a:ext uri="{FF2B5EF4-FFF2-40B4-BE49-F238E27FC236}">
                <a16:creationId xmlns:a16="http://schemas.microsoft.com/office/drawing/2014/main" id="{057F95FF-DFDB-A547-BB18-138C33CA3491}"/>
              </a:ext>
            </a:extLst>
          </p:cNvPr>
          <p:cNvSpPr>
            <a:spLocks noGrp="1"/>
          </p:cNvSpPr>
          <p:nvPr>
            <p:ph type="title"/>
          </p:nvPr>
        </p:nvSpPr>
        <p:spPr>
          <a:xfrm>
            <a:off x="457200" y="457201"/>
            <a:ext cx="11277600" cy="990599"/>
          </a:xfrm>
          <a:prstGeom prst="rect">
            <a:avLst/>
          </a:prstGeom>
        </p:spPr>
        <p:txBody>
          <a:bodyPr vert="horz" lIns="0" tIns="45720" rIns="91440" bIns="45720" rtlCol="0" anchor="b" anchorCtr="0">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5E353303-3C57-8046-9232-D2E7A9E7DA55}"/>
              </a:ext>
            </a:extLst>
          </p:cNvPr>
          <p:cNvSpPr>
            <a:spLocks noGrp="1"/>
          </p:cNvSpPr>
          <p:nvPr>
            <p:ph type="sldNum" sz="quarter" idx="4"/>
          </p:nvPr>
        </p:nvSpPr>
        <p:spPr>
          <a:xfrm>
            <a:off x="11741727" y="0"/>
            <a:ext cx="447224" cy="457199"/>
          </a:xfrm>
          <a:prstGeom prst="rect">
            <a:avLst/>
          </a:prstGeom>
        </p:spPr>
        <p:txBody>
          <a:bodyPr vert="horz" lIns="91440" tIns="45720" rIns="91440" bIns="45720" rtlCol="0" anchor="ctr" anchorCtr="1"/>
          <a:lstStyle>
            <a:lvl1pPr algn="r">
              <a:defRPr sz="1400" b="1" i="0">
                <a:solidFill>
                  <a:schemeClr val="tx1">
                    <a:tint val="75000"/>
                  </a:schemeClr>
                </a:solidFill>
                <a:latin typeface="Arial" panose="020B0604020202020204" pitchFamily="34" charset="0"/>
                <a:cs typeface="Arial" panose="020B0604020202020204" pitchFamily="34" charset="0"/>
              </a:defRPr>
            </a:lvl1pPr>
          </a:lstStyle>
          <a:p>
            <a:fld id="{8395A67B-D0FE-F448-80B1-1191BC67A3E6}" type="slidenum">
              <a:rPr lang="en-US" smtClean="0"/>
              <a:pPr/>
              <a:t>‹#›</a:t>
            </a:fld>
            <a:endParaRPr lang="en-US" dirty="0"/>
          </a:p>
        </p:txBody>
      </p:sp>
    </p:spTree>
    <p:extLst>
      <p:ext uri="{BB962C8B-B14F-4D97-AF65-F5344CB8AC3E}">
        <p14:creationId xmlns:p14="http://schemas.microsoft.com/office/powerpoint/2010/main" val="4088670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87338" indent="-287338" algn="l" defTabSz="914400" rtl="0" eaLnBrk="1" latinLnBrk="0" hangingPunct="1">
        <a:lnSpc>
          <a:spcPct val="90000"/>
        </a:lnSpc>
        <a:spcBef>
          <a:spcPts val="1000"/>
        </a:spcBef>
        <a:buSzPct val="70000"/>
        <a:buFontTx/>
        <a:buBlip>
          <a:blip r:embed="rId15"/>
        </a:buBlip>
        <a:tabLst/>
        <a:defRPr sz="2800" b="0" i="0" kern="1200">
          <a:solidFill>
            <a:schemeClr val="tx1"/>
          </a:solidFill>
          <a:latin typeface="Arial" panose="020B0604020202020204" pitchFamily="34" charset="0"/>
          <a:ea typeface="+mn-ea"/>
          <a:cs typeface="Arial" panose="020B0604020202020204" pitchFamily="34" charset="0"/>
        </a:defRPr>
      </a:lvl1pPr>
      <a:lvl2pPr marL="465138" indent="-177800" algn="l" defTabSz="914400" rtl="0" eaLnBrk="1" latinLnBrk="0" hangingPunct="1">
        <a:lnSpc>
          <a:spcPct val="90000"/>
        </a:lnSpc>
        <a:spcBef>
          <a:spcPts val="500"/>
        </a:spcBef>
        <a:buSzPct val="65000"/>
        <a:buFontTx/>
        <a:buBlip>
          <a:blip r:embed="rId15"/>
        </a:buBlip>
        <a:tabLst/>
        <a:defRPr sz="2400" b="0" i="0" kern="1200">
          <a:solidFill>
            <a:schemeClr val="tx1"/>
          </a:solidFill>
          <a:latin typeface="Arial" panose="020B0604020202020204" pitchFamily="34" charset="0"/>
          <a:ea typeface="+mn-ea"/>
          <a:cs typeface="Arial" panose="020B0604020202020204" pitchFamily="34" charset="0"/>
        </a:defRPr>
      </a:lvl2pPr>
      <a:lvl3pPr marL="744538" indent="-169863" algn="l" defTabSz="914400" rtl="0" eaLnBrk="1" latinLnBrk="0" hangingPunct="1">
        <a:lnSpc>
          <a:spcPct val="90000"/>
        </a:lnSpc>
        <a:spcBef>
          <a:spcPts val="500"/>
        </a:spcBef>
        <a:buSzPct val="55000"/>
        <a:buFontTx/>
        <a:buBlip>
          <a:blip r:embed="rId15"/>
        </a:buBlip>
        <a:tabLst/>
        <a:defRPr sz="2000" b="0" i="0" kern="1200">
          <a:solidFill>
            <a:schemeClr val="tx1"/>
          </a:solidFill>
          <a:latin typeface="Arial" panose="020B0604020202020204" pitchFamily="34" charset="0"/>
          <a:ea typeface="+mn-ea"/>
          <a:cs typeface="Arial" panose="020B0604020202020204" pitchFamily="34" charset="0"/>
        </a:defRPr>
      </a:lvl3pPr>
      <a:lvl4pPr marL="973138" indent="-169863" algn="l" defTabSz="914400" rtl="0" eaLnBrk="1" latinLnBrk="0" hangingPunct="1">
        <a:lnSpc>
          <a:spcPct val="90000"/>
        </a:lnSpc>
        <a:spcBef>
          <a:spcPts val="500"/>
        </a:spcBef>
        <a:buClr>
          <a:srgbClr val="5B86AD"/>
        </a:buClr>
        <a:buSzPct val="110000"/>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4pPr>
      <a:lvl5pPr marL="1201738" indent="-169863" algn="l" defTabSz="914400" rtl="0" eaLnBrk="1" latinLnBrk="0" hangingPunct="1">
        <a:lnSpc>
          <a:spcPct val="90000"/>
        </a:lnSpc>
        <a:spcBef>
          <a:spcPts val="500"/>
        </a:spcBef>
        <a:buClr>
          <a:srgbClr val="5B86AD"/>
        </a:buClr>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userDrawn="1">
          <p15:clr>
            <a:srgbClr val="F26B43"/>
          </p15:clr>
        </p15:guide>
        <p15:guide id="5" orient="horz" userDrawn="1">
          <p15:clr>
            <a:srgbClr val="F26B43"/>
          </p15:clr>
        </p15:guide>
        <p15:guide id="6" orient="horz" pos="4320" userDrawn="1">
          <p15:clr>
            <a:srgbClr val="F26B43"/>
          </p15:clr>
        </p15:guide>
        <p15:guide id="7" orient="horz" pos="3672" userDrawn="1">
          <p15:clr>
            <a:srgbClr val="F26B43"/>
          </p15:clr>
        </p15:guide>
        <p15:guide id="8" orient="horz" pos="288" userDrawn="1">
          <p15:clr>
            <a:srgbClr val="F26B43"/>
          </p15:clr>
        </p15:guide>
        <p15:guide id="9" pos="288" userDrawn="1">
          <p15:clr>
            <a:srgbClr val="F26B43"/>
          </p15:clr>
        </p15:guide>
        <p15:guide id="10" pos="7392" userDrawn="1">
          <p15:clr>
            <a:srgbClr val="F26B43"/>
          </p15:clr>
        </p15:guide>
        <p15:guide id="11" pos="7680" userDrawn="1">
          <p15:clr>
            <a:srgbClr val="F26B43"/>
          </p15:clr>
        </p15:guide>
        <p15:guide id="12" orient="horz" pos="912" userDrawn="1">
          <p15:clr>
            <a:srgbClr val="F26B43"/>
          </p15:clr>
        </p15:guide>
        <p15:guide id="13" orient="horz" pos="1008" userDrawn="1">
          <p15:clr>
            <a:srgbClr val="F26B43"/>
          </p15:clr>
        </p15:guide>
        <p15:guide id="14" orient="horz" pos="3600" userDrawn="1">
          <p15:clr>
            <a:srgbClr val="F26B43"/>
          </p15:clr>
        </p15:guide>
        <p15:guide id="15" orient="horz" pos="4224" userDrawn="1">
          <p15:clr>
            <a:srgbClr val="F26B43"/>
          </p15:clr>
        </p15:guide>
        <p15:guide id="16" pos="2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habitatseven.com/" TargetMode="External"/><Relationship Id="rId3" Type="http://schemas.openxmlformats.org/officeDocument/2006/relationships/hyperlink" Target="mailto:Tiegan.Hobbs@Canada.ca" TargetMode="External"/><Relationship Id="rId7" Type="http://schemas.openxmlformats.org/officeDocument/2006/relationships/hyperlink" Target="http://www.globalquakemodel.org/" TargetMode="External"/><Relationship Id="rId2" Type="http://schemas.openxmlformats.org/officeDocument/2006/relationships/hyperlink" Target="https://geoscan.nrcan.gc.ca/" TargetMode="External"/><Relationship Id="rId1" Type="http://schemas.openxmlformats.org/officeDocument/2006/relationships/slideLayout" Target="../slideLayouts/slideLayout2.xml"/><Relationship Id="rId6" Type="http://schemas.openxmlformats.org/officeDocument/2006/relationships/hyperlink" Target="mailto:Malaika.Ulmi@Canada.ca" TargetMode="External"/><Relationship Id="rId5" Type="http://schemas.openxmlformats.org/officeDocument/2006/relationships/hyperlink" Target="mailto:Philip.LeSueur@Canada.ca" TargetMode="External"/><Relationship Id="rId4" Type="http://schemas.openxmlformats.org/officeDocument/2006/relationships/hyperlink" Target="mailto:Joost.vanUlden@Canada.c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eg"/><Relationship Id="rId18" Type="http://schemas.openxmlformats.org/officeDocument/2006/relationships/image" Target="../media/image21.jpg"/><Relationship Id="rId3" Type="http://schemas.openxmlformats.org/officeDocument/2006/relationships/notesSlide" Target="../notesSlides/notesSlide3.xml"/><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2.xml"/><Relationship Id="rId16" Type="http://schemas.openxmlformats.org/officeDocument/2006/relationships/image" Target="../media/image19.jpg"/><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github.com/OpenDRR/earthquake-scenario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92F0-8D6C-AC43-AECB-F1F6A3434FEB}"/>
              </a:ext>
            </a:extLst>
          </p:cNvPr>
          <p:cNvSpPr>
            <a:spLocks noGrp="1"/>
          </p:cNvSpPr>
          <p:nvPr>
            <p:ph type="ctrTitle"/>
          </p:nvPr>
        </p:nvSpPr>
        <p:spPr>
          <a:xfrm>
            <a:off x="342900" y="4632014"/>
            <a:ext cx="11401327" cy="1197286"/>
          </a:xfrm>
        </p:spPr>
        <p:txBody>
          <a:bodyPr>
            <a:normAutofit/>
          </a:bodyPr>
          <a:lstStyle/>
          <a:p>
            <a:r>
              <a:rPr lang="en-CA" b="0" dirty="0">
                <a:ln>
                  <a:solidFill>
                    <a:sysClr val="windowText" lastClr="000000"/>
                  </a:solidFill>
                </a:ln>
              </a:rPr>
              <a:t>Disaster Risk Reduction Pathways</a:t>
            </a:r>
            <a:endParaRPr lang="en-US" b="1" dirty="0">
              <a:ln>
                <a:solidFill>
                  <a:sysClr val="windowText" lastClr="000000"/>
                </a:solidFill>
              </a:ln>
              <a:latin typeface="Arial" panose="020B0604020202020204" pitchFamily="34" charset="0"/>
              <a:cs typeface="Arial" panose="020B0604020202020204" pitchFamily="34" charset="0"/>
            </a:endParaRPr>
          </a:p>
        </p:txBody>
      </p:sp>
      <p:sp>
        <p:nvSpPr>
          <p:cNvPr id="25" name="Text Placeholder 24">
            <a:extLst>
              <a:ext uri="{FF2B5EF4-FFF2-40B4-BE49-F238E27FC236}">
                <a16:creationId xmlns:a16="http://schemas.microsoft.com/office/drawing/2014/main" id="{9AFBF0B1-1AD0-5E45-AD92-7EA86A77CE63}"/>
              </a:ext>
            </a:extLst>
          </p:cNvPr>
          <p:cNvSpPr>
            <a:spLocks noGrp="1"/>
          </p:cNvSpPr>
          <p:nvPr>
            <p:ph type="body" sz="quarter" idx="17"/>
          </p:nvPr>
        </p:nvSpPr>
        <p:spPr>
          <a:xfrm>
            <a:off x="342899" y="5735516"/>
            <a:ext cx="6597163" cy="794238"/>
          </a:xfrm>
        </p:spPr>
        <p:txBody>
          <a:bodyPr anchor="t">
            <a:normAutofit/>
          </a:bodyPr>
          <a:lstStyle/>
          <a:p>
            <a:r>
              <a:rPr lang="en-US" dirty="0"/>
              <a:t>Final Steering Committee Meeting – 25 June 2021</a:t>
            </a:r>
          </a:p>
        </p:txBody>
      </p:sp>
    </p:spTree>
    <p:extLst>
      <p:ext uri="{BB962C8B-B14F-4D97-AF65-F5344CB8AC3E}">
        <p14:creationId xmlns:p14="http://schemas.microsoft.com/office/powerpoint/2010/main" val="2954727590"/>
      </p:ext>
    </p:extLst>
  </p:cSld>
  <p:clrMapOvr>
    <a:masterClrMapping/>
  </p:clrMapOvr>
  <mc:AlternateContent xmlns:mc="http://schemas.openxmlformats.org/markup-compatibility/2006" xmlns:p14="http://schemas.microsoft.com/office/powerpoint/2010/main">
    <mc:Choice Requires="p14">
      <p:transition spd="slow" p14:dur="2000" advTm="8901"/>
    </mc:Choice>
    <mc:Fallback xmlns="">
      <p:transition spd="slow" advTm="89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Resources	</a:t>
            </a:r>
          </a:p>
        </p:txBody>
      </p:sp>
      <p:sp>
        <p:nvSpPr>
          <p:cNvPr id="3" name="Content Placeholder 2"/>
          <p:cNvSpPr>
            <a:spLocks noGrp="1"/>
          </p:cNvSpPr>
          <p:nvPr>
            <p:ph idx="1"/>
          </p:nvPr>
        </p:nvSpPr>
        <p:spPr>
          <a:xfrm>
            <a:off x="465665" y="1600200"/>
            <a:ext cx="9613055" cy="4229100"/>
          </a:xfrm>
        </p:spPr>
        <p:txBody>
          <a:bodyPr>
            <a:normAutofit lnSpcReduction="10000"/>
          </a:bodyPr>
          <a:lstStyle/>
          <a:p>
            <a:r>
              <a:rPr lang="en-CA" dirty="0"/>
              <a:t>Searchable database of all NRCan geoscience knowledge, including reports and journal articles on earthquake hazard and risk: </a:t>
            </a:r>
            <a:r>
              <a:rPr lang="en-CA" dirty="0">
                <a:hlinkClick r:id="rId2"/>
              </a:rPr>
              <a:t>geoscan.nrcan.gc.ca/</a:t>
            </a:r>
            <a:endParaRPr lang="en-CA" dirty="0"/>
          </a:p>
          <a:p>
            <a:r>
              <a:rPr lang="en-CA" dirty="0"/>
              <a:t>Model development: </a:t>
            </a:r>
            <a:r>
              <a:rPr lang="en-CA" dirty="0">
                <a:hlinkClick r:id="rId3"/>
              </a:rPr>
              <a:t>Tiegan.Hobbs@Canada.ca</a:t>
            </a:r>
            <a:endParaRPr lang="en-CA" dirty="0"/>
          </a:p>
          <a:p>
            <a:r>
              <a:rPr lang="en-CA" dirty="0"/>
              <a:t>Platform development: </a:t>
            </a:r>
            <a:r>
              <a:rPr lang="en-CA" dirty="0">
                <a:hlinkClick r:id="rId4"/>
              </a:rPr>
              <a:t>Joost.vanUlden@Canada.ca</a:t>
            </a:r>
            <a:endParaRPr lang="en-CA" dirty="0"/>
          </a:p>
          <a:p>
            <a:r>
              <a:rPr lang="en-CA" dirty="0"/>
              <a:t>Exposure &amp; </a:t>
            </a:r>
            <a:r>
              <a:rPr lang="en-CA" dirty="0" err="1"/>
              <a:t>Multihazard</a:t>
            </a:r>
            <a:r>
              <a:rPr lang="en-CA" dirty="0"/>
              <a:t>: </a:t>
            </a:r>
            <a:r>
              <a:rPr lang="en-CA" dirty="0">
                <a:hlinkClick r:id="rId5"/>
              </a:rPr>
              <a:t>Philip.LeSueur@Canada.ca</a:t>
            </a:r>
            <a:r>
              <a:rPr lang="en-CA" dirty="0"/>
              <a:t>  </a:t>
            </a:r>
          </a:p>
          <a:p>
            <a:r>
              <a:rPr lang="en-CA" dirty="0"/>
              <a:t>Science planning: </a:t>
            </a:r>
            <a:r>
              <a:rPr lang="en-CA" dirty="0">
                <a:hlinkClick r:id="rId6"/>
              </a:rPr>
              <a:t>Malaika.Ulmi@Canada.ca</a:t>
            </a:r>
            <a:endParaRPr lang="en-CA" dirty="0"/>
          </a:p>
          <a:p>
            <a:r>
              <a:rPr lang="en-CA" dirty="0"/>
              <a:t>Global Earthquake Model: </a:t>
            </a:r>
            <a:r>
              <a:rPr lang="en-CA" dirty="0">
                <a:hlinkClick r:id="rId7"/>
              </a:rPr>
              <a:t>www.globalquakemodel.org</a:t>
            </a:r>
            <a:endParaRPr lang="en-CA" dirty="0"/>
          </a:p>
          <a:p>
            <a:r>
              <a:rPr lang="en-CA" dirty="0"/>
              <a:t>Habitat Seven: </a:t>
            </a:r>
            <a:r>
              <a:rPr lang="en-CA" dirty="0">
                <a:hlinkClick r:id="rId8"/>
              </a:rPr>
              <a:t>www.habitatseven.com</a:t>
            </a:r>
            <a:r>
              <a:rPr lang="en-CA" dirty="0"/>
              <a:t> </a:t>
            </a:r>
          </a:p>
          <a:p>
            <a:pPr marL="0" indent="0">
              <a:buNone/>
            </a:pPr>
            <a:endParaRPr lang="en-CA" dirty="0"/>
          </a:p>
        </p:txBody>
      </p:sp>
      <p:sp>
        <p:nvSpPr>
          <p:cNvPr id="4" name="Slide Number Placeholder 3"/>
          <p:cNvSpPr>
            <a:spLocks noGrp="1"/>
          </p:cNvSpPr>
          <p:nvPr>
            <p:ph type="sldNum" sz="quarter" idx="12"/>
          </p:nvPr>
        </p:nvSpPr>
        <p:spPr/>
        <p:txBody>
          <a:bodyPr/>
          <a:lstStyle/>
          <a:p>
            <a:fld id="{8395A67B-D0FE-F448-80B1-1191BC67A3E6}" type="slidenum">
              <a:rPr lang="en-US" smtClean="0"/>
              <a:pPr/>
              <a:t>10</a:t>
            </a:fld>
            <a:endParaRPr lang="en-US" dirty="0"/>
          </a:p>
        </p:txBody>
      </p:sp>
    </p:spTree>
    <p:extLst>
      <p:ext uri="{BB962C8B-B14F-4D97-AF65-F5344CB8AC3E}">
        <p14:creationId xmlns:p14="http://schemas.microsoft.com/office/powerpoint/2010/main" val="3231369720"/>
      </p:ext>
    </p:extLst>
  </p:cSld>
  <p:clrMapOvr>
    <a:masterClrMapping/>
  </p:clrMapOvr>
  <mc:AlternateContent xmlns:mc="http://schemas.openxmlformats.org/markup-compatibility/2006" xmlns:p14="http://schemas.microsoft.com/office/powerpoint/2010/main">
    <mc:Choice Requires="p14">
      <p:transition spd="slow" p14:dur="2000" advTm="19695"/>
    </mc:Choice>
    <mc:Fallback xmlns="">
      <p:transition spd="slow" advTm="196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53CA-8C82-D944-B6AD-9CA765959473}"/>
              </a:ext>
            </a:extLst>
          </p:cNvPr>
          <p:cNvSpPr>
            <a:spLocks noGrp="1"/>
          </p:cNvSpPr>
          <p:nvPr>
            <p:ph type="title"/>
          </p:nvPr>
        </p:nvSpPr>
        <p:spPr/>
        <p:txBody>
          <a:bodyPr>
            <a:normAutofit/>
          </a:bodyPr>
          <a:lstStyle/>
          <a:p>
            <a:r>
              <a:rPr lang="en-CA" dirty="0"/>
              <a:t>© Her Majesty the Queen in Right of Canada, as represented by the Minister of Natural Resources, 2019 </a:t>
            </a:r>
            <a:endParaRPr lang="en-US" dirty="0"/>
          </a:p>
        </p:txBody>
      </p:sp>
    </p:spTree>
    <p:extLst>
      <p:ext uri="{BB962C8B-B14F-4D97-AF65-F5344CB8AC3E}">
        <p14:creationId xmlns:p14="http://schemas.microsoft.com/office/powerpoint/2010/main" val="3095228232"/>
      </p:ext>
    </p:extLst>
  </p:cSld>
  <p:clrMapOvr>
    <a:masterClrMapping/>
  </p:clrMapOvr>
  <mc:AlternateContent xmlns:mc="http://schemas.openxmlformats.org/markup-compatibility/2006" xmlns:p14="http://schemas.microsoft.com/office/powerpoint/2010/main">
    <mc:Choice Requires="p14">
      <p:transition spd="slow" p14:dur="2000" advTm="2020"/>
    </mc:Choice>
    <mc:Fallback xmlns="">
      <p:transition spd="slow" advTm="202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48874-B0A9-134D-B3FE-719A43E34402}"/>
              </a:ext>
            </a:extLst>
          </p:cNvPr>
          <p:cNvSpPr>
            <a:spLocks noGrp="1"/>
          </p:cNvSpPr>
          <p:nvPr>
            <p:ph type="sldNum" sz="quarter" idx="12"/>
          </p:nvPr>
        </p:nvSpPr>
        <p:spPr/>
        <p:txBody>
          <a:bodyPr/>
          <a:lstStyle/>
          <a:p>
            <a:fld id="{220513D4-7261-F848-8FAE-CF02B39A77BD}" type="slidenum">
              <a:rPr lang="en-US" smtClean="0"/>
              <a:t>2</a:t>
            </a:fld>
            <a:endParaRPr lang="en-US"/>
          </a:p>
        </p:txBody>
      </p:sp>
      <p:pic>
        <p:nvPicPr>
          <p:cNvPr id="5" name="Picture 4">
            <a:extLst>
              <a:ext uri="{FF2B5EF4-FFF2-40B4-BE49-F238E27FC236}">
                <a16:creationId xmlns:a16="http://schemas.microsoft.com/office/drawing/2014/main" id="{1BF033F8-4809-A345-BC19-AB3BE34461EE}"/>
              </a:ext>
            </a:extLst>
          </p:cNvPr>
          <p:cNvPicPr>
            <a:picLocks noChangeAspect="1"/>
          </p:cNvPicPr>
          <p:nvPr/>
        </p:nvPicPr>
        <p:blipFill>
          <a:blip r:embed="rId3"/>
          <a:stretch>
            <a:fillRect/>
          </a:stretch>
        </p:blipFill>
        <p:spPr>
          <a:xfrm>
            <a:off x="2248401" y="4560822"/>
            <a:ext cx="7695196" cy="1544411"/>
          </a:xfrm>
          <a:prstGeom prst="rect">
            <a:avLst/>
          </a:prstGeom>
        </p:spPr>
      </p:pic>
      <p:grpSp>
        <p:nvGrpSpPr>
          <p:cNvPr id="7" name="Group 6">
            <a:extLst>
              <a:ext uri="{FF2B5EF4-FFF2-40B4-BE49-F238E27FC236}">
                <a16:creationId xmlns:a16="http://schemas.microsoft.com/office/drawing/2014/main" id="{73A10BE6-F3CB-954C-AA00-A5E85710DB1D}"/>
              </a:ext>
            </a:extLst>
          </p:cNvPr>
          <p:cNvGrpSpPr/>
          <p:nvPr/>
        </p:nvGrpSpPr>
        <p:grpSpPr>
          <a:xfrm>
            <a:off x="3148011" y="565351"/>
            <a:ext cx="6128092" cy="3645716"/>
            <a:chOff x="3148011" y="457199"/>
            <a:chExt cx="6128092" cy="3645716"/>
          </a:xfrm>
        </p:grpSpPr>
        <p:pic>
          <p:nvPicPr>
            <p:cNvPr id="1026" name="Picture 2">
              <a:extLst>
                <a:ext uri="{FF2B5EF4-FFF2-40B4-BE49-F238E27FC236}">
                  <a16:creationId xmlns:a16="http://schemas.microsoft.com/office/drawing/2014/main" id="{21F48819-9301-1941-BA35-0CE6F88DA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011" y="457199"/>
              <a:ext cx="5895977" cy="35768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565B6D6-EC41-AD45-A286-38C69596676C}"/>
                </a:ext>
              </a:extLst>
            </p:cNvPr>
            <p:cNvSpPr/>
            <p:nvPr/>
          </p:nvSpPr>
          <p:spPr>
            <a:xfrm rot="16200000">
              <a:off x="8323598" y="3150411"/>
              <a:ext cx="1643399" cy="261610"/>
            </a:xfrm>
            <a:prstGeom prst="rect">
              <a:avLst/>
            </a:prstGeom>
          </p:spPr>
          <p:txBody>
            <a:bodyPr wrap="none">
              <a:spAutoFit/>
            </a:bodyPr>
            <a:lstStyle/>
            <a:p>
              <a:r>
                <a:rPr lang="en-US" sz="1100" dirty="0" err="1">
                  <a:latin typeface="+mj-lt"/>
                </a:rPr>
                <a:t>www.andyeverson.com</a:t>
              </a:r>
              <a:endParaRPr lang="en-US" sz="1100" dirty="0">
                <a:latin typeface="+mj-lt"/>
              </a:endParaRPr>
            </a:p>
          </p:txBody>
        </p:sp>
      </p:grpSp>
    </p:spTree>
    <p:extLst>
      <p:ext uri="{BB962C8B-B14F-4D97-AF65-F5344CB8AC3E}">
        <p14:creationId xmlns:p14="http://schemas.microsoft.com/office/powerpoint/2010/main" val="312078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eamstime_35855992.png" descr="dreamstime_35855992.png">
            <a:extLst>
              <a:ext uri="{FF2B5EF4-FFF2-40B4-BE49-F238E27FC236}">
                <a16:creationId xmlns:a16="http://schemas.microsoft.com/office/drawing/2014/main" id="{8E095A49-1602-7248-824F-343D1CE37D3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473" y="11562"/>
            <a:ext cx="12208473" cy="2834945"/>
          </a:xfrm>
          <a:prstGeom prst="rect">
            <a:avLst/>
          </a:prstGeom>
          <a:ln w="12700">
            <a:miter lim="400000"/>
          </a:ln>
          <a:effectLst>
            <a:reflection stA="98294" endPos="40000" dir="5400000" sy="-100000" algn="bl" rotWithShape="0"/>
          </a:effectLst>
        </p:spPr>
      </p:pic>
      <p:sp>
        <p:nvSpPr>
          <p:cNvPr id="67" name="AutoShape 2" descr="Organizers | Understanding Risk (UR) BC 2020">
            <a:extLst>
              <a:ext uri="{FF2B5EF4-FFF2-40B4-BE49-F238E27FC236}">
                <a16:creationId xmlns:a16="http://schemas.microsoft.com/office/drawing/2014/main" id="{28B26A91-D3EF-2740-AFA0-2D2C12F7B2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3" name="Group 72">
            <a:extLst>
              <a:ext uri="{FF2B5EF4-FFF2-40B4-BE49-F238E27FC236}">
                <a16:creationId xmlns:a16="http://schemas.microsoft.com/office/drawing/2014/main" id="{4EEC1697-8A5A-EE43-B327-6F402F96FA55}"/>
              </a:ext>
            </a:extLst>
          </p:cNvPr>
          <p:cNvGrpSpPr/>
          <p:nvPr/>
        </p:nvGrpSpPr>
        <p:grpSpPr>
          <a:xfrm>
            <a:off x="560216" y="1817077"/>
            <a:ext cx="11055094" cy="4344230"/>
            <a:chOff x="560216" y="1817077"/>
            <a:chExt cx="11055094" cy="4344230"/>
          </a:xfrm>
        </p:grpSpPr>
        <p:grpSp>
          <p:nvGrpSpPr>
            <p:cNvPr id="70" name="Group 69">
              <a:extLst>
                <a:ext uri="{FF2B5EF4-FFF2-40B4-BE49-F238E27FC236}">
                  <a16:creationId xmlns:a16="http://schemas.microsoft.com/office/drawing/2014/main" id="{34B4FE2D-1295-8B44-8503-45A9DA35E35C}"/>
                </a:ext>
              </a:extLst>
            </p:cNvPr>
            <p:cNvGrpSpPr/>
            <p:nvPr/>
          </p:nvGrpSpPr>
          <p:grpSpPr>
            <a:xfrm>
              <a:off x="560216" y="1817077"/>
              <a:ext cx="11055094" cy="4344230"/>
              <a:chOff x="560216" y="1817077"/>
              <a:chExt cx="11055094" cy="4344230"/>
            </a:xfrm>
          </p:grpSpPr>
          <p:grpSp>
            <p:nvGrpSpPr>
              <p:cNvPr id="66" name="Group 65">
                <a:extLst>
                  <a:ext uri="{FF2B5EF4-FFF2-40B4-BE49-F238E27FC236}">
                    <a16:creationId xmlns:a16="http://schemas.microsoft.com/office/drawing/2014/main" id="{E08382DF-73AF-A14B-8605-58070EED007C}"/>
                  </a:ext>
                </a:extLst>
              </p:cNvPr>
              <p:cNvGrpSpPr/>
              <p:nvPr/>
            </p:nvGrpSpPr>
            <p:grpSpPr>
              <a:xfrm>
                <a:off x="560216" y="1817077"/>
                <a:ext cx="11055094" cy="4344230"/>
                <a:chOff x="560216" y="1629508"/>
                <a:chExt cx="11055094" cy="4344230"/>
              </a:xfrm>
            </p:grpSpPr>
            <p:grpSp>
              <p:nvGrpSpPr>
                <p:cNvPr id="65" name="Group 64">
                  <a:extLst>
                    <a:ext uri="{FF2B5EF4-FFF2-40B4-BE49-F238E27FC236}">
                      <a16:creationId xmlns:a16="http://schemas.microsoft.com/office/drawing/2014/main" id="{FC1B665F-DBE2-5E47-B06D-E5CA1B7A5753}"/>
                    </a:ext>
                  </a:extLst>
                </p:cNvPr>
                <p:cNvGrpSpPr/>
                <p:nvPr/>
              </p:nvGrpSpPr>
              <p:grpSpPr>
                <a:xfrm>
                  <a:off x="560216" y="1629508"/>
                  <a:ext cx="11055094" cy="4344230"/>
                  <a:chOff x="140445" y="1368740"/>
                  <a:chExt cx="11055094" cy="4344230"/>
                </a:xfrm>
              </p:grpSpPr>
              <p:sp>
                <p:nvSpPr>
                  <p:cNvPr id="8" name="Rectangle 7">
                    <a:extLst>
                      <a:ext uri="{FF2B5EF4-FFF2-40B4-BE49-F238E27FC236}">
                        <a16:creationId xmlns:a16="http://schemas.microsoft.com/office/drawing/2014/main" id="{A6F2FE6C-26D2-194E-80CD-9E5049A641B3}"/>
                      </a:ext>
                    </a:extLst>
                  </p:cNvPr>
                  <p:cNvSpPr/>
                  <p:nvPr/>
                </p:nvSpPr>
                <p:spPr>
                  <a:xfrm>
                    <a:off x="140445" y="1368740"/>
                    <a:ext cx="11055094" cy="4344230"/>
                  </a:xfrm>
                  <a:prstGeom prst="rect">
                    <a:avLst/>
                  </a:prstGeom>
                  <a:solidFill>
                    <a:srgbClr val="E7E6E6">
                      <a:alpha val="65098"/>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3FD9B43F-C491-E24D-93C9-93E4A6794172}"/>
                      </a:ext>
                    </a:extLst>
                  </p:cNvPr>
                  <p:cNvGrpSpPr/>
                  <p:nvPr/>
                </p:nvGrpSpPr>
                <p:grpSpPr>
                  <a:xfrm>
                    <a:off x="1822514" y="1832977"/>
                    <a:ext cx="1361600" cy="1589790"/>
                    <a:chOff x="1330560" y="3075197"/>
                    <a:chExt cx="1361600" cy="1589790"/>
                  </a:xfrm>
                </p:grpSpPr>
                <p:pic>
                  <p:nvPicPr>
                    <p:cNvPr id="9" name="Picture 8">
                      <a:extLst>
                        <a:ext uri="{FF2B5EF4-FFF2-40B4-BE49-F238E27FC236}">
                          <a16:creationId xmlns:a16="http://schemas.microsoft.com/office/drawing/2014/main" id="{0BA83DBD-3561-2F4A-A85C-926DC28AC2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49525" y="3075197"/>
                      <a:ext cx="1323670" cy="1323670"/>
                    </a:xfrm>
                    <a:prstGeom prst="ellipse">
                      <a:avLst/>
                    </a:prstGeom>
                  </p:spPr>
                </p:pic>
                <p:sp>
                  <p:nvSpPr>
                    <p:cNvPr id="16" name="TextBox 15">
                      <a:extLst>
                        <a:ext uri="{FF2B5EF4-FFF2-40B4-BE49-F238E27FC236}">
                          <a16:creationId xmlns:a16="http://schemas.microsoft.com/office/drawing/2014/main" id="{BDF3385A-5EB7-8F49-BC29-9E492CB291F0}"/>
                        </a:ext>
                      </a:extLst>
                    </p:cNvPr>
                    <p:cNvSpPr txBox="1"/>
                    <p:nvPr/>
                  </p:nvSpPr>
                  <p:spPr>
                    <a:xfrm>
                      <a:off x="1330560" y="4411071"/>
                      <a:ext cx="1361600" cy="253916"/>
                    </a:xfrm>
                    <a:prstGeom prst="rect">
                      <a:avLst/>
                    </a:prstGeom>
                    <a:noFill/>
                  </p:spPr>
                  <p:txBody>
                    <a:bodyPr wrap="square" rtlCol="0">
                      <a:spAutoFit/>
                    </a:bodyPr>
                    <a:lstStyle/>
                    <a:p>
                      <a:pPr algn="ctr"/>
                      <a:r>
                        <a:rPr lang="en-US" sz="1050" dirty="0" err="1">
                          <a:latin typeface="+mj-lt"/>
                        </a:rPr>
                        <a:t>Tiegan</a:t>
                      </a:r>
                      <a:r>
                        <a:rPr lang="en-US" sz="1050" dirty="0">
                          <a:latin typeface="+mj-lt"/>
                        </a:rPr>
                        <a:t> Hobbs</a:t>
                      </a:r>
                    </a:p>
                  </p:txBody>
                </p:sp>
              </p:grpSp>
              <p:grpSp>
                <p:nvGrpSpPr>
                  <p:cNvPr id="39" name="Group 38">
                    <a:extLst>
                      <a:ext uri="{FF2B5EF4-FFF2-40B4-BE49-F238E27FC236}">
                        <a16:creationId xmlns:a16="http://schemas.microsoft.com/office/drawing/2014/main" id="{48E8FAA9-E8AD-AF41-9F89-5B8A64FE3C33}"/>
                      </a:ext>
                    </a:extLst>
                  </p:cNvPr>
                  <p:cNvGrpSpPr/>
                  <p:nvPr/>
                </p:nvGrpSpPr>
                <p:grpSpPr>
                  <a:xfrm>
                    <a:off x="1843549" y="3513304"/>
                    <a:ext cx="1355529" cy="1596168"/>
                    <a:chOff x="4368118" y="2938995"/>
                    <a:chExt cx="1355529" cy="1596168"/>
                  </a:xfrm>
                </p:grpSpPr>
                <p:pic>
                  <p:nvPicPr>
                    <p:cNvPr id="13" name="Picture 12">
                      <a:extLst>
                        <a:ext uri="{FF2B5EF4-FFF2-40B4-BE49-F238E27FC236}">
                          <a16:creationId xmlns:a16="http://schemas.microsoft.com/office/drawing/2014/main" id="{D54C7582-C385-1A42-9B70-6A86C97B9F1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4048" y="2938995"/>
                      <a:ext cx="1323671" cy="1323671"/>
                    </a:xfrm>
                    <a:prstGeom prst="ellipse">
                      <a:avLst/>
                    </a:prstGeom>
                  </p:spPr>
                </p:pic>
                <p:sp>
                  <p:nvSpPr>
                    <p:cNvPr id="18" name="TextBox 17">
                      <a:extLst>
                        <a:ext uri="{FF2B5EF4-FFF2-40B4-BE49-F238E27FC236}">
                          <a16:creationId xmlns:a16="http://schemas.microsoft.com/office/drawing/2014/main" id="{CAAA7E1D-8515-784E-8858-468A211AE14C}"/>
                        </a:ext>
                      </a:extLst>
                    </p:cNvPr>
                    <p:cNvSpPr txBox="1"/>
                    <p:nvPr/>
                  </p:nvSpPr>
                  <p:spPr>
                    <a:xfrm>
                      <a:off x="4368118" y="4281247"/>
                      <a:ext cx="1355529" cy="253916"/>
                    </a:xfrm>
                    <a:prstGeom prst="rect">
                      <a:avLst/>
                    </a:prstGeom>
                    <a:noFill/>
                  </p:spPr>
                  <p:txBody>
                    <a:bodyPr wrap="square" rtlCol="0">
                      <a:spAutoFit/>
                    </a:bodyPr>
                    <a:lstStyle/>
                    <a:p>
                      <a:pPr algn="ctr"/>
                      <a:r>
                        <a:rPr lang="en-US" sz="1050" dirty="0">
                          <a:latin typeface="+mj-lt"/>
                        </a:rPr>
                        <a:t>Philip </a:t>
                      </a:r>
                      <a:r>
                        <a:rPr lang="en-US" sz="1050" dirty="0" err="1">
                          <a:latin typeface="+mj-lt"/>
                        </a:rPr>
                        <a:t>LeSueur</a:t>
                      </a:r>
                      <a:endParaRPr lang="en-US" sz="1050" dirty="0">
                        <a:latin typeface="+mj-lt"/>
                      </a:endParaRPr>
                    </a:p>
                  </p:txBody>
                </p:sp>
              </p:grpSp>
              <p:grpSp>
                <p:nvGrpSpPr>
                  <p:cNvPr id="37" name="Group 36">
                    <a:extLst>
                      <a:ext uri="{FF2B5EF4-FFF2-40B4-BE49-F238E27FC236}">
                        <a16:creationId xmlns:a16="http://schemas.microsoft.com/office/drawing/2014/main" id="{D651CE9F-9258-7149-9ECE-06197F9D8B12}"/>
                      </a:ext>
                    </a:extLst>
                  </p:cNvPr>
                  <p:cNvGrpSpPr/>
                  <p:nvPr/>
                </p:nvGrpSpPr>
                <p:grpSpPr>
                  <a:xfrm>
                    <a:off x="295134" y="3519977"/>
                    <a:ext cx="1323729" cy="1589495"/>
                    <a:chOff x="1692162" y="3296989"/>
                    <a:chExt cx="1323729" cy="1589495"/>
                  </a:xfrm>
                </p:grpSpPr>
                <p:pic>
                  <p:nvPicPr>
                    <p:cNvPr id="3" name="Picture 2">
                      <a:extLst>
                        <a:ext uri="{FF2B5EF4-FFF2-40B4-BE49-F238E27FC236}">
                          <a16:creationId xmlns:a16="http://schemas.microsoft.com/office/drawing/2014/main" id="{5E8051C5-6DB7-8C48-AADE-F976696F84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2221" y="3296989"/>
                      <a:ext cx="1323670" cy="1323670"/>
                    </a:xfrm>
                    <a:prstGeom prst="ellipse">
                      <a:avLst/>
                    </a:prstGeom>
                  </p:spPr>
                </p:pic>
                <p:sp>
                  <p:nvSpPr>
                    <p:cNvPr id="22" name="TextBox 21">
                      <a:extLst>
                        <a:ext uri="{FF2B5EF4-FFF2-40B4-BE49-F238E27FC236}">
                          <a16:creationId xmlns:a16="http://schemas.microsoft.com/office/drawing/2014/main" id="{4D18B9FE-25CF-394A-A208-8BDA0182E645}"/>
                        </a:ext>
                      </a:extLst>
                    </p:cNvPr>
                    <p:cNvSpPr txBox="1"/>
                    <p:nvPr/>
                  </p:nvSpPr>
                  <p:spPr>
                    <a:xfrm>
                      <a:off x="1692162" y="4632568"/>
                      <a:ext cx="1323729" cy="253916"/>
                    </a:xfrm>
                    <a:prstGeom prst="rect">
                      <a:avLst/>
                    </a:prstGeom>
                    <a:noFill/>
                  </p:spPr>
                  <p:txBody>
                    <a:bodyPr wrap="square" rtlCol="0">
                      <a:spAutoFit/>
                    </a:bodyPr>
                    <a:lstStyle/>
                    <a:p>
                      <a:pPr algn="ctr"/>
                      <a:r>
                        <a:rPr lang="en-US" sz="1050" dirty="0">
                          <a:latin typeface="+mj-lt"/>
                        </a:rPr>
                        <a:t>Jackie Yip</a:t>
                      </a:r>
                    </a:p>
                  </p:txBody>
                </p:sp>
              </p:grpSp>
              <p:grpSp>
                <p:nvGrpSpPr>
                  <p:cNvPr id="36" name="Group 35">
                    <a:extLst>
                      <a:ext uri="{FF2B5EF4-FFF2-40B4-BE49-F238E27FC236}">
                        <a16:creationId xmlns:a16="http://schemas.microsoft.com/office/drawing/2014/main" id="{EE250AB1-04CB-D945-BDC5-F8C1F9E66D20}"/>
                      </a:ext>
                    </a:extLst>
                  </p:cNvPr>
                  <p:cNvGrpSpPr/>
                  <p:nvPr/>
                </p:nvGrpSpPr>
                <p:grpSpPr>
                  <a:xfrm>
                    <a:off x="295134" y="1832977"/>
                    <a:ext cx="1323670" cy="1569783"/>
                    <a:chOff x="297387" y="2468723"/>
                    <a:chExt cx="1323670" cy="1569783"/>
                  </a:xfrm>
                </p:grpSpPr>
                <p:sp>
                  <p:nvSpPr>
                    <p:cNvPr id="17" name="TextBox 16">
                      <a:extLst>
                        <a:ext uri="{FF2B5EF4-FFF2-40B4-BE49-F238E27FC236}">
                          <a16:creationId xmlns:a16="http://schemas.microsoft.com/office/drawing/2014/main" id="{2B45F5D5-7AB4-4D45-BF5C-31A8134B576F}"/>
                        </a:ext>
                      </a:extLst>
                    </p:cNvPr>
                    <p:cNvSpPr txBox="1"/>
                    <p:nvPr/>
                  </p:nvSpPr>
                  <p:spPr>
                    <a:xfrm>
                      <a:off x="300353" y="3784590"/>
                      <a:ext cx="1317738" cy="253916"/>
                    </a:xfrm>
                    <a:prstGeom prst="rect">
                      <a:avLst/>
                    </a:prstGeom>
                    <a:noFill/>
                  </p:spPr>
                  <p:txBody>
                    <a:bodyPr wrap="square" rtlCol="0">
                      <a:spAutoFit/>
                    </a:bodyPr>
                    <a:lstStyle/>
                    <a:p>
                      <a:pPr algn="ctr"/>
                      <a:r>
                        <a:rPr lang="en-US" sz="1050" dirty="0">
                          <a:latin typeface="+mj-lt"/>
                        </a:rPr>
                        <a:t>Murray </a:t>
                      </a:r>
                      <a:r>
                        <a:rPr lang="en-US" sz="1050" dirty="0" err="1">
                          <a:latin typeface="+mj-lt"/>
                        </a:rPr>
                        <a:t>Journeay</a:t>
                      </a:r>
                      <a:endParaRPr lang="en-US" sz="1050" dirty="0">
                        <a:latin typeface="+mj-lt"/>
                      </a:endParaRPr>
                    </a:p>
                  </p:txBody>
                </p:sp>
                <p:pic>
                  <p:nvPicPr>
                    <p:cNvPr id="12" name="Picture 11">
                      <a:extLst>
                        <a:ext uri="{FF2B5EF4-FFF2-40B4-BE49-F238E27FC236}">
                          <a16:creationId xmlns:a16="http://schemas.microsoft.com/office/drawing/2014/main" id="{826D1CD0-61A2-0E4F-B1ED-978946F304F4}"/>
                        </a:ext>
                      </a:extLst>
                    </p:cNvPr>
                    <p:cNvPicPr>
                      <a:picLocks noChangeAspect="1"/>
                    </p:cNvPicPr>
                    <p:nvPr/>
                  </p:nvPicPr>
                  <p:blipFill>
                    <a:blip r:embed="rId8"/>
                    <a:stretch>
                      <a:fillRect/>
                    </a:stretch>
                  </p:blipFill>
                  <p:spPr>
                    <a:xfrm>
                      <a:off x="297387" y="2468723"/>
                      <a:ext cx="1323670" cy="1323670"/>
                    </a:xfrm>
                    <a:prstGeom prst="ellipse">
                      <a:avLst/>
                    </a:prstGeom>
                  </p:spPr>
                </p:pic>
              </p:grpSp>
              <p:grpSp>
                <p:nvGrpSpPr>
                  <p:cNvPr id="41" name="Group 40">
                    <a:extLst>
                      <a:ext uri="{FF2B5EF4-FFF2-40B4-BE49-F238E27FC236}">
                        <a16:creationId xmlns:a16="http://schemas.microsoft.com/office/drawing/2014/main" id="{0FDBE0FB-7E80-884B-9804-E53717D60ED2}"/>
                      </a:ext>
                    </a:extLst>
                  </p:cNvPr>
                  <p:cNvGrpSpPr/>
                  <p:nvPr/>
                </p:nvGrpSpPr>
                <p:grpSpPr>
                  <a:xfrm>
                    <a:off x="8076316" y="1824931"/>
                    <a:ext cx="1355529" cy="1594700"/>
                    <a:chOff x="3509255" y="3116241"/>
                    <a:chExt cx="1355529" cy="1594700"/>
                  </a:xfrm>
                </p:grpSpPr>
                <p:pic>
                  <p:nvPicPr>
                    <p:cNvPr id="35" name="Picture 34">
                      <a:extLst>
                        <a:ext uri="{FF2B5EF4-FFF2-40B4-BE49-F238E27FC236}">
                          <a16:creationId xmlns:a16="http://schemas.microsoft.com/office/drawing/2014/main" id="{4AAF6CCE-50F1-DA44-B681-7DDE47F1DBC2}"/>
                        </a:ext>
                      </a:extLst>
                    </p:cNvPr>
                    <p:cNvPicPr>
                      <a:picLocks noChangeAspect="1"/>
                    </p:cNvPicPr>
                    <p:nvPr/>
                  </p:nvPicPr>
                  <p:blipFill rotWithShape="1">
                    <a:blip r:embed="rId9"/>
                    <a:srcRect l="43336" t="30195" r="33798" b="51411"/>
                    <a:stretch/>
                  </p:blipFill>
                  <p:spPr>
                    <a:xfrm>
                      <a:off x="3530805" y="3116241"/>
                      <a:ext cx="1322740" cy="1326151"/>
                    </a:xfrm>
                    <a:prstGeom prst="ellipse">
                      <a:avLst/>
                    </a:prstGeom>
                  </p:spPr>
                </p:pic>
                <p:sp>
                  <p:nvSpPr>
                    <p:cNvPr id="40" name="TextBox 39">
                      <a:extLst>
                        <a:ext uri="{FF2B5EF4-FFF2-40B4-BE49-F238E27FC236}">
                          <a16:creationId xmlns:a16="http://schemas.microsoft.com/office/drawing/2014/main" id="{674620E9-9B21-B049-A093-F75EC4675C98}"/>
                        </a:ext>
                      </a:extLst>
                    </p:cNvPr>
                    <p:cNvSpPr txBox="1"/>
                    <p:nvPr/>
                  </p:nvSpPr>
                  <p:spPr>
                    <a:xfrm>
                      <a:off x="3509255" y="4457025"/>
                      <a:ext cx="1355529" cy="253916"/>
                    </a:xfrm>
                    <a:prstGeom prst="rect">
                      <a:avLst/>
                    </a:prstGeom>
                    <a:noFill/>
                  </p:spPr>
                  <p:txBody>
                    <a:bodyPr wrap="square" rtlCol="0">
                      <a:spAutoFit/>
                    </a:bodyPr>
                    <a:lstStyle/>
                    <a:p>
                      <a:pPr algn="ctr"/>
                      <a:r>
                        <a:rPr lang="en-US" sz="1050" dirty="0">
                          <a:latin typeface="+mj-lt"/>
                        </a:rPr>
                        <a:t>Malaika </a:t>
                      </a:r>
                      <a:r>
                        <a:rPr lang="en-US" sz="1050" dirty="0" err="1">
                          <a:latin typeface="+mj-lt"/>
                        </a:rPr>
                        <a:t>Ulmi</a:t>
                      </a:r>
                      <a:endParaRPr lang="en-US" sz="1050" dirty="0">
                        <a:latin typeface="+mj-lt"/>
                      </a:endParaRPr>
                    </a:p>
                  </p:txBody>
                </p:sp>
              </p:grpSp>
              <p:grpSp>
                <p:nvGrpSpPr>
                  <p:cNvPr id="43" name="Group 42">
                    <a:extLst>
                      <a:ext uri="{FF2B5EF4-FFF2-40B4-BE49-F238E27FC236}">
                        <a16:creationId xmlns:a16="http://schemas.microsoft.com/office/drawing/2014/main" id="{BE6E5896-6F74-4F4A-9C22-025972785D0A}"/>
                      </a:ext>
                    </a:extLst>
                  </p:cNvPr>
                  <p:cNvGrpSpPr/>
                  <p:nvPr/>
                </p:nvGrpSpPr>
                <p:grpSpPr>
                  <a:xfrm>
                    <a:off x="4939047" y="1827826"/>
                    <a:ext cx="1355529" cy="1594941"/>
                    <a:chOff x="6018543" y="2847460"/>
                    <a:chExt cx="1355529" cy="1594941"/>
                  </a:xfrm>
                </p:grpSpPr>
                <p:pic>
                  <p:nvPicPr>
                    <p:cNvPr id="4" name="Picture 3">
                      <a:extLst>
                        <a:ext uri="{FF2B5EF4-FFF2-40B4-BE49-F238E27FC236}">
                          <a16:creationId xmlns:a16="http://schemas.microsoft.com/office/drawing/2014/main" id="{D1109D69-C42D-E94F-BF80-589EB01C92C1}"/>
                        </a:ext>
                      </a:extLst>
                    </p:cNvPr>
                    <p:cNvPicPr>
                      <a:picLocks noChangeAspect="1"/>
                    </p:cNvPicPr>
                    <p:nvPr/>
                  </p:nvPicPr>
                  <p:blipFill rotWithShape="1">
                    <a:blip r:embed="rId10"/>
                    <a:srcRect l="634" t="11470" r="21037" b="10206"/>
                    <a:stretch/>
                  </p:blipFill>
                  <p:spPr>
                    <a:xfrm>
                      <a:off x="6034473" y="2847460"/>
                      <a:ext cx="1323671" cy="1323590"/>
                    </a:xfrm>
                    <a:prstGeom prst="ellipse">
                      <a:avLst/>
                    </a:prstGeom>
                  </p:spPr>
                </p:pic>
                <p:sp>
                  <p:nvSpPr>
                    <p:cNvPr id="42" name="TextBox 41">
                      <a:extLst>
                        <a:ext uri="{FF2B5EF4-FFF2-40B4-BE49-F238E27FC236}">
                          <a16:creationId xmlns:a16="http://schemas.microsoft.com/office/drawing/2014/main" id="{96009023-671D-C141-BA3B-BFC169E7C33E}"/>
                        </a:ext>
                      </a:extLst>
                    </p:cNvPr>
                    <p:cNvSpPr txBox="1"/>
                    <p:nvPr/>
                  </p:nvSpPr>
                  <p:spPr>
                    <a:xfrm>
                      <a:off x="6018543" y="4188485"/>
                      <a:ext cx="1355529" cy="253916"/>
                    </a:xfrm>
                    <a:prstGeom prst="rect">
                      <a:avLst/>
                    </a:prstGeom>
                    <a:noFill/>
                  </p:spPr>
                  <p:txBody>
                    <a:bodyPr wrap="square" rtlCol="0">
                      <a:spAutoFit/>
                    </a:bodyPr>
                    <a:lstStyle/>
                    <a:p>
                      <a:pPr algn="ctr"/>
                      <a:r>
                        <a:rPr lang="en-US" sz="1050" dirty="0">
                          <a:latin typeface="+mj-lt"/>
                        </a:rPr>
                        <a:t>Drew </a:t>
                      </a:r>
                      <a:r>
                        <a:rPr lang="en-US" sz="1050" dirty="0" err="1">
                          <a:latin typeface="+mj-lt"/>
                        </a:rPr>
                        <a:t>Rotheram</a:t>
                      </a:r>
                      <a:endParaRPr lang="en-US" sz="1050" dirty="0">
                        <a:latin typeface="+mj-lt"/>
                      </a:endParaRPr>
                    </a:p>
                  </p:txBody>
                </p:sp>
              </p:grpSp>
              <p:grpSp>
                <p:nvGrpSpPr>
                  <p:cNvPr id="45" name="Group 44">
                    <a:extLst>
                      <a:ext uri="{FF2B5EF4-FFF2-40B4-BE49-F238E27FC236}">
                        <a16:creationId xmlns:a16="http://schemas.microsoft.com/office/drawing/2014/main" id="{F2612BF6-5F2D-BF40-999A-D01AF37CAD76}"/>
                      </a:ext>
                    </a:extLst>
                  </p:cNvPr>
                  <p:cNvGrpSpPr/>
                  <p:nvPr/>
                </p:nvGrpSpPr>
                <p:grpSpPr>
                  <a:xfrm>
                    <a:off x="9677268" y="1831017"/>
                    <a:ext cx="1355529" cy="1577262"/>
                    <a:chOff x="6388551" y="4775203"/>
                    <a:chExt cx="1355529" cy="1577262"/>
                  </a:xfrm>
                </p:grpSpPr>
                <p:pic>
                  <p:nvPicPr>
                    <p:cNvPr id="33" name="Picture 32">
                      <a:extLst>
                        <a:ext uri="{FF2B5EF4-FFF2-40B4-BE49-F238E27FC236}">
                          <a16:creationId xmlns:a16="http://schemas.microsoft.com/office/drawing/2014/main" id="{00E26A81-DAA5-8245-AE4A-C6A9813060E1}"/>
                        </a:ext>
                      </a:extLst>
                    </p:cNvPr>
                    <p:cNvPicPr>
                      <a:picLocks noChangeAspect="1"/>
                    </p:cNvPicPr>
                    <p:nvPr/>
                  </p:nvPicPr>
                  <p:blipFill>
                    <a:blip r:embed="rId11"/>
                    <a:stretch>
                      <a:fillRect/>
                    </a:stretch>
                  </p:blipFill>
                  <p:spPr>
                    <a:xfrm>
                      <a:off x="6398377" y="4775203"/>
                      <a:ext cx="1318896" cy="1318896"/>
                    </a:xfrm>
                    <a:prstGeom prst="ellipse">
                      <a:avLst/>
                    </a:prstGeom>
                  </p:spPr>
                </p:pic>
                <p:sp>
                  <p:nvSpPr>
                    <p:cNvPr id="44" name="TextBox 43">
                      <a:extLst>
                        <a:ext uri="{FF2B5EF4-FFF2-40B4-BE49-F238E27FC236}">
                          <a16:creationId xmlns:a16="http://schemas.microsoft.com/office/drawing/2014/main" id="{979A214E-8201-7341-9664-D798F34E416D}"/>
                        </a:ext>
                      </a:extLst>
                    </p:cNvPr>
                    <p:cNvSpPr txBox="1"/>
                    <p:nvPr/>
                  </p:nvSpPr>
                  <p:spPr>
                    <a:xfrm>
                      <a:off x="6388551" y="6098549"/>
                      <a:ext cx="1355529" cy="253916"/>
                    </a:xfrm>
                    <a:prstGeom prst="rect">
                      <a:avLst/>
                    </a:prstGeom>
                    <a:noFill/>
                  </p:spPr>
                  <p:txBody>
                    <a:bodyPr wrap="square" rtlCol="0">
                      <a:spAutoFit/>
                    </a:bodyPr>
                    <a:lstStyle/>
                    <a:p>
                      <a:pPr algn="ctr"/>
                      <a:r>
                        <a:rPr lang="en-US" sz="1050" dirty="0">
                          <a:latin typeface="+mj-lt"/>
                        </a:rPr>
                        <a:t>Nicky Hastings</a:t>
                      </a:r>
                    </a:p>
                  </p:txBody>
                </p:sp>
              </p:grpSp>
              <p:grpSp>
                <p:nvGrpSpPr>
                  <p:cNvPr id="49" name="Group 48">
                    <a:extLst>
                      <a:ext uri="{FF2B5EF4-FFF2-40B4-BE49-F238E27FC236}">
                        <a16:creationId xmlns:a16="http://schemas.microsoft.com/office/drawing/2014/main" id="{3E11F9BF-4DA5-6142-9A12-E396206F2456}"/>
                      </a:ext>
                    </a:extLst>
                  </p:cNvPr>
                  <p:cNvGrpSpPr/>
                  <p:nvPr/>
                </p:nvGrpSpPr>
                <p:grpSpPr>
                  <a:xfrm>
                    <a:off x="3366141" y="1836727"/>
                    <a:ext cx="1355529" cy="1566033"/>
                    <a:chOff x="9144985" y="3202263"/>
                    <a:chExt cx="1355529" cy="1566033"/>
                  </a:xfrm>
                </p:grpSpPr>
                <p:pic>
                  <p:nvPicPr>
                    <p:cNvPr id="15" name="Picture 14">
                      <a:extLst>
                        <a:ext uri="{FF2B5EF4-FFF2-40B4-BE49-F238E27FC236}">
                          <a16:creationId xmlns:a16="http://schemas.microsoft.com/office/drawing/2014/main" id="{8E0A3140-150C-D24D-B04D-CA05244921DE}"/>
                        </a:ext>
                      </a:extLst>
                    </p:cNvPr>
                    <p:cNvPicPr>
                      <a:picLocks noChangeAspect="1"/>
                    </p:cNvPicPr>
                    <p:nvPr/>
                  </p:nvPicPr>
                  <p:blipFill rotWithShape="1">
                    <a:blip r:embed="rId12"/>
                    <a:srcRect t="9312" b="13401"/>
                    <a:stretch/>
                  </p:blipFill>
                  <p:spPr>
                    <a:xfrm>
                      <a:off x="9161848" y="3202263"/>
                      <a:ext cx="1322739" cy="1312902"/>
                    </a:xfrm>
                    <a:prstGeom prst="ellipse">
                      <a:avLst/>
                    </a:prstGeom>
                  </p:spPr>
                </p:pic>
                <p:sp>
                  <p:nvSpPr>
                    <p:cNvPr id="48" name="TextBox 47">
                      <a:extLst>
                        <a:ext uri="{FF2B5EF4-FFF2-40B4-BE49-F238E27FC236}">
                          <a16:creationId xmlns:a16="http://schemas.microsoft.com/office/drawing/2014/main" id="{792A97A1-CFB7-8945-97B1-C32D7A5B7279}"/>
                        </a:ext>
                      </a:extLst>
                    </p:cNvPr>
                    <p:cNvSpPr txBox="1"/>
                    <p:nvPr/>
                  </p:nvSpPr>
                  <p:spPr>
                    <a:xfrm>
                      <a:off x="9144985" y="4514380"/>
                      <a:ext cx="1355529" cy="253916"/>
                    </a:xfrm>
                    <a:prstGeom prst="rect">
                      <a:avLst/>
                    </a:prstGeom>
                    <a:noFill/>
                  </p:spPr>
                  <p:txBody>
                    <a:bodyPr wrap="square" rtlCol="0">
                      <a:spAutoFit/>
                    </a:bodyPr>
                    <a:lstStyle/>
                    <a:p>
                      <a:pPr algn="ctr"/>
                      <a:r>
                        <a:rPr lang="en-US" sz="1050" dirty="0">
                          <a:latin typeface="+mj-lt"/>
                        </a:rPr>
                        <a:t>Joost van </a:t>
                      </a:r>
                      <a:r>
                        <a:rPr lang="en-US" sz="1050" dirty="0" err="1">
                          <a:latin typeface="+mj-lt"/>
                        </a:rPr>
                        <a:t>Ulden</a:t>
                      </a:r>
                      <a:endParaRPr lang="en-US" sz="1050" dirty="0">
                        <a:latin typeface="+mj-lt"/>
                      </a:endParaRPr>
                    </a:p>
                  </p:txBody>
                </p:sp>
              </p:grpSp>
              <p:grpSp>
                <p:nvGrpSpPr>
                  <p:cNvPr id="51" name="Group 50">
                    <a:extLst>
                      <a:ext uri="{FF2B5EF4-FFF2-40B4-BE49-F238E27FC236}">
                        <a16:creationId xmlns:a16="http://schemas.microsoft.com/office/drawing/2014/main" id="{452A7715-C984-114F-A734-41085DEF2984}"/>
                      </a:ext>
                    </a:extLst>
                  </p:cNvPr>
                  <p:cNvGrpSpPr/>
                  <p:nvPr/>
                </p:nvGrpSpPr>
                <p:grpSpPr>
                  <a:xfrm>
                    <a:off x="3379606" y="3507574"/>
                    <a:ext cx="1355529" cy="1577757"/>
                    <a:chOff x="9862243" y="4728311"/>
                    <a:chExt cx="1355529" cy="1577757"/>
                  </a:xfrm>
                </p:grpSpPr>
                <p:pic>
                  <p:nvPicPr>
                    <p:cNvPr id="25" name="Picture 24">
                      <a:extLst>
                        <a:ext uri="{FF2B5EF4-FFF2-40B4-BE49-F238E27FC236}">
                          <a16:creationId xmlns:a16="http://schemas.microsoft.com/office/drawing/2014/main" id="{598C1177-65A2-6347-BEF8-590C29319A3F}"/>
                        </a:ext>
                      </a:extLst>
                    </p:cNvPr>
                    <p:cNvPicPr>
                      <a:picLocks noChangeAspect="1"/>
                    </p:cNvPicPr>
                    <p:nvPr/>
                  </p:nvPicPr>
                  <p:blipFill rotWithShape="1">
                    <a:blip r:embed="rId13"/>
                    <a:srcRect l="21201" t="-855" r="24454" b="46404"/>
                    <a:stretch/>
                  </p:blipFill>
                  <p:spPr>
                    <a:xfrm>
                      <a:off x="9883410" y="4728311"/>
                      <a:ext cx="1322740" cy="1325300"/>
                    </a:xfrm>
                    <a:prstGeom prst="ellipse">
                      <a:avLst/>
                    </a:prstGeom>
                  </p:spPr>
                </p:pic>
                <p:sp>
                  <p:nvSpPr>
                    <p:cNvPr id="50" name="TextBox 49">
                      <a:extLst>
                        <a:ext uri="{FF2B5EF4-FFF2-40B4-BE49-F238E27FC236}">
                          <a16:creationId xmlns:a16="http://schemas.microsoft.com/office/drawing/2014/main" id="{36BD4C6E-D341-AF43-BB17-A1FA2C1570F9}"/>
                        </a:ext>
                      </a:extLst>
                    </p:cNvPr>
                    <p:cNvSpPr txBox="1"/>
                    <p:nvPr/>
                  </p:nvSpPr>
                  <p:spPr>
                    <a:xfrm>
                      <a:off x="9862243" y="6052152"/>
                      <a:ext cx="1355529" cy="253916"/>
                    </a:xfrm>
                    <a:prstGeom prst="rect">
                      <a:avLst/>
                    </a:prstGeom>
                    <a:noFill/>
                  </p:spPr>
                  <p:txBody>
                    <a:bodyPr wrap="square" rtlCol="0">
                      <a:spAutoFit/>
                    </a:bodyPr>
                    <a:lstStyle/>
                    <a:p>
                      <a:pPr algn="ctr"/>
                      <a:r>
                        <a:rPr lang="en-US" sz="1050" dirty="0">
                          <a:latin typeface="+mj-lt"/>
                        </a:rPr>
                        <a:t>Will Chow</a:t>
                      </a:r>
                    </a:p>
                  </p:txBody>
                </p:sp>
              </p:grpSp>
              <p:grpSp>
                <p:nvGrpSpPr>
                  <p:cNvPr id="55" name="Group 54">
                    <a:extLst>
                      <a:ext uri="{FF2B5EF4-FFF2-40B4-BE49-F238E27FC236}">
                        <a16:creationId xmlns:a16="http://schemas.microsoft.com/office/drawing/2014/main" id="{9DCBFF91-E335-7E45-8F83-565DC7528E5A}"/>
                      </a:ext>
                    </a:extLst>
                  </p:cNvPr>
                  <p:cNvGrpSpPr/>
                  <p:nvPr/>
                </p:nvGrpSpPr>
                <p:grpSpPr>
                  <a:xfrm>
                    <a:off x="6502942" y="3507574"/>
                    <a:ext cx="1355529" cy="1576648"/>
                    <a:chOff x="9136245" y="4873238"/>
                    <a:chExt cx="1355529" cy="1576648"/>
                  </a:xfrm>
                </p:grpSpPr>
                <p:pic>
                  <p:nvPicPr>
                    <p:cNvPr id="53" name="Picture 52">
                      <a:extLst>
                        <a:ext uri="{FF2B5EF4-FFF2-40B4-BE49-F238E27FC236}">
                          <a16:creationId xmlns:a16="http://schemas.microsoft.com/office/drawing/2014/main" id="{A4FC44E1-F813-4A4E-8486-5F51A2CC711C}"/>
                        </a:ext>
                      </a:extLst>
                    </p:cNvPr>
                    <p:cNvPicPr>
                      <a:picLocks noChangeAspect="1"/>
                    </p:cNvPicPr>
                    <p:nvPr/>
                  </p:nvPicPr>
                  <p:blipFill rotWithShape="1">
                    <a:blip r:embed="rId14"/>
                    <a:srcRect l="40834" t="24958" r="29499" b="30543"/>
                    <a:stretch/>
                  </p:blipFill>
                  <p:spPr>
                    <a:xfrm>
                      <a:off x="9147985" y="4873238"/>
                      <a:ext cx="1318896" cy="1318036"/>
                    </a:xfrm>
                    <a:prstGeom prst="ellipse">
                      <a:avLst/>
                    </a:prstGeom>
                  </p:spPr>
                </p:pic>
                <p:sp>
                  <p:nvSpPr>
                    <p:cNvPr id="54" name="TextBox 53">
                      <a:extLst>
                        <a:ext uri="{FF2B5EF4-FFF2-40B4-BE49-F238E27FC236}">
                          <a16:creationId xmlns:a16="http://schemas.microsoft.com/office/drawing/2014/main" id="{B53475A7-D7C9-1548-AA31-FBD4A65D285D}"/>
                        </a:ext>
                      </a:extLst>
                    </p:cNvPr>
                    <p:cNvSpPr txBox="1"/>
                    <p:nvPr/>
                  </p:nvSpPr>
                  <p:spPr>
                    <a:xfrm>
                      <a:off x="9136245" y="6195970"/>
                      <a:ext cx="1355529" cy="253916"/>
                    </a:xfrm>
                    <a:prstGeom prst="rect">
                      <a:avLst/>
                    </a:prstGeom>
                    <a:noFill/>
                  </p:spPr>
                  <p:txBody>
                    <a:bodyPr wrap="square" rtlCol="0">
                      <a:spAutoFit/>
                    </a:bodyPr>
                    <a:lstStyle/>
                    <a:p>
                      <a:pPr algn="ctr"/>
                      <a:r>
                        <a:rPr lang="en-US" sz="1050" dirty="0">
                          <a:latin typeface="+mj-lt"/>
                        </a:rPr>
                        <a:t>Karolina Pol</a:t>
                      </a:r>
                    </a:p>
                  </p:txBody>
                </p:sp>
              </p:grpSp>
              <p:grpSp>
                <p:nvGrpSpPr>
                  <p:cNvPr id="56" name="Group 55">
                    <a:extLst>
                      <a:ext uri="{FF2B5EF4-FFF2-40B4-BE49-F238E27FC236}">
                        <a16:creationId xmlns:a16="http://schemas.microsoft.com/office/drawing/2014/main" id="{B5B26A89-3F1F-FE4B-A409-34EDF7AE1894}"/>
                      </a:ext>
                    </a:extLst>
                  </p:cNvPr>
                  <p:cNvGrpSpPr/>
                  <p:nvPr/>
                </p:nvGrpSpPr>
                <p:grpSpPr>
                  <a:xfrm>
                    <a:off x="8096464" y="3506320"/>
                    <a:ext cx="1355529" cy="1595226"/>
                    <a:chOff x="7783214" y="4072849"/>
                    <a:chExt cx="1355529" cy="1595226"/>
                  </a:xfrm>
                </p:grpSpPr>
                <p:pic>
                  <p:nvPicPr>
                    <p:cNvPr id="57" name="Picture 56">
                      <a:extLst>
                        <a:ext uri="{FF2B5EF4-FFF2-40B4-BE49-F238E27FC236}">
                          <a16:creationId xmlns:a16="http://schemas.microsoft.com/office/drawing/2014/main" id="{7B2EB34E-6996-654D-B605-E715F983F508}"/>
                        </a:ext>
                      </a:extLst>
                    </p:cNvPr>
                    <p:cNvPicPr>
                      <a:picLocks noChangeAspect="1"/>
                    </p:cNvPicPr>
                    <p:nvPr/>
                  </p:nvPicPr>
                  <p:blipFill rotWithShape="1">
                    <a:blip r:embed="rId15"/>
                    <a:srcRect l="57456" t="11968" r="8237" b="42734"/>
                    <a:stretch/>
                  </p:blipFill>
                  <p:spPr>
                    <a:xfrm>
                      <a:off x="7798165" y="4072849"/>
                      <a:ext cx="1325629" cy="1323670"/>
                    </a:xfrm>
                    <a:prstGeom prst="ellipse">
                      <a:avLst/>
                    </a:prstGeom>
                  </p:spPr>
                </p:pic>
                <p:sp>
                  <p:nvSpPr>
                    <p:cNvPr id="58" name="TextBox 57">
                      <a:extLst>
                        <a:ext uri="{FF2B5EF4-FFF2-40B4-BE49-F238E27FC236}">
                          <a16:creationId xmlns:a16="http://schemas.microsoft.com/office/drawing/2014/main" id="{C20405EE-BC4C-F243-8A25-FA36404D4A31}"/>
                        </a:ext>
                      </a:extLst>
                    </p:cNvPr>
                    <p:cNvSpPr txBox="1"/>
                    <p:nvPr/>
                  </p:nvSpPr>
                  <p:spPr>
                    <a:xfrm>
                      <a:off x="7783214" y="5414159"/>
                      <a:ext cx="1355529" cy="253916"/>
                    </a:xfrm>
                    <a:prstGeom prst="rect">
                      <a:avLst/>
                    </a:prstGeom>
                    <a:noFill/>
                  </p:spPr>
                  <p:txBody>
                    <a:bodyPr wrap="square" rtlCol="0">
                      <a:spAutoFit/>
                    </a:bodyPr>
                    <a:lstStyle/>
                    <a:p>
                      <a:pPr algn="ctr"/>
                      <a:r>
                        <a:rPr lang="en-US" sz="1050" dirty="0">
                          <a:latin typeface="+mj-lt"/>
                        </a:rPr>
                        <a:t>Alison Bird</a:t>
                      </a:r>
                    </a:p>
                  </p:txBody>
                </p:sp>
              </p:grpSp>
              <p:grpSp>
                <p:nvGrpSpPr>
                  <p:cNvPr id="62" name="Group 61">
                    <a:extLst>
                      <a:ext uri="{FF2B5EF4-FFF2-40B4-BE49-F238E27FC236}">
                        <a16:creationId xmlns:a16="http://schemas.microsoft.com/office/drawing/2014/main" id="{73628653-77F5-D241-9A67-14F2E6E1FDC9}"/>
                      </a:ext>
                    </a:extLst>
                  </p:cNvPr>
                  <p:cNvGrpSpPr/>
                  <p:nvPr/>
                </p:nvGrpSpPr>
                <p:grpSpPr>
                  <a:xfrm>
                    <a:off x="6511954" y="1836727"/>
                    <a:ext cx="1355529" cy="1591737"/>
                    <a:chOff x="5525622" y="3659540"/>
                    <a:chExt cx="1355529" cy="1591737"/>
                  </a:xfrm>
                </p:grpSpPr>
                <p:sp>
                  <p:nvSpPr>
                    <p:cNvPr id="46" name="TextBox 45">
                      <a:extLst>
                        <a:ext uri="{FF2B5EF4-FFF2-40B4-BE49-F238E27FC236}">
                          <a16:creationId xmlns:a16="http://schemas.microsoft.com/office/drawing/2014/main" id="{B1A95B9E-242A-7D46-8C3D-FB429DADC84C}"/>
                        </a:ext>
                      </a:extLst>
                    </p:cNvPr>
                    <p:cNvSpPr txBox="1"/>
                    <p:nvPr/>
                  </p:nvSpPr>
                  <p:spPr>
                    <a:xfrm>
                      <a:off x="5525622" y="4997361"/>
                      <a:ext cx="1355529" cy="253916"/>
                    </a:xfrm>
                    <a:prstGeom prst="rect">
                      <a:avLst/>
                    </a:prstGeom>
                    <a:noFill/>
                  </p:spPr>
                  <p:txBody>
                    <a:bodyPr wrap="square" rtlCol="0">
                      <a:spAutoFit/>
                    </a:bodyPr>
                    <a:lstStyle/>
                    <a:p>
                      <a:pPr algn="ctr"/>
                      <a:r>
                        <a:rPr lang="en-US" sz="1050" dirty="0">
                          <a:latin typeface="+mj-lt"/>
                        </a:rPr>
                        <a:t>Anthony </a:t>
                      </a:r>
                      <a:r>
                        <a:rPr lang="en-US" sz="1050" dirty="0" err="1">
                          <a:latin typeface="+mj-lt"/>
                        </a:rPr>
                        <a:t>Fok</a:t>
                      </a:r>
                      <a:endParaRPr lang="en-US" sz="1050" dirty="0">
                        <a:latin typeface="+mj-lt"/>
                      </a:endParaRPr>
                    </a:p>
                  </p:txBody>
                </p:sp>
                <p:pic>
                  <p:nvPicPr>
                    <p:cNvPr id="61" name="Picture 60">
                      <a:extLst>
                        <a:ext uri="{FF2B5EF4-FFF2-40B4-BE49-F238E27FC236}">
                          <a16:creationId xmlns:a16="http://schemas.microsoft.com/office/drawing/2014/main" id="{2C9933E6-F19A-9443-99B7-BA83271E54C0}"/>
                        </a:ext>
                      </a:extLst>
                    </p:cNvPr>
                    <p:cNvPicPr>
                      <a:picLocks noChangeAspect="1"/>
                    </p:cNvPicPr>
                    <p:nvPr/>
                  </p:nvPicPr>
                  <p:blipFill rotWithShape="1">
                    <a:blip r:embed="rId16"/>
                    <a:srcRect t="5772" b="15230"/>
                    <a:stretch/>
                  </p:blipFill>
                  <p:spPr>
                    <a:xfrm>
                      <a:off x="5533006" y="3659540"/>
                      <a:ext cx="1322739" cy="1336308"/>
                    </a:xfrm>
                    <a:prstGeom prst="ellipse">
                      <a:avLst/>
                    </a:prstGeom>
                  </p:spPr>
                </p:pic>
              </p:grpSp>
              <p:sp>
                <p:nvSpPr>
                  <p:cNvPr id="63" name="TextBox 62">
                    <a:extLst>
                      <a:ext uri="{FF2B5EF4-FFF2-40B4-BE49-F238E27FC236}">
                        <a16:creationId xmlns:a16="http://schemas.microsoft.com/office/drawing/2014/main" id="{DE17B102-9530-D941-B492-139FEEF787C7}"/>
                      </a:ext>
                    </a:extLst>
                  </p:cNvPr>
                  <p:cNvSpPr txBox="1"/>
                  <p:nvPr/>
                </p:nvSpPr>
                <p:spPr>
                  <a:xfrm>
                    <a:off x="9669072" y="4848415"/>
                    <a:ext cx="1355529" cy="253916"/>
                  </a:xfrm>
                  <a:prstGeom prst="rect">
                    <a:avLst/>
                  </a:prstGeom>
                  <a:noFill/>
                </p:spPr>
                <p:txBody>
                  <a:bodyPr wrap="square" rtlCol="0">
                    <a:spAutoFit/>
                  </a:bodyPr>
                  <a:lstStyle/>
                  <a:p>
                    <a:pPr algn="ctr"/>
                    <a:r>
                      <a:rPr lang="en-US" sz="1050" dirty="0">
                        <a:latin typeface="+mj-lt"/>
                      </a:rPr>
                      <a:t>Mike Ellerbeck</a:t>
                    </a:r>
                  </a:p>
                </p:txBody>
              </p:sp>
              <p:sp>
                <p:nvSpPr>
                  <p:cNvPr id="64" name="TextBox 63">
                    <a:extLst>
                      <a:ext uri="{FF2B5EF4-FFF2-40B4-BE49-F238E27FC236}">
                        <a16:creationId xmlns:a16="http://schemas.microsoft.com/office/drawing/2014/main" id="{DE8039FE-79BA-6849-A8F6-A113C5E66F44}"/>
                      </a:ext>
                    </a:extLst>
                  </p:cNvPr>
                  <p:cNvSpPr txBox="1"/>
                  <p:nvPr/>
                </p:nvSpPr>
                <p:spPr>
                  <a:xfrm>
                    <a:off x="4953297" y="4834813"/>
                    <a:ext cx="1355529" cy="253916"/>
                  </a:xfrm>
                  <a:prstGeom prst="rect">
                    <a:avLst/>
                  </a:prstGeom>
                  <a:noFill/>
                </p:spPr>
                <p:txBody>
                  <a:bodyPr wrap="square" rtlCol="0">
                    <a:spAutoFit/>
                  </a:bodyPr>
                  <a:lstStyle/>
                  <a:p>
                    <a:pPr algn="ctr"/>
                    <a:r>
                      <a:rPr lang="en-US" sz="1050" dirty="0">
                        <a:latin typeface="+mj-lt"/>
                      </a:rPr>
                      <a:t>Carol Wagner</a:t>
                    </a:r>
                  </a:p>
                </p:txBody>
              </p:sp>
            </p:grpSp>
            <p:sp>
              <p:nvSpPr>
                <p:cNvPr id="19" name="TextBox 18">
                  <a:extLst>
                    <a:ext uri="{FF2B5EF4-FFF2-40B4-BE49-F238E27FC236}">
                      <a16:creationId xmlns:a16="http://schemas.microsoft.com/office/drawing/2014/main" id="{05F1F11E-AC5F-9F4C-BE82-BDBFB5FBD3A2}"/>
                    </a:ext>
                  </a:extLst>
                </p:cNvPr>
                <p:cNvSpPr txBox="1"/>
                <p:nvPr/>
              </p:nvSpPr>
              <p:spPr>
                <a:xfrm>
                  <a:off x="635305" y="5450435"/>
                  <a:ext cx="10631101" cy="461665"/>
                </a:xfrm>
                <a:prstGeom prst="rect">
                  <a:avLst/>
                </a:prstGeom>
                <a:noFill/>
              </p:spPr>
              <p:txBody>
                <a:bodyPr wrap="square" rtlCol="0">
                  <a:spAutoFit/>
                </a:bodyPr>
                <a:lstStyle/>
                <a:p>
                  <a:r>
                    <a:rPr lang="en-US" sz="1150" b="1" dirty="0" err="1">
                      <a:latin typeface="+mj-lt"/>
                    </a:rPr>
                    <a:t>NRC</a:t>
                  </a:r>
                  <a:r>
                    <a:rPr lang="en-US" sz="1200" b="1" dirty="0" err="1">
                      <a:latin typeface="+mj-lt"/>
                    </a:rPr>
                    <a:t>an</a:t>
                  </a:r>
                  <a:r>
                    <a:rPr lang="en-US" sz="1200" b="1" dirty="0">
                      <a:latin typeface="+mj-lt"/>
                    </a:rPr>
                    <a:t> Seismic Hazard: </a:t>
                  </a:r>
                  <a:r>
                    <a:rPr lang="en-US" sz="1150" dirty="0">
                      <a:latin typeface="+mj-lt"/>
                    </a:rPr>
                    <a:t>Michal </a:t>
                  </a:r>
                  <a:r>
                    <a:rPr lang="en-US" sz="1150" dirty="0" err="1">
                      <a:latin typeface="+mj-lt"/>
                    </a:rPr>
                    <a:t>Kolaj</a:t>
                  </a:r>
                  <a:r>
                    <a:rPr lang="en-US" sz="1150" dirty="0">
                      <a:latin typeface="+mj-lt"/>
                    </a:rPr>
                    <a:t>, Stephen </a:t>
                  </a:r>
                  <a:r>
                    <a:rPr lang="en-US" sz="1150" dirty="0" err="1">
                      <a:latin typeface="+mj-lt"/>
                    </a:rPr>
                    <a:t>Halchuk</a:t>
                  </a:r>
                  <a:r>
                    <a:rPr lang="en-US" sz="1150" dirty="0">
                      <a:latin typeface="+mj-lt"/>
                    </a:rPr>
                    <a:t>, John Adams, John Cassidy</a:t>
                  </a:r>
                  <a:endParaRPr lang="en-US" sz="800" dirty="0">
                    <a:latin typeface="+mj-lt"/>
                  </a:endParaRPr>
                </a:p>
                <a:p>
                  <a:r>
                    <a:rPr lang="en-US" sz="1200" b="1" dirty="0">
                      <a:latin typeface="+mj-lt"/>
                    </a:rPr>
                    <a:t>GEM Hazard &amp; Risk: </a:t>
                  </a:r>
                  <a:r>
                    <a:rPr lang="en-US" sz="1150" dirty="0">
                      <a:latin typeface="+mj-lt"/>
                    </a:rPr>
                    <a:t>Anirudh Rao, Vitor Silva, Marco Pagani, Kendra Johnson, Luís Martins, Michele </a:t>
                  </a:r>
                  <a:r>
                    <a:rPr lang="en-US" sz="1150" dirty="0" err="1">
                      <a:latin typeface="+mj-lt"/>
                    </a:rPr>
                    <a:t>Simionato</a:t>
                  </a:r>
                  <a:r>
                    <a:rPr lang="en-US" sz="1150" dirty="0">
                      <a:latin typeface="+mj-lt"/>
                    </a:rPr>
                    <a:t>, Paul Henshaw</a:t>
                  </a:r>
                </a:p>
              </p:txBody>
            </p:sp>
          </p:grpSp>
          <p:pic>
            <p:nvPicPr>
              <p:cNvPr id="69" name="Picture 68">
                <a:extLst>
                  <a:ext uri="{FF2B5EF4-FFF2-40B4-BE49-F238E27FC236}">
                    <a16:creationId xmlns:a16="http://schemas.microsoft.com/office/drawing/2014/main" id="{A6EC3C5B-9923-3547-9A6D-5F836D271553}"/>
                  </a:ext>
                </a:extLst>
              </p:cNvPr>
              <p:cNvPicPr>
                <a:picLocks noChangeAspect="1"/>
              </p:cNvPicPr>
              <p:nvPr/>
            </p:nvPicPr>
            <p:blipFill>
              <a:blip r:embed="rId17"/>
              <a:stretch>
                <a:fillRect/>
              </a:stretch>
            </p:blipFill>
            <p:spPr>
              <a:xfrm>
                <a:off x="10110738" y="3960952"/>
                <a:ext cx="1328129" cy="1334165"/>
              </a:xfrm>
              <a:prstGeom prst="ellipse">
                <a:avLst/>
              </a:prstGeom>
            </p:spPr>
          </p:pic>
        </p:grpSp>
        <p:pic>
          <p:nvPicPr>
            <p:cNvPr id="72" name="Picture 71">
              <a:extLst>
                <a:ext uri="{FF2B5EF4-FFF2-40B4-BE49-F238E27FC236}">
                  <a16:creationId xmlns:a16="http://schemas.microsoft.com/office/drawing/2014/main" id="{E10762E1-E7BB-744C-87CA-0F4FB35EE89B}"/>
                </a:ext>
              </a:extLst>
            </p:cNvPr>
            <p:cNvPicPr>
              <a:picLocks noChangeAspect="1"/>
            </p:cNvPicPr>
            <p:nvPr/>
          </p:nvPicPr>
          <p:blipFill rotWithShape="1">
            <a:blip r:embed="rId18"/>
            <a:srcRect t="7179" b="26669"/>
            <a:stretch/>
          </p:blipFill>
          <p:spPr>
            <a:xfrm>
              <a:off x="5377177" y="3949119"/>
              <a:ext cx="1348893" cy="1336308"/>
            </a:xfrm>
            <a:prstGeom prst="ellipse">
              <a:avLst/>
            </a:prstGeom>
          </p:spPr>
        </p:pic>
      </p:grpSp>
      <p:sp>
        <p:nvSpPr>
          <p:cNvPr id="20" name="TextBox 19">
            <a:extLst>
              <a:ext uri="{FF2B5EF4-FFF2-40B4-BE49-F238E27FC236}">
                <a16:creationId xmlns:a16="http://schemas.microsoft.com/office/drawing/2014/main" id="{B51FF514-F6B2-3541-A58B-A3F2CAD8A49E}"/>
              </a:ext>
            </a:extLst>
          </p:cNvPr>
          <p:cNvSpPr txBox="1"/>
          <p:nvPr/>
        </p:nvSpPr>
        <p:spPr>
          <a:xfrm>
            <a:off x="625738" y="1861357"/>
            <a:ext cx="2802545" cy="400110"/>
          </a:xfrm>
          <a:prstGeom prst="rect">
            <a:avLst/>
          </a:prstGeom>
          <a:noFill/>
        </p:spPr>
        <p:txBody>
          <a:bodyPr wrap="square" rtlCol="0">
            <a:spAutoFit/>
          </a:bodyPr>
          <a:lstStyle/>
          <a:p>
            <a:r>
              <a:rPr lang="en-US" sz="2000" b="1" dirty="0" err="1">
                <a:latin typeface="+mj-lt"/>
              </a:rPr>
              <a:t>NRCan</a:t>
            </a:r>
            <a:r>
              <a:rPr lang="en-US" sz="2000" b="1" dirty="0">
                <a:latin typeface="+mj-lt"/>
              </a:rPr>
              <a:t> Seismic Risk </a:t>
            </a:r>
          </a:p>
        </p:txBody>
      </p:sp>
    </p:spTree>
    <p:custDataLst>
      <p:tags r:id="rId1"/>
    </p:custDataLst>
    <p:extLst>
      <p:ext uri="{BB962C8B-B14F-4D97-AF65-F5344CB8AC3E}">
        <p14:creationId xmlns:p14="http://schemas.microsoft.com/office/powerpoint/2010/main" val="3264235794"/>
      </p:ext>
    </p:extLst>
  </p:cSld>
  <p:clrMapOvr>
    <a:masterClrMapping/>
  </p:clrMapOvr>
  <mc:AlternateContent xmlns:mc="http://schemas.openxmlformats.org/markup-compatibility/2006" xmlns:p14="http://schemas.microsoft.com/office/powerpoint/2010/main">
    <mc:Choice Requires="p14">
      <p:transition spd="slow" p14:dur="2000" advTm="32910"/>
    </mc:Choice>
    <mc:Fallback xmlns="">
      <p:transition spd="slow" advTm="329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520B08-1804-A04F-AC55-98A4590FA329}"/>
              </a:ext>
            </a:extLst>
          </p:cNvPr>
          <p:cNvSpPr>
            <a:spLocks noGrp="1"/>
          </p:cNvSpPr>
          <p:nvPr>
            <p:ph type="sldNum" sz="quarter" idx="12"/>
          </p:nvPr>
        </p:nvSpPr>
        <p:spPr/>
        <p:txBody>
          <a:bodyPr/>
          <a:lstStyle/>
          <a:p>
            <a:fld id="{220513D4-7261-F848-8FAE-CF02B39A77BD}" type="slidenum">
              <a:rPr lang="en-US" smtClean="0"/>
              <a:t>4</a:t>
            </a:fld>
            <a:endParaRPr lang="en-US"/>
          </a:p>
        </p:txBody>
      </p:sp>
      <p:pic>
        <p:nvPicPr>
          <p:cNvPr id="4" name="Picture 3">
            <a:extLst>
              <a:ext uri="{FF2B5EF4-FFF2-40B4-BE49-F238E27FC236}">
                <a16:creationId xmlns:a16="http://schemas.microsoft.com/office/drawing/2014/main" id="{38F0215E-E484-364C-BEEB-622F5DBA3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22"/>
            <a:ext cx="12192000" cy="6849555"/>
          </a:xfrm>
          <a:prstGeom prst="rect">
            <a:avLst/>
          </a:prstGeom>
        </p:spPr>
      </p:pic>
    </p:spTree>
    <p:extLst>
      <p:ext uri="{BB962C8B-B14F-4D97-AF65-F5344CB8AC3E}">
        <p14:creationId xmlns:p14="http://schemas.microsoft.com/office/powerpoint/2010/main" val="1047403696"/>
      </p:ext>
    </p:extLst>
  </p:cSld>
  <p:clrMapOvr>
    <a:masterClrMapping/>
  </p:clrMapOvr>
  <mc:AlternateContent xmlns:mc="http://schemas.openxmlformats.org/markup-compatibility/2006" xmlns:p14="http://schemas.microsoft.com/office/powerpoint/2010/main">
    <mc:Choice Requires="p14">
      <p:transition spd="slow" p14:dur="2000" advTm="41217"/>
    </mc:Choice>
    <mc:Fallback xmlns="">
      <p:transition spd="slow" advTm="4121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75235C-A638-B641-B5FA-80E75CE8FB2C}"/>
              </a:ext>
            </a:extLst>
          </p:cNvPr>
          <p:cNvSpPr>
            <a:spLocks noGrp="1"/>
          </p:cNvSpPr>
          <p:nvPr>
            <p:ph type="sldNum" sz="quarter" idx="12"/>
          </p:nvPr>
        </p:nvSpPr>
        <p:spPr/>
        <p:txBody>
          <a:bodyPr/>
          <a:lstStyle/>
          <a:p>
            <a:fld id="{8395A67B-D0FE-F448-80B1-1191BC67A3E6}" type="slidenum">
              <a:rPr lang="en-US" smtClean="0"/>
              <a:pPr/>
              <a:t>5</a:t>
            </a:fld>
            <a:endParaRPr lang="en-US" dirty="0"/>
          </a:p>
        </p:txBody>
      </p:sp>
      <p:grpSp>
        <p:nvGrpSpPr>
          <p:cNvPr id="26" name="Group 25">
            <a:extLst>
              <a:ext uri="{FF2B5EF4-FFF2-40B4-BE49-F238E27FC236}">
                <a16:creationId xmlns:a16="http://schemas.microsoft.com/office/drawing/2014/main" id="{EB4CF2D0-59D3-9947-A9D7-C02AA1968CF9}"/>
              </a:ext>
            </a:extLst>
          </p:cNvPr>
          <p:cNvGrpSpPr/>
          <p:nvPr/>
        </p:nvGrpSpPr>
        <p:grpSpPr>
          <a:xfrm>
            <a:off x="-1705510" y="1447800"/>
            <a:ext cx="14726291" cy="7846029"/>
            <a:chOff x="-1705510" y="1447800"/>
            <a:chExt cx="14726291" cy="7846029"/>
          </a:xfrm>
        </p:grpSpPr>
        <p:grpSp>
          <p:nvGrpSpPr>
            <p:cNvPr id="3" name="Group 2">
              <a:extLst>
                <a:ext uri="{FF2B5EF4-FFF2-40B4-BE49-F238E27FC236}">
                  <a16:creationId xmlns:a16="http://schemas.microsoft.com/office/drawing/2014/main" id="{E4C01CAE-9954-7942-BED7-B4ED987D1625}"/>
                </a:ext>
              </a:extLst>
            </p:cNvPr>
            <p:cNvGrpSpPr/>
            <p:nvPr/>
          </p:nvGrpSpPr>
          <p:grpSpPr>
            <a:xfrm>
              <a:off x="-1705510" y="1447800"/>
              <a:ext cx="14726291" cy="7846029"/>
              <a:chOff x="-1705510" y="1447800"/>
              <a:chExt cx="14726291" cy="7846029"/>
            </a:xfrm>
          </p:grpSpPr>
          <p:sp>
            <p:nvSpPr>
              <p:cNvPr id="5" name="Oval 4">
                <a:extLst>
                  <a:ext uri="{FF2B5EF4-FFF2-40B4-BE49-F238E27FC236}">
                    <a16:creationId xmlns:a16="http://schemas.microsoft.com/office/drawing/2014/main" id="{DB42EA45-CCD2-224E-B7E3-810AD8ADED95}"/>
                  </a:ext>
                </a:extLst>
              </p:cNvPr>
              <p:cNvSpPr/>
              <p:nvPr/>
            </p:nvSpPr>
            <p:spPr>
              <a:xfrm>
                <a:off x="-828782" y="3756058"/>
                <a:ext cx="13849563" cy="553777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A2DD26-B77A-434B-B3F5-C850B41EDD11}"/>
                  </a:ext>
                </a:extLst>
              </p:cNvPr>
              <p:cNvSpPr/>
              <p:nvPr/>
            </p:nvSpPr>
            <p:spPr>
              <a:xfrm>
                <a:off x="4742734" y="3725236"/>
                <a:ext cx="2318536" cy="4520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168CD6C-7547-DB4E-9914-4AF96E050BC7}"/>
                  </a:ext>
                </a:extLst>
              </p:cNvPr>
              <p:cNvSpPr txBox="1"/>
              <p:nvPr/>
            </p:nvSpPr>
            <p:spPr>
              <a:xfrm>
                <a:off x="4739394" y="5318591"/>
                <a:ext cx="1931541" cy="923330"/>
              </a:xfrm>
              <a:prstGeom prst="rect">
                <a:avLst/>
              </a:prstGeom>
              <a:noFill/>
            </p:spPr>
            <p:txBody>
              <a:bodyPr wrap="square" rtlCol="0">
                <a:spAutoFit/>
              </a:bodyPr>
              <a:lstStyle/>
              <a:p>
                <a:pPr algn="ctr"/>
                <a:r>
                  <a:rPr lang="en-US" dirty="0">
                    <a:solidFill>
                      <a:schemeClr val="accent5">
                        <a:lumMod val="50000"/>
                      </a:schemeClr>
                    </a:solidFill>
                    <a:latin typeface="+mj-lt"/>
                  </a:rPr>
                  <a:t>Ground Motion Prediction Equations</a:t>
                </a:r>
              </a:p>
            </p:txBody>
          </p:sp>
          <p:sp>
            <p:nvSpPr>
              <p:cNvPr id="9" name="Arc 8">
                <a:extLst>
                  <a:ext uri="{FF2B5EF4-FFF2-40B4-BE49-F238E27FC236}">
                    <a16:creationId xmlns:a16="http://schemas.microsoft.com/office/drawing/2014/main" id="{D3CF8624-0408-4B4C-AA51-33A02DF8FACC}"/>
                  </a:ext>
                </a:extLst>
              </p:cNvPr>
              <p:cNvSpPr/>
              <p:nvPr/>
            </p:nvSpPr>
            <p:spPr>
              <a:xfrm flipV="1">
                <a:off x="-1705510" y="1447800"/>
                <a:ext cx="7564349" cy="4665324"/>
              </a:xfrm>
              <a:prstGeom prst="arc">
                <a:avLst>
                  <a:gd name="adj1" fmla="val 15414795"/>
                  <a:gd name="adj2" fmla="val 21524721"/>
                </a:avLst>
              </a:prstGeom>
              <a:noFill/>
              <a:ln w="38100">
                <a:solidFill>
                  <a:schemeClr val="accent5">
                    <a:lumMod val="50000"/>
                  </a:schemeClr>
                </a:solidFill>
                <a:prstDash val="sysDot"/>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2">
                <a:extLst>
                  <a:ext uri="{FF2B5EF4-FFF2-40B4-BE49-F238E27FC236}">
                    <a16:creationId xmlns:a16="http://schemas.microsoft.com/office/drawing/2014/main" id="{95E5B0CB-9D6B-A247-B53E-5CC22E5C3A9F}"/>
                  </a:ext>
                </a:extLst>
              </p:cNvPr>
              <p:cNvGrpSpPr/>
              <p:nvPr/>
            </p:nvGrpSpPr>
            <p:grpSpPr>
              <a:xfrm>
                <a:off x="5199937" y="2855548"/>
                <a:ext cx="1356189" cy="1213635"/>
                <a:chOff x="6292921" y="2967947"/>
                <a:chExt cx="1356189" cy="1213635"/>
              </a:xfrm>
              <a:solidFill>
                <a:srgbClr val="7030A0"/>
              </a:solidFill>
            </p:grpSpPr>
            <p:sp>
              <p:nvSpPr>
                <p:cNvPr id="6" name="Rectangle 5">
                  <a:extLst>
                    <a:ext uri="{FF2B5EF4-FFF2-40B4-BE49-F238E27FC236}">
                      <a16:creationId xmlns:a16="http://schemas.microsoft.com/office/drawing/2014/main" id="{DEA310CB-5B8F-4846-88AD-08CB75C54424}"/>
                    </a:ext>
                  </a:extLst>
                </p:cNvPr>
                <p:cNvSpPr/>
                <p:nvPr/>
              </p:nvSpPr>
              <p:spPr>
                <a:xfrm>
                  <a:off x="6575461" y="3429000"/>
                  <a:ext cx="791110" cy="752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37972706-8D7E-4F4A-B8B9-4D8DD55D6A0D}"/>
                    </a:ext>
                  </a:extLst>
                </p:cNvPr>
                <p:cNvSpPr/>
                <p:nvPr/>
              </p:nvSpPr>
              <p:spPr>
                <a:xfrm>
                  <a:off x="6292921" y="2967947"/>
                  <a:ext cx="1356189" cy="6472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5-Point Star 7">
                <a:extLst>
                  <a:ext uri="{FF2B5EF4-FFF2-40B4-BE49-F238E27FC236}">
                    <a16:creationId xmlns:a16="http://schemas.microsoft.com/office/drawing/2014/main" id="{402B248B-61DA-5447-A5F2-D4044769E570}"/>
                  </a:ext>
                </a:extLst>
              </p:cNvPr>
              <p:cNvSpPr/>
              <p:nvPr/>
            </p:nvSpPr>
            <p:spPr>
              <a:xfrm>
                <a:off x="1212350" y="5741298"/>
                <a:ext cx="636998" cy="595902"/>
              </a:xfrm>
              <a:prstGeom prst="star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A3E5E93-A2F4-D349-8CF5-09B984A65967}"/>
                  </a:ext>
                </a:extLst>
              </p:cNvPr>
              <p:cNvSpPr txBox="1"/>
              <p:nvPr/>
            </p:nvSpPr>
            <p:spPr>
              <a:xfrm>
                <a:off x="3862665" y="4144582"/>
                <a:ext cx="1753458" cy="369332"/>
              </a:xfrm>
              <a:prstGeom prst="rect">
                <a:avLst/>
              </a:prstGeom>
              <a:noFill/>
            </p:spPr>
            <p:txBody>
              <a:bodyPr wrap="square" rtlCol="0">
                <a:spAutoFit/>
              </a:bodyPr>
              <a:lstStyle/>
              <a:p>
                <a:pPr algn="ctr"/>
                <a:r>
                  <a:rPr lang="en-US" dirty="0">
                    <a:solidFill>
                      <a:schemeClr val="tx1">
                        <a:lumMod val="65000"/>
                        <a:lumOff val="35000"/>
                      </a:schemeClr>
                    </a:solidFill>
                    <a:latin typeface="+mj-lt"/>
                  </a:rPr>
                  <a:t>Site Response</a:t>
                </a:r>
              </a:p>
            </p:txBody>
          </p:sp>
          <p:sp>
            <p:nvSpPr>
              <p:cNvPr id="15" name="TextBox 14">
                <a:extLst>
                  <a:ext uri="{FF2B5EF4-FFF2-40B4-BE49-F238E27FC236}">
                    <a16:creationId xmlns:a16="http://schemas.microsoft.com/office/drawing/2014/main" id="{8A3CD147-4B5C-F947-9141-4A2C85C643C2}"/>
                  </a:ext>
                </a:extLst>
              </p:cNvPr>
              <p:cNvSpPr txBox="1"/>
              <p:nvPr/>
            </p:nvSpPr>
            <p:spPr>
              <a:xfrm>
                <a:off x="5102829" y="2122412"/>
                <a:ext cx="2067182" cy="646331"/>
              </a:xfrm>
              <a:prstGeom prst="rect">
                <a:avLst/>
              </a:prstGeom>
              <a:noFill/>
              <a:ln>
                <a:solidFill>
                  <a:srgbClr val="7030A0"/>
                </a:solidFill>
              </a:ln>
            </p:spPr>
            <p:txBody>
              <a:bodyPr wrap="square" rtlCol="0">
                <a:spAutoFit/>
              </a:bodyPr>
              <a:lstStyle/>
              <a:p>
                <a:pPr algn="ctr"/>
                <a:r>
                  <a:rPr lang="en-US" b="1" dirty="0">
                    <a:solidFill>
                      <a:srgbClr val="7030A0"/>
                    </a:solidFill>
                    <a:latin typeface="+mj-lt"/>
                  </a:rPr>
                  <a:t>Exposure</a:t>
                </a:r>
              </a:p>
              <a:p>
                <a:pPr algn="ctr"/>
                <a:r>
                  <a:rPr lang="en-US" b="1" i="1" dirty="0">
                    <a:solidFill>
                      <a:srgbClr val="7030A0"/>
                    </a:solidFill>
                    <a:latin typeface="+mj-lt"/>
                  </a:rPr>
                  <a:t>Updated in 2020</a:t>
                </a:r>
              </a:p>
            </p:txBody>
          </p:sp>
          <p:grpSp>
            <p:nvGrpSpPr>
              <p:cNvPr id="20" name="Group 19">
                <a:extLst>
                  <a:ext uri="{FF2B5EF4-FFF2-40B4-BE49-F238E27FC236}">
                    <a16:creationId xmlns:a16="http://schemas.microsoft.com/office/drawing/2014/main" id="{F9A3AA58-B8E5-3C42-9A51-68CE43AB765A}"/>
                  </a:ext>
                </a:extLst>
              </p:cNvPr>
              <p:cNvGrpSpPr/>
              <p:nvPr/>
            </p:nvGrpSpPr>
            <p:grpSpPr>
              <a:xfrm>
                <a:off x="10717201" y="4306726"/>
                <a:ext cx="1356189" cy="1213635"/>
                <a:chOff x="8633258" y="2201972"/>
                <a:chExt cx="1356189" cy="1213635"/>
              </a:xfrm>
            </p:grpSpPr>
            <p:grpSp>
              <p:nvGrpSpPr>
                <p:cNvPr id="16" name="Group 15">
                  <a:extLst>
                    <a:ext uri="{FF2B5EF4-FFF2-40B4-BE49-F238E27FC236}">
                      <a16:creationId xmlns:a16="http://schemas.microsoft.com/office/drawing/2014/main" id="{8C87ADF6-1089-3346-884F-8AE78BDBF590}"/>
                    </a:ext>
                  </a:extLst>
                </p:cNvPr>
                <p:cNvGrpSpPr/>
                <p:nvPr/>
              </p:nvGrpSpPr>
              <p:grpSpPr>
                <a:xfrm>
                  <a:off x="8633258" y="2201972"/>
                  <a:ext cx="1356189" cy="1213635"/>
                  <a:chOff x="7400361" y="4055067"/>
                  <a:chExt cx="1356189" cy="1213635"/>
                </a:xfrm>
              </p:grpSpPr>
              <p:sp>
                <p:nvSpPr>
                  <p:cNvPr id="17" name="Rectangle 16">
                    <a:extLst>
                      <a:ext uri="{FF2B5EF4-FFF2-40B4-BE49-F238E27FC236}">
                        <a16:creationId xmlns:a16="http://schemas.microsoft.com/office/drawing/2014/main" id="{91621017-56F8-744A-A39C-F7AD64DE5E01}"/>
                      </a:ext>
                    </a:extLst>
                  </p:cNvPr>
                  <p:cNvSpPr/>
                  <p:nvPr/>
                </p:nvSpPr>
                <p:spPr>
                  <a:xfrm>
                    <a:off x="7682901" y="4516120"/>
                    <a:ext cx="791110" cy="7525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E1ABAD63-90A7-4040-B8EF-B586F93FFC39}"/>
                      </a:ext>
                    </a:extLst>
                  </p:cNvPr>
                  <p:cNvSpPr/>
                  <p:nvPr/>
                </p:nvSpPr>
                <p:spPr>
                  <a:xfrm>
                    <a:off x="7400361" y="4055067"/>
                    <a:ext cx="1356189" cy="64727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Lightning Bolt 18">
                  <a:extLst>
                    <a:ext uri="{FF2B5EF4-FFF2-40B4-BE49-F238E27FC236}">
                      <a16:creationId xmlns:a16="http://schemas.microsoft.com/office/drawing/2014/main" id="{A6C78D49-CF98-B847-86FE-9A4C37A4A825}"/>
                    </a:ext>
                  </a:extLst>
                </p:cNvPr>
                <p:cNvSpPr/>
                <p:nvPr/>
              </p:nvSpPr>
              <p:spPr>
                <a:xfrm>
                  <a:off x="8859290" y="2333933"/>
                  <a:ext cx="631861" cy="643146"/>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BCC2054-18E4-104A-AC41-C1AF50D1891A}"/>
                  </a:ext>
                </a:extLst>
              </p:cNvPr>
              <p:cNvGrpSpPr/>
              <p:nvPr/>
            </p:nvGrpSpPr>
            <p:grpSpPr>
              <a:xfrm>
                <a:off x="10667542" y="2845739"/>
                <a:ext cx="1389580" cy="1362421"/>
                <a:chOff x="8599867" y="2053186"/>
                <a:chExt cx="1389580" cy="1362421"/>
              </a:xfrm>
            </p:grpSpPr>
            <p:grpSp>
              <p:nvGrpSpPr>
                <p:cNvPr id="22" name="Group 21">
                  <a:extLst>
                    <a:ext uri="{FF2B5EF4-FFF2-40B4-BE49-F238E27FC236}">
                      <a16:creationId xmlns:a16="http://schemas.microsoft.com/office/drawing/2014/main" id="{C978D6FB-9BC5-FE41-B2B4-52432335D8BB}"/>
                    </a:ext>
                  </a:extLst>
                </p:cNvPr>
                <p:cNvGrpSpPr/>
                <p:nvPr/>
              </p:nvGrpSpPr>
              <p:grpSpPr>
                <a:xfrm>
                  <a:off x="8633258" y="2201972"/>
                  <a:ext cx="1356189" cy="1213635"/>
                  <a:chOff x="7400361" y="4055067"/>
                  <a:chExt cx="1356189" cy="1213635"/>
                </a:xfrm>
              </p:grpSpPr>
              <p:sp>
                <p:nvSpPr>
                  <p:cNvPr id="24" name="Rectangle 23">
                    <a:extLst>
                      <a:ext uri="{FF2B5EF4-FFF2-40B4-BE49-F238E27FC236}">
                        <a16:creationId xmlns:a16="http://schemas.microsoft.com/office/drawing/2014/main" id="{6836B733-6E36-BB40-9B43-54C0B7A4FF85}"/>
                      </a:ext>
                    </a:extLst>
                  </p:cNvPr>
                  <p:cNvSpPr/>
                  <p:nvPr/>
                </p:nvSpPr>
                <p:spPr>
                  <a:xfrm>
                    <a:off x="7682901" y="4516120"/>
                    <a:ext cx="791110" cy="752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B7A936B9-06ED-8C48-B98A-87C9C6A2F0A2}"/>
                      </a:ext>
                    </a:extLst>
                  </p:cNvPr>
                  <p:cNvSpPr/>
                  <p:nvPr/>
                </p:nvSpPr>
                <p:spPr>
                  <a:xfrm>
                    <a:off x="7400361" y="4055067"/>
                    <a:ext cx="1356189" cy="6472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Lightning Bolt 22">
                  <a:extLst>
                    <a:ext uri="{FF2B5EF4-FFF2-40B4-BE49-F238E27FC236}">
                      <a16:creationId xmlns:a16="http://schemas.microsoft.com/office/drawing/2014/main" id="{6EA446D1-5DC4-B54B-8182-4EE3052E7DE4}"/>
                    </a:ext>
                  </a:extLst>
                </p:cNvPr>
                <p:cNvSpPr/>
                <p:nvPr/>
              </p:nvSpPr>
              <p:spPr>
                <a:xfrm>
                  <a:off x="8599867" y="2053186"/>
                  <a:ext cx="631861" cy="643146"/>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ED0C774-EAD2-334F-B744-E00267475C2F}"/>
                  </a:ext>
                </a:extLst>
              </p:cNvPr>
              <p:cNvGrpSpPr/>
              <p:nvPr/>
            </p:nvGrpSpPr>
            <p:grpSpPr>
              <a:xfrm>
                <a:off x="10717201" y="1686578"/>
                <a:ext cx="1356189" cy="1213635"/>
                <a:chOff x="7400361" y="4055067"/>
                <a:chExt cx="1356189" cy="1213635"/>
              </a:xfrm>
              <a:solidFill>
                <a:schemeClr val="accent6"/>
              </a:solidFill>
            </p:grpSpPr>
            <p:sp>
              <p:nvSpPr>
                <p:cNvPr id="29" name="Rectangle 28">
                  <a:extLst>
                    <a:ext uri="{FF2B5EF4-FFF2-40B4-BE49-F238E27FC236}">
                      <a16:creationId xmlns:a16="http://schemas.microsoft.com/office/drawing/2014/main" id="{45790966-F3AA-A745-BD43-956363272BC1}"/>
                    </a:ext>
                  </a:extLst>
                </p:cNvPr>
                <p:cNvSpPr/>
                <p:nvPr/>
              </p:nvSpPr>
              <p:spPr>
                <a:xfrm>
                  <a:off x="7682901" y="4516120"/>
                  <a:ext cx="791110" cy="752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735AD9F0-5F7B-7C4D-B6A7-336909317A44}"/>
                    </a:ext>
                  </a:extLst>
                </p:cNvPr>
                <p:cNvSpPr/>
                <p:nvPr/>
              </p:nvSpPr>
              <p:spPr>
                <a:xfrm>
                  <a:off x="7400361" y="4055067"/>
                  <a:ext cx="1356189" cy="6472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Left Brace 30">
                <a:extLst>
                  <a:ext uri="{FF2B5EF4-FFF2-40B4-BE49-F238E27FC236}">
                    <a16:creationId xmlns:a16="http://schemas.microsoft.com/office/drawing/2014/main" id="{5928538C-2732-5E4F-AB4D-CEDDF57A2BB3}"/>
                  </a:ext>
                </a:extLst>
              </p:cNvPr>
              <p:cNvSpPr/>
              <p:nvPr/>
            </p:nvSpPr>
            <p:spPr>
              <a:xfrm rot="10800000">
                <a:off x="6989849" y="3780462"/>
                <a:ext cx="505147" cy="2834970"/>
              </a:xfrm>
              <a:prstGeom prst="leftBrace">
                <a:avLst>
                  <a:gd name="adj1" fmla="val 25467"/>
                  <a:gd name="adj2" fmla="val 87325"/>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2810061B-1258-D14B-BB59-7E2BF9F6A621}"/>
                  </a:ext>
                </a:extLst>
              </p:cNvPr>
              <p:cNvSpPr txBox="1"/>
              <p:nvPr/>
            </p:nvSpPr>
            <p:spPr>
              <a:xfrm>
                <a:off x="7458652" y="3595796"/>
                <a:ext cx="1116457" cy="369332"/>
              </a:xfrm>
              <a:prstGeom prst="rect">
                <a:avLst/>
              </a:prstGeom>
              <a:noFill/>
              <a:ln>
                <a:solidFill>
                  <a:schemeClr val="accent5">
                    <a:lumMod val="50000"/>
                  </a:schemeClr>
                </a:solidFill>
              </a:ln>
            </p:spPr>
            <p:txBody>
              <a:bodyPr wrap="square" rtlCol="0">
                <a:spAutoFit/>
              </a:bodyPr>
              <a:lstStyle/>
              <a:p>
                <a:pPr algn="ctr"/>
                <a:r>
                  <a:rPr lang="en-US" b="1" dirty="0">
                    <a:solidFill>
                      <a:schemeClr val="accent5">
                        <a:lumMod val="50000"/>
                      </a:schemeClr>
                    </a:solidFill>
                    <a:latin typeface="+mj-lt"/>
                  </a:rPr>
                  <a:t>Hazard</a:t>
                </a:r>
              </a:p>
            </p:txBody>
          </p:sp>
          <p:sp>
            <p:nvSpPr>
              <p:cNvPr id="33" name="Left Brace 32">
                <a:extLst>
                  <a:ext uri="{FF2B5EF4-FFF2-40B4-BE49-F238E27FC236}">
                    <a16:creationId xmlns:a16="http://schemas.microsoft.com/office/drawing/2014/main" id="{BAFDEE88-4B93-FA4F-AF99-FD17EB04EFB3}"/>
                  </a:ext>
                </a:extLst>
              </p:cNvPr>
              <p:cNvSpPr/>
              <p:nvPr/>
            </p:nvSpPr>
            <p:spPr>
              <a:xfrm>
                <a:off x="10010849" y="1748222"/>
                <a:ext cx="538538" cy="3767619"/>
              </a:xfrm>
              <a:prstGeom prst="leftBrace">
                <a:avLst>
                  <a:gd name="adj1" fmla="val 25467"/>
                  <a:gd name="adj2" fmla="val 27431"/>
                </a:avLst>
              </a:prstGeom>
              <a:no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18915A08-CCCE-9246-8F37-C2690E8812AF}"/>
                  </a:ext>
                </a:extLst>
              </p:cNvPr>
              <p:cNvSpPr txBox="1"/>
              <p:nvPr/>
            </p:nvSpPr>
            <p:spPr>
              <a:xfrm>
                <a:off x="7870533" y="2562716"/>
                <a:ext cx="2067182" cy="646331"/>
              </a:xfrm>
              <a:prstGeom prst="rect">
                <a:avLst/>
              </a:prstGeom>
              <a:noFill/>
              <a:ln>
                <a:solidFill>
                  <a:schemeClr val="accent6">
                    <a:lumMod val="50000"/>
                  </a:schemeClr>
                </a:solidFill>
              </a:ln>
            </p:spPr>
            <p:txBody>
              <a:bodyPr wrap="square" rtlCol="0">
                <a:spAutoFit/>
              </a:bodyPr>
              <a:lstStyle/>
              <a:p>
                <a:pPr algn="ctr"/>
                <a:r>
                  <a:rPr lang="en-US" b="1" dirty="0">
                    <a:solidFill>
                      <a:schemeClr val="accent6">
                        <a:lumMod val="50000"/>
                      </a:schemeClr>
                    </a:solidFill>
                    <a:latin typeface="+mj-lt"/>
                  </a:rPr>
                  <a:t>Fragility</a:t>
                </a:r>
              </a:p>
              <a:p>
                <a:pPr algn="ctr"/>
                <a:r>
                  <a:rPr lang="en-US" b="1" i="1" dirty="0">
                    <a:solidFill>
                      <a:schemeClr val="accent6">
                        <a:lumMod val="50000"/>
                      </a:schemeClr>
                    </a:solidFill>
                    <a:latin typeface="+mj-lt"/>
                  </a:rPr>
                  <a:t>Updated in 2021</a:t>
                </a:r>
              </a:p>
            </p:txBody>
          </p:sp>
        </p:grpSp>
        <p:sp>
          <p:nvSpPr>
            <p:cNvPr id="10" name="TextBox 9">
              <a:extLst>
                <a:ext uri="{FF2B5EF4-FFF2-40B4-BE49-F238E27FC236}">
                  <a16:creationId xmlns:a16="http://schemas.microsoft.com/office/drawing/2014/main" id="{25B046FF-F7DE-E142-805E-4EC4E6971CE5}"/>
                </a:ext>
              </a:extLst>
            </p:cNvPr>
            <p:cNvSpPr txBox="1"/>
            <p:nvPr/>
          </p:nvSpPr>
          <p:spPr>
            <a:xfrm>
              <a:off x="781690" y="5332556"/>
              <a:ext cx="1551398" cy="369332"/>
            </a:xfrm>
            <a:prstGeom prst="rect">
              <a:avLst/>
            </a:prstGeom>
            <a:noFill/>
          </p:spPr>
          <p:txBody>
            <a:bodyPr wrap="square" rtlCol="0">
              <a:spAutoFit/>
            </a:bodyPr>
            <a:lstStyle/>
            <a:p>
              <a:pPr algn="ctr"/>
              <a:r>
                <a:rPr lang="en-US" dirty="0">
                  <a:solidFill>
                    <a:schemeClr val="tx1">
                      <a:lumMod val="65000"/>
                      <a:lumOff val="35000"/>
                    </a:schemeClr>
                  </a:solidFill>
                  <a:latin typeface="+mj-lt"/>
                </a:rPr>
                <a:t>Rupture</a:t>
              </a:r>
            </a:p>
          </p:txBody>
        </p:sp>
      </p:grpSp>
      <p:sp>
        <p:nvSpPr>
          <p:cNvPr id="38" name="Title 1">
            <a:extLst>
              <a:ext uri="{FF2B5EF4-FFF2-40B4-BE49-F238E27FC236}">
                <a16:creationId xmlns:a16="http://schemas.microsoft.com/office/drawing/2014/main" id="{7C287703-15BE-F14E-AD07-D21F215DC949}"/>
              </a:ext>
            </a:extLst>
          </p:cNvPr>
          <p:cNvSpPr>
            <a:spLocks noGrp="1"/>
          </p:cNvSpPr>
          <p:nvPr>
            <p:ph type="title"/>
          </p:nvPr>
        </p:nvSpPr>
        <p:spPr>
          <a:xfrm>
            <a:off x="457200" y="457199"/>
            <a:ext cx="11277600" cy="990601"/>
          </a:xfrm>
        </p:spPr>
        <p:txBody>
          <a:bodyPr/>
          <a:lstStyle/>
          <a:p>
            <a:r>
              <a:rPr lang="en-US" dirty="0"/>
              <a:t>Seismic Risk</a:t>
            </a:r>
          </a:p>
        </p:txBody>
      </p:sp>
      <p:grpSp>
        <p:nvGrpSpPr>
          <p:cNvPr id="2" name="Group 1">
            <a:extLst>
              <a:ext uri="{FF2B5EF4-FFF2-40B4-BE49-F238E27FC236}">
                <a16:creationId xmlns:a16="http://schemas.microsoft.com/office/drawing/2014/main" id="{EA7F8111-B947-AD4A-84F6-A004D83F9A55}"/>
              </a:ext>
            </a:extLst>
          </p:cNvPr>
          <p:cNvGrpSpPr/>
          <p:nvPr/>
        </p:nvGrpSpPr>
        <p:grpSpPr>
          <a:xfrm>
            <a:off x="685498" y="1608062"/>
            <a:ext cx="3156395" cy="3323760"/>
            <a:chOff x="362128" y="1585252"/>
            <a:chExt cx="3156395" cy="3323760"/>
          </a:xfrm>
        </p:grpSpPr>
        <p:grpSp>
          <p:nvGrpSpPr>
            <p:cNvPr id="35" name="Group 34">
              <a:extLst>
                <a:ext uri="{FF2B5EF4-FFF2-40B4-BE49-F238E27FC236}">
                  <a16:creationId xmlns:a16="http://schemas.microsoft.com/office/drawing/2014/main" id="{798695F6-540F-8847-BCDC-4C049F68C49E}"/>
                </a:ext>
              </a:extLst>
            </p:cNvPr>
            <p:cNvGrpSpPr/>
            <p:nvPr/>
          </p:nvGrpSpPr>
          <p:grpSpPr>
            <a:xfrm>
              <a:off x="362128" y="3044522"/>
              <a:ext cx="1883788" cy="1864490"/>
              <a:chOff x="4547493" y="1867932"/>
              <a:chExt cx="1883788" cy="1864490"/>
            </a:xfrm>
          </p:grpSpPr>
          <p:sp>
            <p:nvSpPr>
              <p:cNvPr id="36" name="Oval 22">
                <a:extLst>
                  <a:ext uri="{FF2B5EF4-FFF2-40B4-BE49-F238E27FC236}">
                    <a16:creationId xmlns:a16="http://schemas.microsoft.com/office/drawing/2014/main" id="{2C58B48C-8A54-3247-850C-E04B74564BD6}"/>
                  </a:ext>
                </a:extLst>
              </p:cNvPr>
              <p:cNvSpPr/>
              <p:nvPr/>
            </p:nvSpPr>
            <p:spPr>
              <a:xfrm rot="5400000">
                <a:off x="4562470" y="1863610"/>
                <a:ext cx="1864490" cy="1873133"/>
              </a:xfrm>
              <a:prstGeom prst="ellipse">
                <a:avLst/>
              </a:prstGeom>
              <a:solidFill>
                <a:srgbClr val="93CDDD">
                  <a:alpha val="67000"/>
                </a:srgbClr>
              </a:solidFill>
              <a:ln w="9525" cap="flat">
                <a:solidFill>
                  <a:srgbClr val="215968"/>
                </a:solidFill>
                <a:prstDash val="solid"/>
                <a:round/>
              </a:ln>
              <a:effectLst/>
            </p:spPr>
            <p:txBody>
              <a:bodyPr wrap="square" lIns="60959" tIns="60959" rIns="60959" bIns="60959" numCol="1" anchor="ctr">
                <a:noAutofit/>
              </a:bodyPr>
              <a:lstStyle/>
              <a:p>
                <a:pPr algn="ctr">
                  <a:defRPr>
                    <a:solidFill>
                      <a:srgbClr val="FFFFFF"/>
                    </a:solidFill>
                  </a:defRPr>
                </a:pPr>
                <a:endParaRPr sz="2400"/>
              </a:p>
            </p:txBody>
          </p:sp>
          <p:sp>
            <p:nvSpPr>
              <p:cNvPr id="37" name="TextBox 24">
                <a:extLst>
                  <a:ext uri="{FF2B5EF4-FFF2-40B4-BE49-F238E27FC236}">
                    <a16:creationId xmlns:a16="http://schemas.microsoft.com/office/drawing/2014/main" id="{547DEAF5-B3A1-7048-B89E-2FF018A6A1D7}"/>
                  </a:ext>
                </a:extLst>
              </p:cNvPr>
              <p:cNvSpPr txBox="1"/>
              <p:nvPr/>
            </p:nvSpPr>
            <p:spPr>
              <a:xfrm>
                <a:off x="4547493" y="2612806"/>
                <a:ext cx="1864486" cy="410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spAutoFit/>
              </a:bodyPr>
              <a:lstStyle>
                <a:lvl1pPr algn="ctr">
                  <a:defRPr sz="1400">
                    <a:solidFill>
                      <a:srgbClr val="215968"/>
                    </a:solidFill>
                  </a:defRPr>
                </a:lvl1pPr>
              </a:lstStyle>
              <a:p>
                <a:r>
                  <a:rPr sz="1867" dirty="0">
                    <a:latin typeface="+mj-lt"/>
                  </a:rPr>
                  <a:t>Hazard</a:t>
                </a:r>
              </a:p>
            </p:txBody>
          </p:sp>
        </p:grpSp>
        <p:sp>
          <p:nvSpPr>
            <p:cNvPr id="39" name="Oval 25">
              <a:extLst>
                <a:ext uri="{FF2B5EF4-FFF2-40B4-BE49-F238E27FC236}">
                  <a16:creationId xmlns:a16="http://schemas.microsoft.com/office/drawing/2014/main" id="{A72C65DA-EC0A-9646-B020-832324172A57}"/>
                </a:ext>
              </a:extLst>
            </p:cNvPr>
            <p:cNvSpPr/>
            <p:nvPr/>
          </p:nvSpPr>
          <p:spPr>
            <a:xfrm rot="5400000">
              <a:off x="1649712" y="2336518"/>
              <a:ext cx="1864490" cy="1873133"/>
            </a:xfrm>
            <a:prstGeom prst="ellipse">
              <a:avLst/>
            </a:prstGeom>
            <a:solidFill>
              <a:srgbClr val="C3D69B">
                <a:alpha val="67000"/>
              </a:srgbClr>
            </a:solidFill>
            <a:ln w="9525" cap="flat">
              <a:solidFill>
                <a:srgbClr val="4F6228"/>
              </a:solidFill>
              <a:prstDash val="solid"/>
              <a:round/>
            </a:ln>
            <a:effectLst/>
          </p:spPr>
          <p:txBody>
            <a:bodyPr wrap="square" lIns="60959" tIns="60959" rIns="60959" bIns="60959" numCol="1" anchor="ctr">
              <a:noAutofit/>
            </a:bodyPr>
            <a:lstStyle/>
            <a:p>
              <a:pPr algn="ctr">
                <a:defRPr>
                  <a:solidFill>
                    <a:srgbClr val="FFFFFF"/>
                  </a:solidFill>
                </a:defRPr>
              </a:pPr>
              <a:endParaRPr sz="2400"/>
            </a:p>
          </p:txBody>
        </p:sp>
        <p:grpSp>
          <p:nvGrpSpPr>
            <p:cNvPr id="40" name="Group 39">
              <a:extLst>
                <a:ext uri="{FF2B5EF4-FFF2-40B4-BE49-F238E27FC236}">
                  <a16:creationId xmlns:a16="http://schemas.microsoft.com/office/drawing/2014/main" id="{98546623-48EF-F445-B79D-5384566C63A1}"/>
                </a:ext>
              </a:extLst>
            </p:cNvPr>
            <p:cNvGrpSpPr/>
            <p:nvPr/>
          </p:nvGrpSpPr>
          <p:grpSpPr>
            <a:xfrm>
              <a:off x="382717" y="1585252"/>
              <a:ext cx="1882392" cy="1864490"/>
              <a:chOff x="4532356" y="3312938"/>
              <a:chExt cx="1882392" cy="1864490"/>
            </a:xfrm>
          </p:grpSpPr>
          <p:sp>
            <p:nvSpPr>
              <p:cNvPr id="41" name="Oval 26">
                <a:extLst>
                  <a:ext uri="{FF2B5EF4-FFF2-40B4-BE49-F238E27FC236}">
                    <a16:creationId xmlns:a16="http://schemas.microsoft.com/office/drawing/2014/main" id="{C1EA1CDC-0F2C-BE44-A2BC-FAFED9BB4B1A}"/>
                  </a:ext>
                </a:extLst>
              </p:cNvPr>
              <p:cNvSpPr/>
              <p:nvPr/>
            </p:nvSpPr>
            <p:spPr>
              <a:xfrm rot="5400000">
                <a:off x="4545937" y="3308616"/>
                <a:ext cx="1864490" cy="1873133"/>
              </a:xfrm>
              <a:prstGeom prst="ellipse">
                <a:avLst/>
              </a:prstGeom>
              <a:solidFill>
                <a:srgbClr val="B3A2C7">
                  <a:alpha val="67000"/>
                </a:srgbClr>
              </a:solidFill>
              <a:ln w="9525" cap="flat">
                <a:solidFill>
                  <a:srgbClr val="403152"/>
                </a:solidFill>
                <a:prstDash val="solid"/>
                <a:round/>
              </a:ln>
              <a:effectLst/>
            </p:spPr>
            <p:txBody>
              <a:bodyPr wrap="square" lIns="60959" tIns="60959" rIns="60959" bIns="60959" numCol="1" anchor="ctr">
                <a:noAutofit/>
              </a:bodyPr>
              <a:lstStyle/>
              <a:p>
                <a:pPr algn="ctr">
                  <a:defRPr>
                    <a:solidFill>
                      <a:srgbClr val="FFFFFF"/>
                    </a:solidFill>
                  </a:defRPr>
                </a:pPr>
                <a:endParaRPr sz="2400"/>
              </a:p>
            </p:txBody>
          </p:sp>
          <p:sp>
            <p:nvSpPr>
              <p:cNvPr id="42" name="TextBox 27">
                <a:extLst>
                  <a:ext uri="{FF2B5EF4-FFF2-40B4-BE49-F238E27FC236}">
                    <a16:creationId xmlns:a16="http://schemas.microsoft.com/office/drawing/2014/main" id="{37F83AA9-1C34-464C-9396-3C1141DD188E}"/>
                  </a:ext>
                </a:extLst>
              </p:cNvPr>
              <p:cNvSpPr txBox="1"/>
              <p:nvPr/>
            </p:nvSpPr>
            <p:spPr>
              <a:xfrm>
                <a:off x="4532356" y="4091221"/>
                <a:ext cx="1864486" cy="410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spAutoFit/>
              </a:bodyPr>
              <a:lstStyle>
                <a:lvl1pPr algn="ctr">
                  <a:defRPr sz="1400">
                    <a:solidFill>
                      <a:srgbClr val="403152"/>
                    </a:solidFill>
                  </a:defRPr>
                </a:lvl1pPr>
              </a:lstStyle>
              <a:p>
                <a:r>
                  <a:rPr sz="1867" dirty="0">
                    <a:latin typeface="+mj-lt"/>
                  </a:rPr>
                  <a:t>Exposure</a:t>
                </a:r>
              </a:p>
            </p:txBody>
          </p:sp>
        </p:grpSp>
        <p:sp>
          <p:nvSpPr>
            <p:cNvPr id="43" name="TextBox 28">
              <a:extLst>
                <a:ext uri="{FF2B5EF4-FFF2-40B4-BE49-F238E27FC236}">
                  <a16:creationId xmlns:a16="http://schemas.microsoft.com/office/drawing/2014/main" id="{8530AFF7-4829-C948-9676-7726D69A2C2B}"/>
                </a:ext>
              </a:extLst>
            </p:cNvPr>
            <p:cNvSpPr txBox="1"/>
            <p:nvPr/>
          </p:nvSpPr>
          <p:spPr>
            <a:xfrm>
              <a:off x="1649456" y="3044521"/>
              <a:ext cx="1864486" cy="4104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spAutoFit/>
            </a:bodyPr>
            <a:lstStyle>
              <a:lvl1pPr algn="ctr">
                <a:defRPr sz="1400">
                  <a:solidFill>
                    <a:srgbClr val="4F6228"/>
                  </a:solidFill>
                </a:defRPr>
              </a:lvl1pPr>
            </a:lstStyle>
            <a:p>
              <a:r>
                <a:rPr lang="en-CA" sz="1867" dirty="0">
                  <a:latin typeface="+mj-lt"/>
                </a:rPr>
                <a:t>Fragility</a:t>
              </a:r>
              <a:endParaRPr sz="1867" dirty="0">
                <a:latin typeface="+mj-lt"/>
              </a:endParaRPr>
            </a:p>
          </p:txBody>
        </p:sp>
        <p:sp>
          <p:nvSpPr>
            <p:cNvPr id="44" name="Isosceles Triangle 24">
              <a:extLst>
                <a:ext uri="{FF2B5EF4-FFF2-40B4-BE49-F238E27FC236}">
                  <a16:creationId xmlns:a16="http://schemas.microsoft.com/office/drawing/2014/main" id="{7B212CB4-84F7-624D-A2EA-354417D1AA2F}"/>
                </a:ext>
              </a:extLst>
            </p:cNvPr>
            <p:cNvSpPr/>
            <p:nvPr/>
          </p:nvSpPr>
          <p:spPr>
            <a:xfrm rot="5400000">
              <a:off x="1636691" y="3121593"/>
              <a:ext cx="290640" cy="2480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15" y="0"/>
                  </a:lnTo>
                  <a:lnTo>
                    <a:pt x="21600" y="21600"/>
                  </a:lnTo>
                  <a:close/>
                </a:path>
              </a:pathLst>
            </a:custGeom>
            <a:solidFill>
              <a:srgbClr val="808080"/>
            </a:solidFill>
            <a:ln w="9525" cap="flat">
              <a:solidFill>
                <a:srgbClr val="595959"/>
              </a:solidFill>
              <a:prstDash val="solid"/>
              <a:round/>
            </a:ln>
            <a:effectLst/>
          </p:spPr>
          <p:txBody>
            <a:bodyPr wrap="square" lIns="60959" tIns="60959" rIns="60959" bIns="60959" numCol="1" anchor="ctr">
              <a:noAutofit/>
            </a:bodyPr>
            <a:lstStyle/>
            <a:p>
              <a:pPr algn="ctr">
                <a:defRPr>
                  <a:solidFill>
                    <a:srgbClr val="FFFFFF"/>
                  </a:solidFill>
                </a:defRPr>
              </a:pPr>
              <a:endParaRPr sz="2400"/>
            </a:p>
          </p:txBody>
        </p:sp>
        <p:sp>
          <p:nvSpPr>
            <p:cNvPr id="45" name="TextBox 20">
              <a:extLst>
                <a:ext uri="{FF2B5EF4-FFF2-40B4-BE49-F238E27FC236}">
                  <a16:creationId xmlns:a16="http://schemas.microsoft.com/office/drawing/2014/main" id="{B02D5737-B9A0-2E4C-B933-8A7C2122698E}"/>
                </a:ext>
              </a:extLst>
            </p:cNvPr>
            <p:cNvSpPr txBox="1"/>
            <p:nvPr/>
          </p:nvSpPr>
          <p:spPr>
            <a:xfrm>
              <a:off x="2348134" y="1698351"/>
              <a:ext cx="829502" cy="533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tIns="60959" rIns="60959" bIns="60959" numCol="1" anchor="t">
              <a:spAutoFit/>
            </a:bodyPr>
            <a:lstStyle>
              <a:lvl1pPr algn="ctr">
                <a:defRPr sz="2000"/>
              </a:lvl1pPr>
            </a:lstStyle>
            <a:p>
              <a:r>
                <a:rPr sz="2667" dirty="0">
                  <a:latin typeface="+mj-lt"/>
                </a:rPr>
                <a:t>Risk</a:t>
              </a:r>
            </a:p>
          </p:txBody>
        </p:sp>
        <p:sp>
          <p:nvSpPr>
            <p:cNvPr id="46" name="Straight Arrow Connector 21">
              <a:extLst>
                <a:ext uri="{FF2B5EF4-FFF2-40B4-BE49-F238E27FC236}">
                  <a16:creationId xmlns:a16="http://schemas.microsoft.com/office/drawing/2014/main" id="{7B7C83DE-639D-3F48-B24C-E3B113B39399}"/>
                </a:ext>
              </a:extLst>
            </p:cNvPr>
            <p:cNvSpPr/>
            <p:nvPr/>
          </p:nvSpPr>
          <p:spPr>
            <a:xfrm flipH="1">
              <a:off x="1703148" y="2190872"/>
              <a:ext cx="821781" cy="1100096"/>
            </a:xfrm>
            <a:prstGeom prst="line">
              <a:avLst/>
            </a:prstGeom>
            <a:noFill/>
            <a:ln w="25400" cap="flat">
              <a:solidFill>
                <a:srgbClr val="000000"/>
              </a:solidFill>
              <a:prstDash val="solid"/>
              <a:round/>
              <a:tailEnd type="triangle" w="med" len="med"/>
            </a:ln>
            <a:effectLst/>
          </p:spPr>
          <p:txBody>
            <a:bodyPr wrap="square" lIns="60959" tIns="60959" rIns="60959" bIns="60959" numCol="1" anchor="t">
              <a:noAutofit/>
            </a:bodyPr>
            <a:lstStyle/>
            <a:p>
              <a:endParaRPr sz="2400"/>
            </a:p>
          </p:txBody>
        </p:sp>
      </p:grpSp>
      <p:grpSp>
        <p:nvGrpSpPr>
          <p:cNvPr id="49" name="Group 48">
            <a:extLst>
              <a:ext uri="{FF2B5EF4-FFF2-40B4-BE49-F238E27FC236}">
                <a16:creationId xmlns:a16="http://schemas.microsoft.com/office/drawing/2014/main" id="{42EF486D-0A63-694E-AC19-D908EA96BC0E}"/>
              </a:ext>
            </a:extLst>
          </p:cNvPr>
          <p:cNvGrpSpPr/>
          <p:nvPr/>
        </p:nvGrpSpPr>
        <p:grpSpPr>
          <a:xfrm>
            <a:off x="457200" y="5127585"/>
            <a:ext cx="10040230" cy="1730415"/>
            <a:chOff x="457200" y="5127585"/>
            <a:chExt cx="10040230" cy="1730415"/>
          </a:xfrm>
        </p:grpSpPr>
        <p:sp>
          <p:nvSpPr>
            <p:cNvPr id="28" name="Rectangle 27">
              <a:extLst>
                <a:ext uri="{FF2B5EF4-FFF2-40B4-BE49-F238E27FC236}">
                  <a16:creationId xmlns:a16="http://schemas.microsoft.com/office/drawing/2014/main" id="{8C326B0A-7298-EF47-B693-77C0561407CD}"/>
                </a:ext>
              </a:extLst>
            </p:cNvPr>
            <p:cNvSpPr/>
            <p:nvPr/>
          </p:nvSpPr>
          <p:spPr>
            <a:xfrm>
              <a:off x="457200" y="5127585"/>
              <a:ext cx="7946020" cy="17304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BE59622-E206-244A-8155-6C6D9D347910}"/>
                </a:ext>
              </a:extLst>
            </p:cNvPr>
            <p:cNvSpPr txBox="1"/>
            <p:nvPr/>
          </p:nvSpPr>
          <p:spPr>
            <a:xfrm>
              <a:off x="8371724" y="5392627"/>
              <a:ext cx="2125706" cy="1200329"/>
            </a:xfrm>
            <a:prstGeom prst="rect">
              <a:avLst/>
            </a:prstGeom>
            <a:noFill/>
          </p:spPr>
          <p:txBody>
            <a:bodyPr wrap="square" rtlCol="0">
              <a:spAutoFit/>
            </a:bodyPr>
            <a:lstStyle/>
            <a:p>
              <a:pPr algn="ctr"/>
              <a:r>
                <a:rPr lang="en-US" dirty="0">
                  <a:latin typeface="+mj-lt"/>
                </a:rPr>
                <a:t>National </a:t>
              </a:r>
            </a:p>
            <a:p>
              <a:pPr algn="ctr"/>
              <a:r>
                <a:rPr lang="en-US" dirty="0">
                  <a:latin typeface="+mj-lt"/>
                </a:rPr>
                <a:t>Seismic Hazard Map</a:t>
              </a:r>
            </a:p>
            <a:p>
              <a:pPr algn="ctr"/>
              <a:r>
                <a:rPr lang="en-US" b="1" i="1" dirty="0">
                  <a:latin typeface="+mj-lt"/>
                </a:rPr>
                <a:t>Updated in 2020</a:t>
              </a:r>
            </a:p>
          </p:txBody>
        </p:sp>
      </p:grpSp>
    </p:spTree>
    <p:custDataLst>
      <p:tags r:id="rId1"/>
    </p:custDataLst>
    <p:extLst>
      <p:ext uri="{BB962C8B-B14F-4D97-AF65-F5344CB8AC3E}">
        <p14:creationId xmlns:p14="http://schemas.microsoft.com/office/powerpoint/2010/main" val="4216871176"/>
      </p:ext>
    </p:extLst>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6C37-BB06-B048-A8F3-5928824E1EE1}"/>
              </a:ext>
            </a:extLst>
          </p:cNvPr>
          <p:cNvSpPr>
            <a:spLocks noGrp="1"/>
          </p:cNvSpPr>
          <p:nvPr>
            <p:ph type="title"/>
          </p:nvPr>
        </p:nvSpPr>
        <p:spPr/>
        <p:txBody>
          <a:bodyPr/>
          <a:lstStyle/>
          <a:p>
            <a:r>
              <a:rPr lang="en-US" dirty="0"/>
              <a:t>Recent Updates</a:t>
            </a:r>
          </a:p>
        </p:txBody>
      </p:sp>
      <p:sp>
        <p:nvSpPr>
          <p:cNvPr id="3" name="Content Placeholder 2">
            <a:extLst>
              <a:ext uri="{FF2B5EF4-FFF2-40B4-BE49-F238E27FC236}">
                <a16:creationId xmlns:a16="http://schemas.microsoft.com/office/drawing/2014/main" id="{9316FBE5-CFAE-764C-8DB4-6F0D0B2534CD}"/>
              </a:ext>
            </a:extLst>
          </p:cNvPr>
          <p:cNvSpPr>
            <a:spLocks noGrp="1"/>
          </p:cNvSpPr>
          <p:nvPr>
            <p:ph idx="1"/>
          </p:nvPr>
        </p:nvSpPr>
        <p:spPr/>
        <p:txBody>
          <a:bodyPr>
            <a:normAutofit fontScale="92500" lnSpcReduction="10000"/>
          </a:bodyPr>
          <a:lstStyle/>
          <a:p>
            <a:r>
              <a:rPr lang="en-US" dirty="0"/>
              <a:t>Big push to document the model, including exposure &amp; </a:t>
            </a:r>
            <a:r>
              <a:rPr lang="en-US" dirty="0" err="1"/>
              <a:t>multihazard</a:t>
            </a:r>
            <a:r>
              <a:rPr lang="en-US" dirty="0"/>
              <a:t> risk</a:t>
            </a:r>
          </a:p>
          <a:p>
            <a:r>
              <a:rPr lang="en-US" dirty="0"/>
              <a:t>National Risk Model undergoing final adjustments</a:t>
            </a:r>
          </a:p>
          <a:p>
            <a:pPr lvl="1"/>
            <a:r>
              <a:rPr lang="en-US" dirty="0"/>
              <a:t>Minor changes to hazard model </a:t>
            </a:r>
          </a:p>
          <a:p>
            <a:pPr lvl="1"/>
            <a:r>
              <a:rPr lang="en-US" dirty="0"/>
              <a:t>Internal review of fragility / vulnerability functions</a:t>
            </a:r>
          </a:p>
          <a:p>
            <a:pPr lvl="1"/>
            <a:r>
              <a:rPr lang="en-US" dirty="0"/>
              <a:t>Feedback on retrofit simulations to align with engineering practice</a:t>
            </a:r>
          </a:p>
          <a:p>
            <a:pPr lvl="1"/>
            <a:r>
              <a:rPr lang="en-US" dirty="0"/>
              <a:t>External review of model</a:t>
            </a:r>
          </a:p>
          <a:p>
            <a:pPr lvl="1"/>
            <a:r>
              <a:rPr lang="en-US" dirty="0"/>
              <a:t>Scoping outputs / indicators</a:t>
            </a:r>
          </a:p>
          <a:p>
            <a:r>
              <a:rPr lang="en-US" dirty="0"/>
              <a:t>Sensitivity testing for updated National Seismic Hazard Model</a:t>
            </a:r>
          </a:p>
          <a:p>
            <a:pPr lvl="1"/>
            <a:r>
              <a:rPr lang="en-US" dirty="0"/>
              <a:t>Balancing computational demands with granularity of outputs</a:t>
            </a:r>
          </a:p>
          <a:p>
            <a:r>
              <a:rPr lang="en-US" dirty="0"/>
              <a:t>Public launch of Scenario Catalogue this month</a:t>
            </a:r>
          </a:p>
          <a:p>
            <a:r>
              <a:rPr lang="en-US" dirty="0"/>
              <a:t>Development of purpose-built web application: </a:t>
            </a:r>
            <a:r>
              <a:rPr lang="en-US" dirty="0" err="1"/>
              <a:t>RiskProfiler</a:t>
            </a:r>
            <a:endParaRPr lang="en-US" dirty="0"/>
          </a:p>
        </p:txBody>
      </p:sp>
      <p:sp>
        <p:nvSpPr>
          <p:cNvPr id="4" name="Slide Number Placeholder 3">
            <a:extLst>
              <a:ext uri="{FF2B5EF4-FFF2-40B4-BE49-F238E27FC236}">
                <a16:creationId xmlns:a16="http://schemas.microsoft.com/office/drawing/2014/main" id="{D17630B4-5AF1-E241-A51C-CCE92EB89542}"/>
              </a:ext>
            </a:extLst>
          </p:cNvPr>
          <p:cNvSpPr>
            <a:spLocks noGrp="1"/>
          </p:cNvSpPr>
          <p:nvPr>
            <p:ph type="sldNum" sz="quarter" idx="12"/>
          </p:nvPr>
        </p:nvSpPr>
        <p:spPr/>
        <p:txBody>
          <a:bodyPr/>
          <a:lstStyle/>
          <a:p>
            <a:fld id="{8395A67B-D0FE-F448-80B1-1191BC67A3E6}" type="slidenum">
              <a:rPr lang="en-US" smtClean="0"/>
              <a:pPr/>
              <a:t>6</a:t>
            </a:fld>
            <a:endParaRPr lang="en-US" dirty="0"/>
          </a:p>
        </p:txBody>
      </p:sp>
    </p:spTree>
    <p:extLst>
      <p:ext uri="{BB962C8B-B14F-4D97-AF65-F5344CB8AC3E}">
        <p14:creationId xmlns:p14="http://schemas.microsoft.com/office/powerpoint/2010/main" val="32302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180402-95DD-9F4F-83A2-D516BCAE2F93}"/>
              </a:ext>
            </a:extLst>
          </p:cNvPr>
          <p:cNvSpPr>
            <a:spLocks noGrp="1"/>
          </p:cNvSpPr>
          <p:nvPr>
            <p:ph type="sldNum" sz="quarter" idx="12"/>
          </p:nvPr>
        </p:nvSpPr>
        <p:spPr/>
        <p:txBody>
          <a:bodyPr/>
          <a:lstStyle/>
          <a:p>
            <a:fld id="{220513D4-7261-F848-8FAE-CF02B39A77BD}" type="slidenum">
              <a:rPr lang="en-US" smtClean="0"/>
              <a:t>7</a:t>
            </a:fld>
            <a:endParaRPr lang="en-US"/>
          </a:p>
        </p:txBody>
      </p:sp>
      <p:pic>
        <p:nvPicPr>
          <p:cNvPr id="4" name="Picture 3">
            <a:extLst>
              <a:ext uri="{FF2B5EF4-FFF2-40B4-BE49-F238E27FC236}">
                <a16:creationId xmlns:a16="http://schemas.microsoft.com/office/drawing/2014/main" id="{FEFF585F-E2A9-4141-A569-27EE11D44B65}"/>
              </a:ext>
            </a:extLst>
          </p:cNvPr>
          <p:cNvPicPr>
            <a:picLocks noChangeAspect="1"/>
          </p:cNvPicPr>
          <p:nvPr/>
        </p:nvPicPr>
        <p:blipFill>
          <a:blip r:embed="rId3"/>
          <a:stretch>
            <a:fillRect/>
          </a:stretch>
        </p:blipFill>
        <p:spPr>
          <a:xfrm>
            <a:off x="431733" y="373034"/>
            <a:ext cx="4105098" cy="3528539"/>
          </a:xfrm>
          <a:prstGeom prst="rect">
            <a:avLst/>
          </a:prstGeom>
        </p:spPr>
      </p:pic>
      <p:pic>
        <p:nvPicPr>
          <p:cNvPr id="6" name="Picture 5">
            <a:extLst>
              <a:ext uri="{FF2B5EF4-FFF2-40B4-BE49-F238E27FC236}">
                <a16:creationId xmlns:a16="http://schemas.microsoft.com/office/drawing/2014/main" id="{9F071A33-C87C-4447-B868-900696ED03FF}"/>
              </a:ext>
            </a:extLst>
          </p:cNvPr>
          <p:cNvPicPr>
            <a:picLocks noChangeAspect="1"/>
          </p:cNvPicPr>
          <p:nvPr/>
        </p:nvPicPr>
        <p:blipFill>
          <a:blip r:embed="rId4"/>
          <a:stretch>
            <a:fillRect/>
          </a:stretch>
        </p:blipFill>
        <p:spPr>
          <a:xfrm>
            <a:off x="3130061" y="1916386"/>
            <a:ext cx="4105098" cy="3970374"/>
          </a:xfrm>
          <a:prstGeom prst="rect">
            <a:avLst/>
          </a:prstGeom>
        </p:spPr>
      </p:pic>
      <p:graphicFrame>
        <p:nvGraphicFramePr>
          <p:cNvPr id="7" name="Table 7">
            <a:extLst>
              <a:ext uri="{FF2B5EF4-FFF2-40B4-BE49-F238E27FC236}">
                <a16:creationId xmlns:a16="http://schemas.microsoft.com/office/drawing/2014/main" id="{FAE77DD7-345A-DE46-A1BF-BE21400600CB}"/>
              </a:ext>
            </a:extLst>
          </p:cNvPr>
          <p:cNvGraphicFramePr>
            <a:graphicFrameLocks noGrp="1"/>
          </p:cNvGraphicFramePr>
          <p:nvPr>
            <p:extLst>
              <p:ext uri="{D42A27DB-BD31-4B8C-83A1-F6EECF244321}">
                <p14:modId xmlns:p14="http://schemas.microsoft.com/office/powerpoint/2010/main" val="4008637840"/>
              </p:ext>
            </p:extLst>
          </p:nvPr>
        </p:nvGraphicFramePr>
        <p:xfrm>
          <a:off x="7764583" y="1704916"/>
          <a:ext cx="3977143" cy="2651760"/>
        </p:xfrm>
        <a:graphic>
          <a:graphicData uri="http://schemas.openxmlformats.org/drawingml/2006/table">
            <a:tbl>
              <a:tblPr firstRow="1" bandRow="1">
                <a:tableStyleId>{5C22544A-7EE6-4342-B048-85BDC9FD1C3A}</a:tableStyleId>
              </a:tblPr>
              <a:tblGrid>
                <a:gridCol w="2283251">
                  <a:extLst>
                    <a:ext uri="{9D8B030D-6E8A-4147-A177-3AD203B41FA5}">
                      <a16:colId xmlns:a16="http://schemas.microsoft.com/office/drawing/2014/main" val="764829180"/>
                    </a:ext>
                  </a:extLst>
                </a:gridCol>
                <a:gridCol w="1693892">
                  <a:extLst>
                    <a:ext uri="{9D8B030D-6E8A-4147-A177-3AD203B41FA5}">
                      <a16:colId xmlns:a16="http://schemas.microsoft.com/office/drawing/2014/main" val="731736996"/>
                    </a:ext>
                  </a:extLst>
                </a:gridCol>
              </a:tblGrid>
              <a:tr h="627581">
                <a:tc>
                  <a:txBody>
                    <a:bodyPr/>
                    <a:lstStyle/>
                    <a:p>
                      <a:r>
                        <a:rPr lang="en-US" dirty="0">
                          <a:latin typeface="+mj-lt"/>
                        </a:rPr>
                        <a:t>Buildings</a:t>
                      </a:r>
                    </a:p>
                  </a:txBody>
                  <a:tcPr/>
                </a:tc>
                <a:tc>
                  <a:txBody>
                    <a:bodyPr/>
                    <a:lstStyle/>
                    <a:p>
                      <a:r>
                        <a:rPr lang="en-US" dirty="0">
                          <a:latin typeface="+mj-lt"/>
                        </a:rPr>
                        <a:t>Retrofitted Code Level</a:t>
                      </a:r>
                    </a:p>
                  </a:txBody>
                  <a:tcPr/>
                </a:tc>
                <a:extLst>
                  <a:ext uri="{0D108BD9-81ED-4DB2-BD59-A6C34878D82A}">
                    <a16:rowId xmlns:a16="http://schemas.microsoft.com/office/drawing/2014/main" val="2711721321"/>
                  </a:ext>
                </a:extLst>
              </a:tr>
              <a:tr h="363598">
                <a:tc>
                  <a:txBody>
                    <a:bodyPr/>
                    <a:lstStyle/>
                    <a:p>
                      <a:r>
                        <a:rPr lang="en-US" dirty="0">
                          <a:latin typeface="+mj-lt"/>
                        </a:rPr>
                        <a:t>High Code</a:t>
                      </a:r>
                    </a:p>
                  </a:txBody>
                  <a:tcPr/>
                </a:tc>
                <a:tc>
                  <a:txBody>
                    <a:bodyPr/>
                    <a:lstStyle/>
                    <a:p>
                      <a:r>
                        <a:rPr lang="en-US" dirty="0">
                          <a:latin typeface="+mj-lt"/>
                        </a:rPr>
                        <a:t>High Code</a:t>
                      </a:r>
                    </a:p>
                  </a:txBody>
                  <a:tcPr/>
                </a:tc>
                <a:extLst>
                  <a:ext uri="{0D108BD9-81ED-4DB2-BD59-A6C34878D82A}">
                    <a16:rowId xmlns:a16="http://schemas.microsoft.com/office/drawing/2014/main" val="3702492560"/>
                  </a:ext>
                </a:extLst>
              </a:tr>
              <a:tr h="627581">
                <a:tc>
                  <a:txBody>
                    <a:bodyPr/>
                    <a:lstStyle/>
                    <a:p>
                      <a:r>
                        <a:rPr lang="en-US" dirty="0">
                          <a:latin typeface="+mj-lt"/>
                        </a:rPr>
                        <a:t>Unreinforced Masonry Elements</a:t>
                      </a:r>
                    </a:p>
                  </a:txBody>
                  <a:tcPr/>
                </a:tc>
                <a:tc>
                  <a:txBody>
                    <a:bodyPr/>
                    <a:lstStyle/>
                    <a:p>
                      <a:r>
                        <a:rPr lang="en-US" dirty="0">
                          <a:latin typeface="+mj-lt"/>
                        </a:rPr>
                        <a:t>Low Code</a:t>
                      </a:r>
                    </a:p>
                  </a:txBody>
                  <a:tcPr/>
                </a:tc>
                <a:extLst>
                  <a:ext uri="{0D108BD9-81ED-4DB2-BD59-A6C34878D82A}">
                    <a16:rowId xmlns:a16="http://schemas.microsoft.com/office/drawing/2014/main" val="3200397109"/>
                  </a:ext>
                </a:extLst>
              </a:tr>
              <a:tr h="627581">
                <a:tc>
                  <a:txBody>
                    <a:bodyPr/>
                    <a:lstStyle/>
                    <a:p>
                      <a:r>
                        <a:rPr lang="en-US" dirty="0">
                          <a:latin typeface="+mj-lt"/>
                        </a:rPr>
                        <a:t>Hospital/Emergency Response Facility</a:t>
                      </a:r>
                    </a:p>
                  </a:txBody>
                  <a:tcPr/>
                </a:tc>
                <a:tc>
                  <a:txBody>
                    <a:bodyPr/>
                    <a:lstStyle/>
                    <a:p>
                      <a:r>
                        <a:rPr lang="en-US" dirty="0">
                          <a:latin typeface="+mj-lt"/>
                        </a:rPr>
                        <a:t>High Code</a:t>
                      </a:r>
                    </a:p>
                  </a:txBody>
                  <a:tcPr/>
                </a:tc>
                <a:extLst>
                  <a:ext uri="{0D108BD9-81ED-4DB2-BD59-A6C34878D82A}">
                    <a16:rowId xmlns:a16="http://schemas.microsoft.com/office/drawing/2014/main" val="1893533826"/>
                  </a:ext>
                </a:extLst>
              </a:tr>
              <a:tr h="363598">
                <a:tc>
                  <a:txBody>
                    <a:bodyPr/>
                    <a:lstStyle/>
                    <a:p>
                      <a:r>
                        <a:rPr lang="en-US" dirty="0">
                          <a:latin typeface="+mj-lt"/>
                        </a:rPr>
                        <a:t>All Else</a:t>
                      </a:r>
                    </a:p>
                  </a:txBody>
                  <a:tcPr/>
                </a:tc>
                <a:tc>
                  <a:txBody>
                    <a:bodyPr/>
                    <a:lstStyle/>
                    <a:p>
                      <a:r>
                        <a:rPr lang="en-US" dirty="0">
                          <a:latin typeface="+mj-lt"/>
                        </a:rPr>
                        <a:t>Mid Code</a:t>
                      </a:r>
                    </a:p>
                  </a:txBody>
                  <a:tcPr/>
                </a:tc>
                <a:extLst>
                  <a:ext uri="{0D108BD9-81ED-4DB2-BD59-A6C34878D82A}">
                    <a16:rowId xmlns:a16="http://schemas.microsoft.com/office/drawing/2014/main" val="849663366"/>
                  </a:ext>
                </a:extLst>
              </a:tr>
            </a:tbl>
          </a:graphicData>
        </a:graphic>
      </p:graphicFrame>
    </p:spTree>
    <p:extLst>
      <p:ext uri="{BB962C8B-B14F-4D97-AF65-F5344CB8AC3E}">
        <p14:creationId xmlns:p14="http://schemas.microsoft.com/office/powerpoint/2010/main" val="525311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E8AF-E2DC-5040-B138-2E7822B4D8AE}"/>
              </a:ext>
            </a:extLst>
          </p:cNvPr>
          <p:cNvSpPr>
            <a:spLocks noGrp="1"/>
          </p:cNvSpPr>
          <p:nvPr>
            <p:ph type="title"/>
          </p:nvPr>
        </p:nvSpPr>
        <p:spPr/>
        <p:txBody>
          <a:bodyPr/>
          <a:lstStyle/>
          <a:p>
            <a:r>
              <a:rPr lang="en-US" dirty="0"/>
              <a:t>Scenario Catalogue</a:t>
            </a:r>
          </a:p>
        </p:txBody>
      </p:sp>
      <p:sp>
        <p:nvSpPr>
          <p:cNvPr id="4" name="Slide Number Placeholder 3">
            <a:extLst>
              <a:ext uri="{FF2B5EF4-FFF2-40B4-BE49-F238E27FC236}">
                <a16:creationId xmlns:a16="http://schemas.microsoft.com/office/drawing/2014/main" id="{35434308-76D6-7F4F-B865-207356260D95}"/>
              </a:ext>
            </a:extLst>
          </p:cNvPr>
          <p:cNvSpPr>
            <a:spLocks noGrp="1"/>
          </p:cNvSpPr>
          <p:nvPr>
            <p:ph type="sldNum" sz="quarter" idx="12"/>
          </p:nvPr>
        </p:nvSpPr>
        <p:spPr/>
        <p:txBody>
          <a:bodyPr/>
          <a:lstStyle/>
          <a:p>
            <a:fld id="{8395A67B-D0FE-F448-80B1-1191BC67A3E6}" type="slidenum">
              <a:rPr lang="en-US" smtClean="0"/>
              <a:pPr/>
              <a:t>8</a:t>
            </a:fld>
            <a:endParaRPr lang="en-US" dirty="0"/>
          </a:p>
        </p:txBody>
      </p:sp>
      <p:pic>
        <p:nvPicPr>
          <p:cNvPr id="8" name="Picture 7">
            <a:extLst>
              <a:ext uri="{FF2B5EF4-FFF2-40B4-BE49-F238E27FC236}">
                <a16:creationId xmlns:a16="http://schemas.microsoft.com/office/drawing/2014/main" id="{1CEBFC5D-3DCD-064A-A9B2-0427F177CE49}"/>
              </a:ext>
            </a:extLst>
          </p:cNvPr>
          <p:cNvPicPr>
            <a:picLocks noChangeAspect="1"/>
          </p:cNvPicPr>
          <p:nvPr/>
        </p:nvPicPr>
        <p:blipFill>
          <a:blip r:embed="rId2"/>
          <a:stretch>
            <a:fillRect/>
          </a:stretch>
        </p:blipFill>
        <p:spPr>
          <a:xfrm>
            <a:off x="8161148" y="457199"/>
            <a:ext cx="3383834" cy="4366847"/>
          </a:xfrm>
          <a:prstGeom prst="rect">
            <a:avLst/>
          </a:prstGeom>
          <a:ln>
            <a:solidFill>
              <a:schemeClr val="tx1"/>
            </a:solidFill>
          </a:ln>
        </p:spPr>
      </p:pic>
      <p:pic>
        <p:nvPicPr>
          <p:cNvPr id="12" name="Picture 11">
            <a:extLst>
              <a:ext uri="{FF2B5EF4-FFF2-40B4-BE49-F238E27FC236}">
                <a16:creationId xmlns:a16="http://schemas.microsoft.com/office/drawing/2014/main" id="{93F64552-2590-6549-ACEC-BA87E85F89B8}"/>
              </a:ext>
            </a:extLst>
          </p:cNvPr>
          <p:cNvPicPr>
            <a:picLocks noChangeAspect="1"/>
          </p:cNvPicPr>
          <p:nvPr/>
        </p:nvPicPr>
        <p:blipFill>
          <a:blip r:embed="rId3"/>
          <a:stretch>
            <a:fillRect/>
          </a:stretch>
        </p:blipFill>
        <p:spPr>
          <a:xfrm>
            <a:off x="4214333" y="2579077"/>
            <a:ext cx="4589466" cy="3247006"/>
          </a:xfrm>
          <a:prstGeom prst="rect">
            <a:avLst/>
          </a:prstGeom>
        </p:spPr>
      </p:pic>
      <p:sp>
        <p:nvSpPr>
          <p:cNvPr id="3" name="TextBox 2">
            <a:extLst>
              <a:ext uri="{FF2B5EF4-FFF2-40B4-BE49-F238E27FC236}">
                <a16:creationId xmlns:a16="http://schemas.microsoft.com/office/drawing/2014/main" id="{BBEF8997-E3EC-894E-A25F-6BEF8EA1D461}"/>
              </a:ext>
            </a:extLst>
          </p:cNvPr>
          <p:cNvSpPr txBox="1"/>
          <p:nvPr/>
        </p:nvSpPr>
        <p:spPr>
          <a:xfrm>
            <a:off x="817188" y="1859339"/>
            <a:ext cx="32004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Consistent analysis methodology</a:t>
            </a:r>
          </a:p>
          <a:p>
            <a:pPr marL="285750" indent="-285750">
              <a:buFont typeface="Arial" panose="020B0604020202020204" pitchFamily="34" charset="0"/>
              <a:buChar char="•"/>
            </a:pPr>
            <a:r>
              <a:rPr lang="en-US" dirty="0">
                <a:latin typeface="+mj-lt"/>
              </a:rPr>
              <a:t>Consistent set of outputs</a:t>
            </a:r>
          </a:p>
          <a:p>
            <a:pPr marL="285750" indent="-285750">
              <a:buFont typeface="Arial" panose="020B0604020202020204" pitchFamily="34" charset="0"/>
              <a:buChar char="•"/>
            </a:pPr>
            <a:r>
              <a:rPr lang="en-US" dirty="0">
                <a:latin typeface="+mj-lt"/>
              </a:rPr>
              <a:t>Validation of model</a:t>
            </a:r>
          </a:p>
          <a:p>
            <a:pPr marL="285750" indent="-285750">
              <a:buFont typeface="Arial" panose="020B0604020202020204" pitchFamily="34" charset="0"/>
              <a:buChar char="•"/>
            </a:pPr>
            <a:r>
              <a:rPr lang="en-US" dirty="0">
                <a:latin typeface="+mj-lt"/>
              </a:rPr>
              <a:t>Several presentations directly to practitioners</a:t>
            </a:r>
          </a:p>
          <a:p>
            <a:pPr marL="285750" indent="-285750">
              <a:buFont typeface="Arial" panose="020B0604020202020204" pitchFamily="34" charset="0"/>
              <a:buChar char="•"/>
            </a:pPr>
            <a:r>
              <a:rPr lang="en-US" dirty="0">
                <a:latin typeface="+mj-lt"/>
              </a:rPr>
              <a:t>Ongoing work: fill out the catalogue</a:t>
            </a:r>
          </a:p>
          <a:p>
            <a:pPr marL="285750" indent="-285750">
              <a:buFont typeface="Arial" panose="020B0604020202020204" pitchFamily="34" charset="0"/>
              <a:buChar char="•"/>
            </a:pPr>
            <a:endParaRPr lang="en-US" dirty="0">
              <a:latin typeface="+mj-lt"/>
            </a:endParaRPr>
          </a:p>
          <a:p>
            <a:r>
              <a:rPr lang="en-US" dirty="0">
                <a:latin typeface="+mj-lt"/>
                <a:hlinkClick r:id="rId4"/>
              </a:rPr>
              <a:t>https://github.com/OpenDRR/earthquake-scenarios</a:t>
            </a:r>
            <a:r>
              <a:rPr lang="en-US" dirty="0">
                <a:latin typeface="+mj-lt"/>
              </a:rPr>
              <a:t> </a:t>
            </a:r>
          </a:p>
        </p:txBody>
      </p:sp>
    </p:spTree>
    <p:extLst>
      <p:ext uri="{BB962C8B-B14F-4D97-AF65-F5344CB8AC3E}">
        <p14:creationId xmlns:p14="http://schemas.microsoft.com/office/powerpoint/2010/main" val="1257576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5228-8882-3B43-A0D7-F40366DB23DF}"/>
              </a:ext>
            </a:extLst>
          </p:cNvPr>
          <p:cNvSpPr>
            <a:spLocks noGrp="1"/>
          </p:cNvSpPr>
          <p:nvPr>
            <p:ph type="title"/>
          </p:nvPr>
        </p:nvSpPr>
        <p:spPr/>
        <p:txBody>
          <a:bodyPr/>
          <a:lstStyle/>
          <a:p>
            <a:r>
              <a:rPr lang="en-US" dirty="0"/>
              <a:t>Collaborations</a:t>
            </a:r>
          </a:p>
        </p:txBody>
      </p:sp>
      <p:sp>
        <p:nvSpPr>
          <p:cNvPr id="3" name="Content Placeholder 2">
            <a:extLst>
              <a:ext uri="{FF2B5EF4-FFF2-40B4-BE49-F238E27FC236}">
                <a16:creationId xmlns:a16="http://schemas.microsoft.com/office/drawing/2014/main" id="{D0992CFE-F5CF-9244-8922-798284E2B6C0}"/>
              </a:ext>
            </a:extLst>
          </p:cNvPr>
          <p:cNvSpPr>
            <a:spLocks noGrp="1"/>
          </p:cNvSpPr>
          <p:nvPr>
            <p:ph idx="1"/>
          </p:nvPr>
        </p:nvSpPr>
        <p:spPr>
          <a:xfrm>
            <a:off x="457201" y="1506793"/>
            <a:ext cx="11269133" cy="4229100"/>
          </a:xfrm>
        </p:spPr>
        <p:txBody>
          <a:bodyPr>
            <a:normAutofit fontScale="92500" lnSpcReduction="20000"/>
          </a:bodyPr>
          <a:lstStyle/>
          <a:p>
            <a:r>
              <a:rPr lang="en-US" dirty="0"/>
              <a:t>Finance Canada</a:t>
            </a:r>
          </a:p>
          <a:p>
            <a:pPr marL="287338" lvl="1" indent="0">
              <a:buNone/>
            </a:pPr>
            <a:r>
              <a:rPr lang="en-US" dirty="0"/>
              <a:t>	Aiding federal regulator to analyze protection gaps </a:t>
            </a:r>
          </a:p>
          <a:p>
            <a:r>
              <a:rPr lang="en-US" dirty="0"/>
              <a:t>Exercise Coastal Response 2022</a:t>
            </a:r>
          </a:p>
          <a:p>
            <a:pPr marL="287338" lvl="1" indent="0">
              <a:buNone/>
            </a:pPr>
            <a:r>
              <a:rPr lang="en-US" dirty="0"/>
              <a:t>	Designing scenario for federal response exercise</a:t>
            </a:r>
          </a:p>
          <a:p>
            <a:r>
              <a:rPr lang="en-US" dirty="0"/>
              <a:t>Public Safety Canada’s All Hazards Risk Assessment</a:t>
            </a:r>
          </a:p>
          <a:p>
            <a:pPr marL="287338" lvl="1" indent="0">
              <a:buNone/>
            </a:pPr>
            <a:r>
              <a:rPr lang="en-US" dirty="0"/>
              <a:t>	Designing scenarios for federal planning exercise</a:t>
            </a:r>
          </a:p>
          <a:p>
            <a:r>
              <a:rPr lang="en-US" dirty="0"/>
              <a:t>City of Vancouver</a:t>
            </a:r>
          </a:p>
          <a:p>
            <a:pPr marL="287338" lvl="1" indent="0">
              <a:buNone/>
            </a:pPr>
            <a:r>
              <a:rPr lang="en-US" dirty="0"/>
              <a:t>	Municipal retrofit planning and site-level risk assessment</a:t>
            </a:r>
          </a:p>
          <a:p>
            <a:r>
              <a:rPr lang="en-US" dirty="0"/>
              <a:t>University of British Columbia </a:t>
            </a:r>
          </a:p>
          <a:p>
            <a:pPr marL="287338" lvl="1" indent="0">
              <a:buNone/>
            </a:pPr>
            <a:r>
              <a:rPr lang="en-US" dirty="0"/>
              <a:t>	Developing Canada-specific fragility functions</a:t>
            </a:r>
          </a:p>
          <a:p>
            <a:r>
              <a:rPr lang="en-US" dirty="0"/>
              <a:t>McGill University</a:t>
            </a:r>
          </a:p>
          <a:p>
            <a:pPr marL="287338" lvl="1" indent="0">
              <a:buNone/>
            </a:pPr>
            <a:r>
              <a:rPr lang="en-US" dirty="0"/>
              <a:t>	Contributing data for induced earthquake analyses in Northern BC</a:t>
            </a:r>
          </a:p>
        </p:txBody>
      </p:sp>
      <p:sp>
        <p:nvSpPr>
          <p:cNvPr id="4" name="Slide Number Placeholder 3">
            <a:extLst>
              <a:ext uri="{FF2B5EF4-FFF2-40B4-BE49-F238E27FC236}">
                <a16:creationId xmlns:a16="http://schemas.microsoft.com/office/drawing/2014/main" id="{357226D6-A712-714D-9CED-212636E27088}"/>
              </a:ext>
            </a:extLst>
          </p:cNvPr>
          <p:cNvSpPr>
            <a:spLocks noGrp="1"/>
          </p:cNvSpPr>
          <p:nvPr>
            <p:ph type="sldNum" sz="quarter" idx="12"/>
          </p:nvPr>
        </p:nvSpPr>
        <p:spPr/>
        <p:txBody>
          <a:bodyPr/>
          <a:lstStyle/>
          <a:p>
            <a:fld id="{8395A67B-D0FE-F448-80B1-1191BC67A3E6}" type="slidenum">
              <a:rPr lang="en-US" smtClean="0"/>
              <a:pPr/>
              <a:t>9</a:t>
            </a:fld>
            <a:endParaRPr lang="en-US" dirty="0"/>
          </a:p>
        </p:txBody>
      </p:sp>
    </p:spTree>
    <p:extLst>
      <p:ext uri="{BB962C8B-B14F-4D97-AF65-F5344CB8AC3E}">
        <p14:creationId xmlns:p14="http://schemas.microsoft.com/office/powerpoint/2010/main" val="3307968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7|2.9|7.9|4.7"/>
</p:tagLst>
</file>

<file path=ppt/tags/tag2.xml><?xml version="1.0" encoding="utf-8"?>
<p:tagLst xmlns:a="http://schemas.openxmlformats.org/drawingml/2006/main" xmlns:r="http://schemas.openxmlformats.org/officeDocument/2006/relationships" xmlns:p="http://schemas.openxmlformats.org/presentationml/2006/main">
  <p:tag name="TIMING" val="|14.3|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6181</TotalTime>
  <Words>1131</Words>
  <Application>Microsoft Macintosh PowerPoint</Application>
  <PresentationFormat>Widescreen</PresentationFormat>
  <Paragraphs>117</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Disaster Risk Reduction Pathways</vt:lpstr>
      <vt:lpstr>PowerPoint Presentation</vt:lpstr>
      <vt:lpstr>PowerPoint Presentation</vt:lpstr>
      <vt:lpstr>PowerPoint Presentation</vt:lpstr>
      <vt:lpstr>Seismic Risk</vt:lpstr>
      <vt:lpstr>Recent Updates</vt:lpstr>
      <vt:lpstr>PowerPoint Presentation</vt:lpstr>
      <vt:lpstr>Scenario Catalogue</vt:lpstr>
      <vt:lpstr>Collaborations</vt:lpstr>
      <vt:lpstr>Resources </vt:lpstr>
      <vt:lpstr>© Her Majesty the Queen in Right of Canada, as represented by the Minister of Natural Resources, 2019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Sahar Safaie</cp:lastModifiedBy>
  <cp:revision>204</cp:revision>
  <dcterms:created xsi:type="dcterms:W3CDTF">2019-08-12T13:09:44Z</dcterms:created>
  <dcterms:modified xsi:type="dcterms:W3CDTF">2021-07-23T20:49:10Z</dcterms:modified>
</cp:coreProperties>
</file>