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26" r:id="rId2"/>
    <p:sldId id="328" r:id="rId3"/>
    <p:sldId id="327" r:id="rId4"/>
    <p:sldId id="332" r:id="rId5"/>
    <p:sldId id="329" r:id="rId6"/>
    <p:sldId id="3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7C"/>
    <a:srgbClr val="D4739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71208"/>
  </p:normalViewPr>
  <p:slideViewPr>
    <p:cSldViewPr snapToGrid="0" snapToObjects="1">
      <p:cViewPr varScale="1">
        <p:scale>
          <a:sx n="86" d="100"/>
          <a:sy n="86" d="100"/>
        </p:scale>
        <p:origin x="2152"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82460-7193-E041-84FB-DBDD74EEDD01}" type="datetimeFigureOut">
              <a:rPr lang="en-US" smtClean="0"/>
              <a:t>7/23/21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F732-00F6-2D40-9C23-8FCFB28E1E6E}" type="slidenum">
              <a:rPr lang="en-US" smtClean="0"/>
              <a:t>‹#›</a:t>
            </a:fld>
            <a:endParaRPr lang="en-US"/>
          </a:p>
        </p:txBody>
      </p:sp>
    </p:spTree>
    <p:extLst>
      <p:ext uri="{BB962C8B-B14F-4D97-AF65-F5344CB8AC3E}">
        <p14:creationId xmlns:p14="http://schemas.microsoft.com/office/powerpoint/2010/main" val="391588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vulnerability of people to natural hazards varies from place to place depending on characteristics of physical setting, social fabric and broad scale socio-political influences that have shaped regional patterns of human settlement over time. </a:t>
            </a:r>
            <a:endParaRPr lang="en-US" dirty="0"/>
          </a:p>
          <a:p>
            <a:r>
              <a:rPr lang="en-CA" dirty="0"/>
              <a:t>Social vulnerability assessment addresses the question of who is most likely to be affected by the immediate impacts of a hazard event, and the underlying human and socioeconomic factors that may amplify the negative downstream consequences during both response and recovery phases of a disaster. This study addresses the complex set of social interactions that influence characteristics of social vulnerability and the determinants of risk at a neighborhood scale. In other words, ..</a:t>
            </a:r>
          </a:p>
        </p:txBody>
      </p:sp>
      <p:sp>
        <p:nvSpPr>
          <p:cNvPr id="4" name="Slide Number Placeholder 3"/>
          <p:cNvSpPr>
            <a:spLocks noGrp="1"/>
          </p:cNvSpPr>
          <p:nvPr>
            <p:ph type="sldNum" sz="quarter" idx="5"/>
          </p:nvPr>
        </p:nvSpPr>
        <p:spPr/>
        <p:txBody>
          <a:bodyPr/>
          <a:lstStyle/>
          <a:p>
            <a:fld id="{E056F732-00F6-2D40-9C23-8FCFB28E1E6E}" type="slidenum">
              <a:rPr lang="en-US" smtClean="0"/>
              <a:t>2</a:t>
            </a:fld>
            <a:endParaRPr lang="en-US"/>
          </a:p>
        </p:txBody>
      </p:sp>
    </p:spTree>
    <p:extLst>
      <p:ext uri="{BB962C8B-B14F-4D97-AF65-F5344CB8AC3E}">
        <p14:creationId xmlns:p14="http://schemas.microsoft.com/office/powerpoint/2010/main" val="358193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social vulnerability is complex, and difficult to measure in a way that allows for meaningful change or comparison across jurisdictions. Variables of social vulnerability were selected </a:t>
            </a:r>
            <a:r>
              <a:rPr lang="en-CA" dirty="0"/>
              <a:t>to be relevant at the scale of municipal-level planning and accessible using demographic data reported by Statistics Canada at the dissemination area level. Values were normalized, and a principle component analysis was performed to account for covariance correlation between variables. </a:t>
            </a:r>
          </a:p>
          <a:p>
            <a:r>
              <a:rPr lang="en-CA" dirty="0"/>
              <a:t>Social Capital reflects characteristics of household size, family characteristics, mobility and regular workplace relationships that are relevant for assessing capacities to anticipate and withstand the immediate impacts of a hazard event. Individual Autonomy encompasses characteristics of age, literacy, language barriers and socio-political capital that can influence capacities to withstand, evacuate from and respond to the impacts of a hazard event. Housing Conditions reflect the dimensions of ownership, population density, suitability of accommodation and relative capacities for maintenance and upkeep of physical assets. Financial Agency reflects the relative capacities of individuals and groups to take actions on their own behalf following a disaster event to arrange for safe shelter, emergency supplies and to repair/replace capital assets that may have been damaged as a result.</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E056F732-00F6-2D40-9C23-8FCFB28E1E6E}" type="slidenum">
              <a:rPr lang="en-US" smtClean="0"/>
              <a:t>3</a:t>
            </a:fld>
            <a:endParaRPr lang="en-US"/>
          </a:p>
        </p:txBody>
      </p:sp>
    </p:spTree>
    <p:extLst>
      <p:ext uri="{BB962C8B-B14F-4D97-AF65-F5344CB8AC3E}">
        <p14:creationId xmlns:p14="http://schemas.microsoft.com/office/powerpoint/2010/main" val="122833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indicators, one can find the average value or </a:t>
            </a:r>
            <a:r>
              <a:rPr lang="en-US" dirty="0" err="1"/>
              <a:t>achetype</a:t>
            </a:r>
            <a:r>
              <a:rPr lang="en-US" dirty="0"/>
              <a:t>, and consider how smaller regions compare. In each neighborhood, a score of +1 would be assigned if a variable exceeds the average plus one standard deviation. This allows us to identify communities which face more than the average burden, as determined by that variable. This is currently underway, I believe, across Canada, to help us understand how the social fabric may be strained by hazard events in the future. </a:t>
            </a:r>
          </a:p>
        </p:txBody>
      </p:sp>
      <p:sp>
        <p:nvSpPr>
          <p:cNvPr id="4" name="Slide Number Placeholder 3"/>
          <p:cNvSpPr>
            <a:spLocks noGrp="1"/>
          </p:cNvSpPr>
          <p:nvPr>
            <p:ph type="sldNum" sz="quarter" idx="5"/>
          </p:nvPr>
        </p:nvSpPr>
        <p:spPr/>
        <p:txBody>
          <a:bodyPr/>
          <a:lstStyle/>
          <a:p>
            <a:fld id="{E056F732-00F6-2D40-9C23-8FCFB28E1E6E}" type="slidenum">
              <a:rPr lang="en-US" smtClean="0"/>
              <a:t>4</a:t>
            </a:fld>
            <a:endParaRPr lang="en-US"/>
          </a:p>
        </p:txBody>
      </p:sp>
    </p:spTree>
    <p:extLst>
      <p:ext uri="{BB962C8B-B14F-4D97-AF65-F5344CB8AC3E}">
        <p14:creationId xmlns:p14="http://schemas.microsoft.com/office/powerpoint/2010/main" val="63123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in BC, though, we’ve been able to go even further. While vulnerability thresholds offer a methodology to evaluate and compare relative levels of social vulnerability from one region to another, the assessment of neighborhood typologies provides a more focused analysis of the underlying drivers of vulnerability from the perspective of those most affected. This is a subtle but important shift in perspective that re-frames the analysis on causal factors attributed to specific combinations of demographic variables that can be characterized through the lens of neighbourhood archetypes.</a:t>
            </a:r>
          </a:p>
          <a:p>
            <a:r>
              <a:rPr lang="en-CA" dirty="0"/>
              <a:t>A pilot study was carried out for the province of British Columbia, assessing neighborhood-level vulnerability archetypes using machine learning and related pattern recognition techniques to detect and characterize relationships between distinct population groups and corresponding patterns of social vulnerability. Eight distinct neighborhood archetypes are defined based on a subset of vulnerability measures from the national model. Each dissemination area in the province of British Columbia is then assigned to one of the eight characteristic neighborhood archetypes based on a quantitative measure of similarity. </a:t>
            </a:r>
          </a:p>
          <a:p>
            <a:r>
              <a:rPr lang="en-CA" dirty="0"/>
              <a:t>Re-framing the context of analysis in this way has the potential to bridge top-down quantitative methods of assessing levels of social vulnerability with bottom-up approaches that reflect local knowledge and understanding of the many ways in which a particular community can be vulnerable to natural hazards and underlying causal factors. This is particularly relevant for prioritizing planning and policy development efforts around those neighborhood archetypes that are likely to bear the greatest burden of risk, and the specific capacities and/or additional services they may need to enhance disaster resilience and related prospects of functional recovery.</a:t>
            </a:r>
            <a:endParaRPr lang="en-US" dirty="0"/>
          </a:p>
        </p:txBody>
      </p:sp>
      <p:sp>
        <p:nvSpPr>
          <p:cNvPr id="4" name="Slide Number Placeholder 3"/>
          <p:cNvSpPr>
            <a:spLocks noGrp="1"/>
          </p:cNvSpPr>
          <p:nvPr>
            <p:ph type="sldNum" sz="quarter" idx="5"/>
          </p:nvPr>
        </p:nvSpPr>
        <p:spPr/>
        <p:txBody>
          <a:bodyPr/>
          <a:lstStyle/>
          <a:p>
            <a:fld id="{E056F732-00F6-2D40-9C23-8FCFB28E1E6E}" type="slidenum">
              <a:rPr lang="en-US" smtClean="0"/>
              <a:t>5</a:t>
            </a:fld>
            <a:endParaRPr lang="en-US"/>
          </a:p>
        </p:txBody>
      </p:sp>
    </p:spTree>
    <p:extLst>
      <p:ext uri="{BB962C8B-B14F-4D97-AF65-F5344CB8AC3E}">
        <p14:creationId xmlns:p14="http://schemas.microsoft.com/office/powerpoint/2010/main" val="14160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Pathways, Murray, Jackie, et al., bridged these neighborhood archetypes with the results of the M6.8 scenario earthquake, and held a URBC session to allow practitioners to interact with these datasets simultaneously. This demonstrated, for a fictional city, the preponderance of certain types of neighborhood groupings which would be likely to suffer disproportionately – in this case young families with low income and those with low income who had tenuous housing. It also allows us to identify opportunities to reduce risk for those groups in particular through retrofits which could make a drastic difference in terms of the number of people experiencing displacement. </a:t>
            </a:r>
          </a:p>
        </p:txBody>
      </p:sp>
      <p:sp>
        <p:nvSpPr>
          <p:cNvPr id="4" name="Slide Number Placeholder 3"/>
          <p:cNvSpPr>
            <a:spLocks noGrp="1"/>
          </p:cNvSpPr>
          <p:nvPr>
            <p:ph type="sldNum" sz="quarter" idx="5"/>
          </p:nvPr>
        </p:nvSpPr>
        <p:spPr/>
        <p:txBody>
          <a:bodyPr/>
          <a:lstStyle/>
          <a:p>
            <a:fld id="{E056F732-00F6-2D40-9C23-8FCFB28E1E6E}" type="slidenum">
              <a:rPr lang="en-US" smtClean="0"/>
              <a:t>6</a:t>
            </a:fld>
            <a:endParaRPr lang="en-US"/>
          </a:p>
        </p:txBody>
      </p:sp>
    </p:spTree>
    <p:extLst>
      <p:ext uri="{BB962C8B-B14F-4D97-AF65-F5344CB8AC3E}">
        <p14:creationId xmlns:p14="http://schemas.microsoft.com/office/powerpoint/2010/main" val="1047318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272B1-99B0-214E-8926-B46D3A2739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3" y="0"/>
            <a:ext cx="12188952" cy="6858000"/>
          </a:xfrm>
          <a:prstGeom prst="rect">
            <a:avLst/>
          </a:prstGeom>
        </p:spPr>
      </p:pic>
      <p:sp>
        <p:nvSpPr>
          <p:cNvPr id="2" name="Title 1">
            <a:extLst>
              <a:ext uri="{FF2B5EF4-FFF2-40B4-BE49-F238E27FC236}">
                <a16:creationId xmlns:a16="http://schemas.microsoft.com/office/drawing/2014/main" id="{FE67D5A3-287B-C64E-8E26-AE388B0173AC}"/>
              </a:ext>
            </a:extLst>
          </p:cNvPr>
          <p:cNvSpPr>
            <a:spLocks noGrp="1"/>
          </p:cNvSpPr>
          <p:nvPr>
            <p:ph type="ctrTitle"/>
          </p:nvPr>
        </p:nvSpPr>
        <p:spPr>
          <a:xfrm>
            <a:off x="342900" y="4008994"/>
            <a:ext cx="11401327" cy="1197286"/>
          </a:xfrm>
          <a:prstGeom prst="rect">
            <a:avLst/>
          </a:prstGeom>
        </p:spPr>
        <p:txBody>
          <a:bodyPr lIns="0" bIns="0" anchor="b">
            <a:normAutofit/>
          </a:bodyPr>
          <a:lstStyle>
            <a:lvl1pPr algn="l">
              <a:defRPr sz="5400" b="1">
                <a:solidFill>
                  <a:schemeClr val="bg1"/>
                </a:solidFill>
                <a:latin typeface="+mj-lt"/>
              </a:defRPr>
            </a:lvl1pPr>
          </a:lstStyle>
          <a:p>
            <a:r>
              <a:rPr lang="en-US" dirty="0"/>
              <a:t>Click to edit Master title style</a:t>
            </a:r>
          </a:p>
        </p:txBody>
      </p:sp>
      <p:sp>
        <p:nvSpPr>
          <p:cNvPr id="6" name="Text Placeholder 5">
            <a:extLst>
              <a:ext uri="{FF2B5EF4-FFF2-40B4-BE49-F238E27FC236}">
                <a16:creationId xmlns:a16="http://schemas.microsoft.com/office/drawing/2014/main" id="{057AFF37-CE3A-B742-A62F-2A3257140A5A}"/>
              </a:ext>
            </a:extLst>
          </p:cNvPr>
          <p:cNvSpPr>
            <a:spLocks noGrp="1"/>
          </p:cNvSpPr>
          <p:nvPr>
            <p:ph type="body" sz="quarter" idx="13" hasCustomPrompt="1"/>
          </p:nvPr>
        </p:nvSpPr>
        <p:spPr>
          <a:xfrm>
            <a:off x="342900" y="5206280"/>
            <a:ext cx="10158560" cy="508720"/>
          </a:xfrm>
        </p:spPr>
        <p:txBody>
          <a:bodyPr lIns="45720" anchor="b" anchorCtr="0"/>
          <a:lstStyle>
            <a:lvl1pPr marL="0" indent="0">
              <a:buFontTx/>
              <a:buNone/>
              <a:defRPr>
                <a:solidFill>
                  <a:schemeClr val="bg1"/>
                </a:solidFill>
              </a:defRPr>
            </a:lvl1pPr>
            <a:lvl2pPr marL="287338" indent="0">
              <a:buFontTx/>
              <a:buNone/>
              <a:defRPr/>
            </a:lvl2pPr>
            <a:lvl3pPr marL="574675" indent="0">
              <a:buFontTx/>
              <a:buNone/>
              <a:defRPr/>
            </a:lvl3pPr>
            <a:lvl4pPr marL="803275" indent="0">
              <a:buFontTx/>
              <a:buNone/>
              <a:defRPr/>
            </a:lvl4pPr>
            <a:lvl5pPr marL="1031875" indent="0">
              <a:buFontTx/>
              <a:buNone/>
              <a:defRPr/>
            </a:lvl5pPr>
          </a:lstStyle>
          <a:p>
            <a:pPr lvl="0"/>
            <a:r>
              <a:rPr lang="en-US" dirty="0"/>
              <a:t>Click to edit subtitle</a:t>
            </a:r>
          </a:p>
        </p:txBody>
      </p:sp>
      <p:sp>
        <p:nvSpPr>
          <p:cNvPr id="8" name="Text Placeholder 5">
            <a:extLst>
              <a:ext uri="{FF2B5EF4-FFF2-40B4-BE49-F238E27FC236}">
                <a16:creationId xmlns:a16="http://schemas.microsoft.com/office/drawing/2014/main" id="{57C7A8EA-E9AD-2747-BB8E-4E6AC446E01E}"/>
              </a:ext>
            </a:extLst>
          </p:cNvPr>
          <p:cNvSpPr>
            <a:spLocks noGrp="1"/>
          </p:cNvSpPr>
          <p:nvPr>
            <p:ph type="body" sz="quarter" idx="17" hasCustomPrompt="1"/>
          </p:nvPr>
        </p:nvSpPr>
        <p:spPr>
          <a:xfrm>
            <a:off x="342900" y="5829300"/>
            <a:ext cx="5753100" cy="358775"/>
          </a:xfrm>
        </p:spPr>
        <p:txBody>
          <a:bodyPr lIns="64008" tIns="91440" anchor="b" anchorCtr="0">
            <a:normAutofit/>
          </a:bodyPr>
          <a:lstStyle>
            <a:lvl1pPr marL="0" indent="0">
              <a:buFontTx/>
              <a:buNone/>
              <a:defRPr sz="1800">
                <a:solidFill>
                  <a:schemeClr val="bg1"/>
                </a:solidFill>
              </a:defRPr>
            </a:lvl1pPr>
            <a:lvl2pPr marL="287338" indent="0">
              <a:buFontTx/>
              <a:buNone/>
              <a:defRPr/>
            </a:lvl2pPr>
            <a:lvl3pPr marL="574675" indent="0">
              <a:buFontTx/>
              <a:buNone/>
              <a:defRPr/>
            </a:lvl3pPr>
            <a:lvl4pPr marL="803275" indent="0">
              <a:buFontTx/>
              <a:buNone/>
              <a:defRPr/>
            </a:lvl4pPr>
            <a:lvl5pPr marL="1031875" indent="0">
              <a:buFontTx/>
              <a:buNone/>
              <a:defRPr/>
            </a:lvl5pPr>
          </a:lstStyle>
          <a:p>
            <a:pPr lvl="0"/>
            <a:r>
              <a:rPr lang="en-US" dirty="0"/>
              <a:t>Presenter name</a:t>
            </a:r>
          </a:p>
        </p:txBody>
      </p:sp>
    </p:spTree>
    <p:extLst>
      <p:ext uri="{BB962C8B-B14F-4D97-AF65-F5344CB8AC3E}">
        <p14:creationId xmlns:p14="http://schemas.microsoft.com/office/powerpoint/2010/main" val="368585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CBD6-6F33-9544-91D3-41D9053A0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6CFC8-7F2F-7B4A-A59F-19560AF22B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3B950-23A4-5442-892C-8F5AC695BF9E}"/>
              </a:ext>
            </a:extLst>
          </p:cNvPr>
          <p:cNvSpPr>
            <a:spLocks noGrp="1"/>
          </p:cNvSpPr>
          <p:nvPr>
            <p:ph type="dt" sz="half" idx="10"/>
          </p:nvPr>
        </p:nvSpPr>
        <p:spPr/>
        <p:txBody>
          <a:bodyPr/>
          <a:lstStyle/>
          <a:p>
            <a:fld id="{BD162A13-03F8-C048-B959-2E6A5B43C267}" type="datetime1">
              <a:rPr lang="en-CA" smtClean="0"/>
              <a:t>2021-07-23</a:t>
            </a:fld>
            <a:endParaRPr lang="en-US"/>
          </a:p>
        </p:txBody>
      </p:sp>
      <p:sp>
        <p:nvSpPr>
          <p:cNvPr id="5" name="Footer Placeholder 4">
            <a:extLst>
              <a:ext uri="{FF2B5EF4-FFF2-40B4-BE49-F238E27FC236}">
                <a16:creationId xmlns:a16="http://schemas.microsoft.com/office/drawing/2014/main" id="{AF3CD722-331D-A348-8A4A-68C860AD48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885E9F-F76A-BA45-B335-B23A8FA6C39F}"/>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36532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BDE30-B1C7-F444-9771-4D706FC3DB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2CD90-D02E-0845-80F4-B0E3C128DB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709C4-970A-AF4D-BB35-9E4704CE35B0}"/>
              </a:ext>
            </a:extLst>
          </p:cNvPr>
          <p:cNvSpPr>
            <a:spLocks noGrp="1"/>
          </p:cNvSpPr>
          <p:nvPr>
            <p:ph type="dt" sz="half" idx="10"/>
          </p:nvPr>
        </p:nvSpPr>
        <p:spPr/>
        <p:txBody>
          <a:bodyPr/>
          <a:lstStyle/>
          <a:p>
            <a:fld id="{57C6B955-1AEC-724D-A0DC-4EB48B6B0BF5}" type="datetime1">
              <a:rPr lang="en-CA" smtClean="0"/>
              <a:t>2021-07-23</a:t>
            </a:fld>
            <a:endParaRPr lang="en-US"/>
          </a:p>
        </p:txBody>
      </p:sp>
      <p:sp>
        <p:nvSpPr>
          <p:cNvPr id="5" name="Footer Placeholder 4">
            <a:extLst>
              <a:ext uri="{FF2B5EF4-FFF2-40B4-BE49-F238E27FC236}">
                <a16:creationId xmlns:a16="http://schemas.microsoft.com/office/drawing/2014/main" id="{F57DEA36-E50F-214A-9BE6-F2771BDD8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53C2FA-514D-FE42-873C-87F607D4B658}"/>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420668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pyright Page (end present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D4337-A6FF-E447-AEBC-7572F3E160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3" y="3572"/>
            <a:ext cx="12176254" cy="6850856"/>
          </a:xfrm>
          <a:prstGeom prst="rect">
            <a:avLst/>
          </a:prstGeom>
        </p:spPr>
      </p:pic>
      <p:sp>
        <p:nvSpPr>
          <p:cNvPr id="2" name="Title 1">
            <a:extLst>
              <a:ext uri="{FF2B5EF4-FFF2-40B4-BE49-F238E27FC236}">
                <a16:creationId xmlns:a16="http://schemas.microsoft.com/office/drawing/2014/main" id="{A701CB60-8482-4741-A8DB-6E92FB7316E7}"/>
              </a:ext>
            </a:extLst>
          </p:cNvPr>
          <p:cNvSpPr>
            <a:spLocks noGrp="1"/>
          </p:cNvSpPr>
          <p:nvPr>
            <p:ph type="title" hasCustomPrompt="1"/>
          </p:nvPr>
        </p:nvSpPr>
        <p:spPr>
          <a:xfrm>
            <a:off x="342900" y="3779520"/>
            <a:ext cx="11391900" cy="350520"/>
          </a:xfrm>
        </p:spPr>
        <p:txBody>
          <a:bodyPr>
            <a:normAutofit/>
          </a:bodyPr>
          <a:lstStyle>
            <a:lvl1pPr algn="ctr">
              <a:defRPr sz="1400" baseline="0">
                <a:latin typeface="Arial" panose="020B0604020202020204" pitchFamily="34" charset="0"/>
              </a:defRPr>
            </a:lvl1pPr>
          </a:lstStyle>
          <a:p>
            <a:r>
              <a:rPr lang="en-US" dirty="0"/>
              <a:t>Click to edit copyright year</a:t>
            </a:r>
          </a:p>
        </p:txBody>
      </p:sp>
      <p:sp>
        <p:nvSpPr>
          <p:cNvPr id="3" name="Date Placeholder 2">
            <a:extLst>
              <a:ext uri="{FF2B5EF4-FFF2-40B4-BE49-F238E27FC236}">
                <a16:creationId xmlns:a16="http://schemas.microsoft.com/office/drawing/2014/main" id="{EA81B140-A1F6-1948-B146-330E1372E27E}"/>
              </a:ext>
            </a:extLst>
          </p:cNvPr>
          <p:cNvSpPr>
            <a:spLocks noGrp="1"/>
          </p:cNvSpPr>
          <p:nvPr>
            <p:ph type="dt" sz="half" idx="10"/>
          </p:nvPr>
        </p:nvSpPr>
        <p:spPr/>
        <p:txBody>
          <a:bodyPr/>
          <a:lstStyle/>
          <a:p>
            <a:fld id="{268858C0-6DDE-9444-BC31-866ED9DFCD8E}" type="datetime1">
              <a:rPr lang="en-CA" smtClean="0"/>
              <a:pPr/>
              <a:t>2021-07-23</a:t>
            </a:fld>
            <a:endParaRPr lang="en-US" dirty="0"/>
          </a:p>
        </p:txBody>
      </p:sp>
      <p:sp>
        <p:nvSpPr>
          <p:cNvPr id="4" name="Footer Placeholder 3">
            <a:extLst>
              <a:ext uri="{FF2B5EF4-FFF2-40B4-BE49-F238E27FC236}">
                <a16:creationId xmlns:a16="http://schemas.microsoft.com/office/drawing/2014/main" id="{03E9ACE6-299A-EF4D-B9DA-5ECFCC677B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548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1D64-2AF1-FE48-B966-37A28A3E5CC9}"/>
              </a:ext>
            </a:extLst>
          </p:cNvPr>
          <p:cNvSpPr>
            <a:spLocks noGrp="1"/>
          </p:cNvSpPr>
          <p:nvPr>
            <p:ph type="title"/>
          </p:nvPr>
        </p:nvSpPr>
        <p:spPr>
          <a:xfrm>
            <a:off x="465666" y="457200"/>
            <a:ext cx="11269133" cy="990600"/>
          </a:xfrm>
          <a:prstGeom prst="rect">
            <a:avLst/>
          </a:prstGeom>
        </p:spPr>
        <p:txBody>
          <a:bodyPr lIns="0">
            <a:normAutofit/>
          </a:bodyPr>
          <a:lstStyle>
            <a:lvl1pPr>
              <a:defRPr sz="4500"/>
            </a:lvl1pPr>
          </a:lstStyle>
          <a:p>
            <a:r>
              <a:rPr lang="en-US" dirty="0"/>
              <a:t>Click to edit Master title style</a:t>
            </a:r>
          </a:p>
        </p:txBody>
      </p:sp>
      <p:sp>
        <p:nvSpPr>
          <p:cNvPr id="3" name="Content Placeholder 2">
            <a:extLst>
              <a:ext uri="{FF2B5EF4-FFF2-40B4-BE49-F238E27FC236}">
                <a16:creationId xmlns:a16="http://schemas.microsoft.com/office/drawing/2014/main" id="{CD58157B-3149-DD49-AF6E-204756CE2380}"/>
              </a:ext>
            </a:extLst>
          </p:cNvPr>
          <p:cNvSpPr>
            <a:spLocks noGrp="1"/>
          </p:cNvSpPr>
          <p:nvPr>
            <p:ph idx="1"/>
          </p:nvPr>
        </p:nvSpPr>
        <p:spPr>
          <a:xfrm>
            <a:off x="465665" y="1600200"/>
            <a:ext cx="11269133" cy="4229100"/>
          </a:xfrm>
        </p:spPr>
        <p:txBody>
          <a:bodyPr/>
          <a:lstStyle>
            <a:lvl1pPr>
              <a:defRPr b="0" i="0">
                <a:solidFill>
                  <a:schemeClr val="tx1">
                    <a:lumMod val="75000"/>
                    <a:lumOff val="25000"/>
                  </a:schemeClr>
                </a:solidFill>
                <a:latin typeface="Arial" panose="020B0604020202020204" pitchFamily="34" charset="0"/>
                <a:cs typeface="Arial" panose="020B0604020202020204" pitchFamily="34" charset="0"/>
              </a:defRPr>
            </a:lvl1pPr>
            <a:lvl2pPr>
              <a:defRPr b="0" i="0">
                <a:solidFill>
                  <a:schemeClr val="tx1">
                    <a:lumMod val="75000"/>
                    <a:lumOff val="25000"/>
                  </a:schemeClr>
                </a:solidFill>
                <a:latin typeface="Arial" panose="020B0604020202020204" pitchFamily="34" charset="0"/>
                <a:cs typeface="Arial" panose="020B0604020202020204" pitchFamily="34" charset="0"/>
              </a:defRPr>
            </a:lvl2pPr>
            <a:lvl3pPr>
              <a:defRPr b="0" i="0">
                <a:solidFill>
                  <a:schemeClr val="tx1">
                    <a:lumMod val="75000"/>
                    <a:lumOff val="25000"/>
                  </a:schemeClr>
                </a:solidFill>
                <a:latin typeface="Arial" panose="020B0604020202020204" pitchFamily="34" charset="0"/>
                <a:cs typeface="Arial" panose="020B0604020202020204" pitchFamily="34" charset="0"/>
              </a:defRPr>
            </a:lvl3pPr>
            <a:lvl4pPr>
              <a:defRPr b="0" i="0">
                <a:solidFill>
                  <a:schemeClr val="tx1">
                    <a:lumMod val="75000"/>
                    <a:lumOff val="25000"/>
                  </a:schemeClr>
                </a:solidFill>
                <a:latin typeface="Arial" panose="020B0604020202020204" pitchFamily="34" charset="0"/>
                <a:cs typeface="Arial" panose="020B0604020202020204" pitchFamily="34" charset="0"/>
              </a:defRPr>
            </a:lvl4pPr>
            <a:lvl5pPr>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F9D7E303-64E9-1946-B0E1-0C9BFA2657A2}"/>
              </a:ext>
            </a:extLst>
          </p:cNvPr>
          <p:cNvSpPr>
            <a:spLocks noGrp="1"/>
          </p:cNvSpPr>
          <p:nvPr>
            <p:ph type="dt" sz="half" idx="10"/>
          </p:nvPr>
        </p:nvSpPr>
        <p:spPr/>
        <p:txBody>
          <a:bodyPr/>
          <a:lstStyle/>
          <a:p>
            <a:fld id="{268858C0-6DDE-9444-BC31-866ED9DFCD8E}" type="datetime1">
              <a:rPr lang="en-CA" smtClean="0"/>
              <a:pPr/>
              <a:t>2021-07-23</a:t>
            </a:fld>
            <a:endParaRPr lang="en-US" dirty="0"/>
          </a:p>
        </p:txBody>
      </p:sp>
      <p:sp>
        <p:nvSpPr>
          <p:cNvPr id="11" name="Footer Placeholder 10">
            <a:extLst>
              <a:ext uri="{FF2B5EF4-FFF2-40B4-BE49-F238E27FC236}">
                <a16:creationId xmlns:a16="http://schemas.microsoft.com/office/drawing/2014/main" id="{2F5B8D02-46EF-1343-B224-187A6611EC6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CF811CB8-DE62-9D4B-BFD4-B724420BBF29}"/>
              </a:ext>
            </a:extLst>
          </p:cNvPr>
          <p:cNvSpPr>
            <a:spLocks noGrp="1"/>
          </p:cNvSpPr>
          <p:nvPr>
            <p:ph type="sldNum" sz="quarter" idx="12"/>
          </p:nvPr>
        </p:nvSpPr>
        <p:spPr/>
        <p:txBody>
          <a:body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128035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1071-EAD7-2142-9E61-767469E34BFA}"/>
              </a:ext>
            </a:extLst>
          </p:cNvPr>
          <p:cNvSpPr>
            <a:spLocks noGrp="1"/>
          </p:cNvSpPr>
          <p:nvPr>
            <p:ph type="title"/>
          </p:nvPr>
        </p:nvSpPr>
        <p:spPr>
          <a:xfrm>
            <a:off x="831850" y="576263"/>
            <a:ext cx="10515600" cy="2852737"/>
          </a:xfrm>
          <a:prstGeom prst="rect">
            <a:avLst/>
          </a:prstGeom>
        </p:spPr>
        <p:txBody>
          <a:bodyPr anchor="b">
            <a:normAutofit/>
          </a:bodyPr>
          <a:lstStyle>
            <a:lvl1pPr algn="ct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65D96C5B-016D-C54F-9A6E-0A79A4CE2FCA}"/>
              </a:ext>
            </a:extLst>
          </p:cNvPr>
          <p:cNvSpPr>
            <a:spLocks noGrp="1"/>
          </p:cNvSpPr>
          <p:nvPr>
            <p:ph type="body" idx="1"/>
          </p:nvPr>
        </p:nvSpPr>
        <p:spPr>
          <a:xfrm>
            <a:off x="831850" y="3632730"/>
            <a:ext cx="10515600" cy="1500187"/>
          </a:xfrm>
        </p:spPr>
        <p:txBody>
          <a:bodyPr anchor="t" anchorCtr="1"/>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2A2A8EB-B554-EA44-94DE-06559413F6FF}"/>
              </a:ext>
            </a:extLst>
          </p:cNvPr>
          <p:cNvSpPr>
            <a:spLocks noGrp="1"/>
          </p:cNvSpPr>
          <p:nvPr>
            <p:ph type="dt" sz="half" idx="10"/>
          </p:nvPr>
        </p:nvSpPr>
        <p:spPr/>
        <p:txBody>
          <a:bodyPr/>
          <a:lstStyle/>
          <a:p>
            <a:fld id="{C456039D-FA2F-F446-B515-A25EA0F25CD4}" type="datetime1">
              <a:rPr lang="en-CA" smtClean="0"/>
              <a:t>2021-07-23</a:t>
            </a:fld>
            <a:endParaRPr lang="en-US"/>
          </a:p>
        </p:txBody>
      </p:sp>
      <p:sp>
        <p:nvSpPr>
          <p:cNvPr id="5" name="Footer Placeholder 4">
            <a:extLst>
              <a:ext uri="{FF2B5EF4-FFF2-40B4-BE49-F238E27FC236}">
                <a16:creationId xmlns:a16="http://schemas.microsoft.com/office/drawing/2014/main" id="{5DBB3A6A-A61C-6B49-A093-4D6D4B7488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987156-1B62-FF4E-96AA-FF576F5C04CD}"/>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79986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F02A-4F51-E644-8B2B-31C6F597B2C5}"/>
              </a:ext>
            </a:extLst>
          </p:cNvPr>
          <p:cNvSpPr>
            <a:spLocks noGrp="1"/>
          </p:cNvSpPr>
          <p:nvPr>
            <p:ph type="title"/>
          </p:nvPr>
        </p:nvSpPr>
        <p:spPr>
          <a:xfrm>
            <a:off x="457200" y="457199"/>
            <a:ext cx="11277600" cy="99060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A93D98B-14A6-2B46-A93E-4BC72CD19054}"/>
              </a:ext>
            </a:extLst>
          </p:cNvPr>
          <p:cNvSpPr>
            <a:spLocks noGrp="1"/>
          </p:cNvSpPr>
          <p:nvPr>
            <p:ph sz="half" idx="1"/>
          </p:nvPr>
        </p:nvSpPr>
        <p:spPr>
          <a:xfrm>
            <a:off x="457200" y="1600200"/>
            <a:ext cx="5181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8DBDA5-30F9-ED40-BA26-39171345436D}"/>
              </a:ext>
            </a:extLst>
          </p:cNvPr>
          <p:cNvSpPr>
            <a:spLocks noGrp="1"/>
          </p:cNvSpPr>
          <p:nvPr>
            <p:ph sz="half" idx="2"/>
          </p:nvPr>
        </p:nvSpPr>
        <p:spPr>
          <a:xfrm>
            <a:off x="6560127" y="1600200"/>
            <a:ext cx="5181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E26D5-FB56-984C-8394-E70D35274293}"/>
              </a:ext>
            </a:extLst>
          </p:cNvPr>
          <p:cNvSpPr>
            <a:spLocks noGrp="1"/>
          </p:cNvSpPr>
          <p:nvPr>
            <p:ph type="dt" sz="half" idx="10"/>
          </p:nvPr>
        </p:nvSpPr>
        <p:spPr/>
        <p:txBody>
          <a:bodyPr/>
          <a:lstStyle/>
          <a:p>
            <a:fld id="{8CE6990A-28E2-2241-82B9-77C01C864E0E}" type="datetime1">
              <a:rPr lang="en-CA" smtClean="0"/>
              <a:t>2021-07-23</a:t>
            </a:fld>
            <a:endParaRPr lang="en-US"/>
          </a:p>
        </p:txBody>
      </p:sp>
      <p:sp>
        <p:nvSpPr>
          <p:cNvPr id="6" name="Footer Placeholder 5">
            <a:extLst>
              <a:ext uri="{FF2B5EF4-FFF2-40B4-BE49-F238E27FC236}">
                <a16:creationId xmlns:a16="http://schemas.microsoft.com/office/drawing/2014/main" id="{F87C6652-EF52-B446-88CA-29FB7E22D1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B625CD-903C-3743-9541-67483A0424F5}"/>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dirty="0"/>
          </a:p>
        </p:txBody>
      </p:sp>
    </p:spTree>
    <p:extLst>
      <p:ext uri="{BB962C8B-B14F-4D97-AF65-F5344CB8AC3E}">
        <p14:creationId xmlns:p14="http://schemas.microsoft.com/office/powerpoint/2010/main" val="425630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1294-1363-054E-8DCD-CB664EF77EF2}"/>
              </a:ext>
            </a:extLst>
          </p:cNvPr>
          <p:cNvSpPr>
            <a:spLocks noGrp="1"/>
          </p:cNvSpPr>
          <p:nvPr>
            <p:ph type="title"/>
          </p:nvPr>
        </p:nvSpPr>
        <p:spPr>
          <a:xfrm>
            <a:off x="457199" y="457199"/>
            <a:ext cx="11270721" cy="990601"/>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296DDB2-303F-784C-B377-925EEDAD3B5D}"/>
              </a:ext>
            </a:extLst>
          </p:cNvPr>
          <p:cNvSpPr>
            <a:spLocks noGrp="1"/>
          </p:cNvSpPr>
          <p:nvPr>
            <p:ph type="body" idx="1"/>
          </p:nvPr>
        </p:nvSpPr>
        <p:spPr>
          <a:xfrm>
            <a:off x="457200" y="1600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54FAFF-5E82-6B48-AF85-FD48AEE39900}"/>
              </a:ext>
            </a:extLst>
          </p:cNvPr>
          <p:cNvSpPr>
            <a:spLocks noGrp="1"/>
          </p:cNvSpPr>
          <p:nvPr>
            <p:ph sz="half" idx="2"/>
          </p:nvPr>
        </p:nvSpPr>
        <p:spPr>
          <a:xfrm>
            <a:off x="457200" y="2424112"/>
            <a:ext cx="5157787" cy="3282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D9F4C-27A7-0C49-8E62-C87DDF94827B}"/>
              </a:ext>
            </a:extLst>
          </p:cNvPr>
          <p:cNvSpPr>
            <a:spLocks noGrp="1"/>
          </p:cNvSpPr>
          <p:nvPr>
            <p:ph type="body" sz="quarter" idx="3"/>
          </p:nvPr>
        </p:nvSpPr>
        <p:spPr>
          <a:xfrm>
            <a:off x="6544733" y="1600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312F80-5872-0B43-B7B6-ABD5D1318CFF}"/>
              </a:ext>
            </a:extLst>
          </p:cNvPr>
          <p:cNvSpPr>
            <a:spLocks noGrp="1"/>
          </p:cNvSpPr>
          <p:nvPr>
            <p:ph sz="quarter" idx="4"/>
          </p:nvPr>
        </p:nvSpPr>
        <p:spPr>
          <a:xfrm>
            <a:off x="6544733" y="2424112"/>
            <a:ext cx="5183188" cy="3282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1E9EF0-219D-DC4F-B9E2-6D048D9CE7BC}"/>
              </a:ext>
            </a:extLst>
          </p:cNvPr>
          <p:cNvSpPr>
            <a:spLocks noGrp="1"/>
          </p:cNvSpPr>
          <p:nvPr>
            <p:ph type="dt" sz="half" idx="10"/>
          </p:nvPr>
        </p:nvSpPr>
        <p:spPr/>
        <p:txBody>
          <a:bodyPr/>
          <a:lstStyle/>
          <a:p>
            <a:fld id="{7623CBA0-B8BE-454E-9320-1397925DEF46}" type="datetime1">
              <a:rPr lang="en-CA" smtClean="0"/>
              <a:t>2021-07-23</a:t>
            </a:fld>
            <a:endParaRPr lang="en-US"/>
          </a:p>
        </p:txBody>
      </p:sp>
      <p:sp>
        <p:nvSpPr>
          <p:cNvPr id="8" name="Footer Placeholder 7">
            <a:extLst>
              <a:ext uri="{FF2B5EF4-FFF2-40B4-BE49-F238E27FC236}">
                <a16:creationId xmlns:a16="http://schemas.microsoft.com/office/drawing/2014/main" id="{597A6FEA-DEE0-D744-A158-CB0B632F80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115E0DB-5C91-584F-A15F-D5B2D5476E84}"/>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58460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0246-A0AF-BF4B-B83B-CEE81161068F}"/>
              </a:ext>
            </a:extLst>
          </p:cNvPr>
          <p:cNvSpPr>
            <a:spLocks noGrp="1"/>
          </p:cNvSpPr>
          <p:nvPr>
            <p:ph type="title"/>
          </p:nvPr>
        </p:nvSpPr>
        <p:spPr>
          <a:xfrm>
            <a:off x="457200" y="457199"/>
            <a:ext cx="11277600" cy="990601"/>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A7C7DD-7FD8-0E41-96C0-E2F47CDE32E2}"/>
              </a:ext>
            </a:extLst>
          </p:cNvPr>
          <p:cNvSpPr>
            <a:spLocks noGrp="1"/>
          </p:cNvSpPr>
          <p:nvPr>
            <p:ph type="dt" sz="half" idx="10"/>
          </p:nvPr>
        </p:nvSpPr>
        <p:spPr/>
        <p:txBody>
          <a:bodyPr/>
          <a:lstStyle/>
          <a:p>
            <a:fld id="{F6F398DA-F13D-9644-8FFD-469E8B6CEC02}" type="datetime1">
              <a:rPr lang="en-CA" smtClean="0"/>
              <a:t>2021-07-23</a:t>
            </a:fld>
            <a:endParaRPr lang="en-US"/>
          </a:p>
        </p:txBody>
      </p:sp>
      <p:sp>
        <p:nvSpPr>
          <p:cNvPr id="4" name="Footer Placeholder 3">
            <a:extLst>
              <a:ext uri="{FF2B5EF4-FFF2-40B4-BE49-F238E27FC236}">
                <a16:creationId xmlns:a16="http://schemas.microsoft.com/office/drawing/2014/main" id="{6703B0FB-BFC2-BD44-9A8D-9E3AB81A6D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44269A-EC65-C948-9444-AD4FE21795EA}"/>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13958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26709-8B13-314E-B328-9E8351BC5C70}"/>
              </a:ext>
            </a:extLst>
          </p:cNvPr>
          <p:cNvSpPr>
            <a:spLocks noGrp="1"/>
          </p:cNvSpPr>
          <p:nvPr>
            <p:ph type="dt" sz="half" idx="10"/>
          </p:nvPr>
        </p:nvSpPr>
        <p:spPr/>
        <p:txBody>
          <a:bodyPr/>
          <a:lstStyle/>
          <a:p>
            <a:fld id="{5FE6AF57-68DC-5241-AA7B-E116E226E515}" type="datetime1">
              <a:rPr lang="en-CA" smtClean="0"/>
              <a:t>2021-07-23</a:t>
            </a:fld>
            <a:endParaRPr lang="en-US"/>
          </a:p>
        </p:txBody>
      </p:sp>
      <p:sp>
        <p:nvSpPr>
          <p:cNvPr id="3" name="Footer Placeholder 2">
            <a:extLst>
              <a:ext uri="{FF2B5EF4-FFF2-40B4-BE49-F238E27FC236}">
                <a16:creationId xmlns:a16="http://schemas.microsoft.com/office/drawing/2014/main" id="{14E70B8A-E4B2-DD42-8DBE-FA1DC54BD0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9834D57-9D7F-3B42-B3FC-5D1C1139C926}"/>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96766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E635-6006-B247-9A7F-553836760660}"/>
              </a:ext>
            </a:extLst>
          </p:cNvPr>
          <p:cNvSpPr>
            <a:spLocks noGrp="1"/>
          </p:cNvSpPr>
          <p:nvPr>
            <p:ph type="title"/>
          </p:nvPr>
        </p:nvSpPr>
        <p:spPr>
          <a:xfrm>
            <a:off x="457200" y="457200"/>
            <a:ext cx="4314825" cy="9906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D88129-AEC9-4942-BFD3-CB2BEC0C14EA}"/>
              </a:ext>
            </a:extLst>
          </p:cNvPr>
          <p:cNvSpPr>
            <a:spLocks noGrp="1"/>
          </p:cNvSpPr>
          <p:nvPr>
            <p:ph idx="1"/>
          </p:nvPr>
        </p:nvSpPr>
        <p:spPr>
          <a:xfrm>
            <a:off x="6095999" y="457200"/>
            <a:ext cx="5645727" cy="5249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3032AB-8D1A-2546-B6D8-ECA4542D11A4}"/>
              </a:ext>
            </a:extLst>
          </p:cNvPr>
          <p:cNvSpPr>
            <a:spLocks noGrp="1"/>
          </p:cNvSpPr>
          <p:nvPr>
            <p:ph type="body" sz="half" idx="2"/>
          </p:nvPr>
        </p:nvSpPr>
        <p:spPr>
          <a:xfrm>
            <a:off x="457200" y="1600199"/>
            <a:ext cx="5232400" cy="4106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84573-3786-904C-BEAB-7308549DE5D4}"/>
              </a:ext>
            </a:extLst>
          </p:cNvPr>
          <p:cNvSpPr>
            <a:spLocks noGrp="1"/>
          </p:cNvSpPr>
          <p:nvPr>
            <p:ph type="dt" sz="half" idx="10"/>
          </p:nvPr>
        </p:nvSpPr>
        <p:spPr/>
        <p:txBody>
          <a:bodyPr/>
          <a:lstStyle/>
          <a:p>
            <a:fld id="{79C17373-5A5E-4B47-A8E3-F30B8EF2A23E}" type="datetime1">
              <a:rPr lang="en-CA" smtClean="0"/>
              <a:t>2021-07-23</a:t>
            </a:fld>
            <a:endParaRPr lang="en-US"/>
          </a:p>
        </p:txBody>
      </p:sp>
      <p:sp>
        <p:nvSpPr>
          <p:cNvPr id="6" name="Footer Placeholder 5">
            <a:extLst>
              <a:ext uri="{FF2B5EF4-FFF2-40B4-BE49-F238E27FC236}">
                <a16:creationId xmlns:a16="http://schemas.microsoft.com/office/drawing/2014/main" id="{8D472E8E-04A5-3D45-8663-18FE598F77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85C7B5-FD8E-414B-BC7D-783D731E5864}"/>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20006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F53D-A5AC-AD43-8D7E-A0962CCEF1CF}"/>
              </a:ext>
            </a:extLst>
          </p:cNvPr>
          <p:cNvSpPr>
            <a:spLocks noGrp="1"/>
          </p:cNvSpPr>
          <p:nvPr>
            <p:ph type="title"/>
          </p:nvPr>
        </p:nvSpPr>
        <p:spPr>
          <a:xfrm>
            <a:off x="457200" y="457200"/>
            <a:ext cx="5139267" cy="9906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FDC009-9B3E-C14C-916B-507E998B9C03}"/>
              </a:ext>
            </a:extLst>
          </p:cNvPr>
          <p:cNvSpPr>
            <a:spLocks noGrp="1"/>
          </p:cNvSpPr>
          <p:nvPr>
            <p:ph type="pic" idx="1"/>
          </p:nvPr>
        </p:nvSpPr>
        <p:spPr>
          <a:xfrm>
            <a:off x="6096000" y="457201"/>
            <a:ext cx="5350932" cy="5257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449DF-19BD-214E-8E6F-6C05ACB93A3E}"/>
              </a:ext>
            </a:extLst>
          </p:cNvPr>
          <p:cNvSpPr>
            <a:spLocks noGrp="1"/>
          </p:cNvSpPr>
          <p:nvPr>
            <p:ph type="body" sz="half" idx="2"/>
          </p:nvPr>
        </p:nvSpPr>
        <p:spPr>
          <a:xfrm>
            <a:off x="457200" y="1600200"/>
            <a:ext cx="513926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2BED602-E4B9-3049-8CF0-B312A1FB2C13}"/>
              </a:ext>
            </a:extLst>
          </p:cNvPr>
          <p:cNvSpPr>
            <a:spLocks noGrp="1"/>
          </p:cNvSpPr>
          <p:nvPr>
            <p:ph type="dt" sz="half" idx="10"/>
          </p:nvPr>
        </p:nvSpPr>
        <p:spPr/>
        <p:txBody>
          <a:bodyPr/>
          <a:lstStyle/>
          <a:p>
            <a:fld id="{D7DD4C1F-7783-E041-9472-24F46D16163B}" type="datetime1">
              <a:rPr lang="en-CA" smtClean="0"/>
              <a:t>2021-07-23</a:t>
            </a:fld>
            <a:endParaRPr lang="en-US"/>
          </a:p>
        </p:txBody>
      </p:sp>
      <p:sp>
        <p:nvSpPr>
          <p:cNvPr id="6" name="Footer Placeholder 5">
            <a:extLst>
              <a:ext uri="{FF2B5EF4-FFF2-40B4-BE49-F238E27FC236}">
                <a16:creationId xmlns:a16="http://schemas.microsoft.com/office/drawing/2014/main" id="{E74D2C96-46AB-A04E-B81B-D32C166477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C9A2C6-E43C-CF4A-A96C-7FE7A0952DD5}"/>
              </a:ext>
            </a:extLst>
          </p:cNvPr>
          <p:cNvSpPr>
            <a:spLocks noGrp="1"/>
          </p:cNvSpPr>
          <p:nvPr>
            <p:ph type="sldNum" sz="quarter" idx="12"/>
          </p:nvPr>
        </p:nvSpPr>
        <p:spPr>
          <a:xfrm>
            <a:off x="11741727" y="0"/>
            <a:ext cx="447224" cy="457199"/>
          </a:xfrm>
          <a:prstGeom prst="rect">
            <a:avLst/>
          </a:prstGeom>
        </p:spPr>
        <p:txBody>
          <a:bodyPr/>
          <a:lstStyle/>
          <a:p>
            <a:fld id="{220513D4-7261-F848-8FAE-CF02B39A77BD}" type="slidenum">
              <a:rPr lang="en-US" smtClean="0"/>
              <a:t>‹#›</a:t>
            </a:fld>
            <a:endParaRPr lang="en-US"/>
          </a:p>
        </p:txBody>
      </p:sp>
    </p:spTree>
    <p:extLst>
      <p:ext uri="{BB962C8B-B14F-4D97-AF65-F5344CB8AC3E}">
        <p14:creationId xmlns:p14="http://schemas.microsoft.com/office/powerpoint/2010/main" val="158662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56E6F-8FD2-0E47-911E-80748C6FC72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3" name="Text Placeholder 2">
            <a:extLst>
              <a:ext uri="{FF2B5EF4-FFF2-40B4-BE49-F238E27FC236}">
                <a16:creationId xmlns:a16="http://schemas.microsoft.com/office/drawing/2014/main" id="{8AE849F5-151E-204E-9BB8-946F1AC58E2B}"/>
              </a:ext>
            </a:extLst>
          </p:cNvPr>
          <p:cNvSpPr>
            <a:spLocks noGrp="1"/>
          </p:cNvSpPr>
          <p:nvPr>
            <p:ph type="body" idx="1"/>
          </p:nvPr>
        </p:nvSpPr>
        <p:spPr>
          <a:xfrm>
            <a:off x="457200" y="1600200"/>
            <a:ext cx="11277600" cy="4229100"/>
          </a:xfrm>
          <a:prstGeom prst="rect">
            <a:avLst/>
          </a:prstGeom>
        </p:spPr>
        <p:txBody>
          <a:bodyPr vert="horz" lIns="91440" tIns="45720" rIns="91440" bIns="45720" rtlCol="0">
            <a:normAutofit/>
          </a:bodyPr>
          <a:lstStyle/>
          <a:p>
            <a:pPr lvl="0"/>
            <a:r>
              <a:rPr lang="en-US" dirty="0"/>
              <a:t>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7E13F5-06DF-D74C-AD90-5506E0F76571}"/>
              </a:ext>
            </a:extLst>
          </p:cNvPr>
          <p:cNvSpPr>
            <a:spLocks noGrp="1"/>
          </p:cNvSpPr>
          <p:nvPr>
            <p:ph type="dt" sz="half" idx="2"/>
          </p:nvPr>
        </p:nvSpPr>
        <p:spPr>
          <a:xfrm>
            <a:off x="457200" y="6340475"/>
            <a:ext cx="1016000" cy="365125"/>
          </a:xfrm>
          <a:prstGeom prst="rect">
            <a:avLst/>
          </a:prstGeom>
        </p:spPr>
        <p:txBody>
          <a:bodyPr vert="horz" lIns="91440" tIns="45720" rIns="91440" bIns="45720" rtlCol="0" anchor="ctr"/>
          <a:lstStyle>
            <a:lvl1pPr algn="l">
              <a:defRPr sz="1200" b="0" i="0">
                <a:solidFill>
                  <a:schemeClr val="bg2"/>
                </a:solidFill>
                <a:latin typeface="Arial" panose="020B0604020202020204" pitchFamily="34" charset="0"/>
                <a:cs typeface="Arial" panose="020B0604020202020204" pitchFamily="34" charset="0"/>
              </a:defRPr>
            </a:lvl1pPr>
          </a:lstStyle>
          <a:p>
            <a:fld id="{268858C0-6DDE-9444-BC31-866ED9DFCD8E}" type="datetime1">
              <a:rPr lang="en-CA" smtClean="0"/>
              <a:pPr/>
              <a:t>2021-07-23</a:t>
            </a:fld>
            <a:endParaRPr lang="en-US" dirty="0"/>
          </a:p>
        </p:txBody>
      </p:sp>
      <p:sp>
        <p:nvSpPr>
          <p:cNvPr id="10" name="Footer Placeholder 9">
            <a:extLst>
              <a:ext uri="{FF2B5EF4-FFF2-40B4-BE49-F238E27FC236}">
                <a16:creationId xmlns:a16="http://schemas.microsoft.com/office/drawing/2014/main" id="{EECFE335-690C-D344-B45B-49DDA88CED60}"/>
              </a:ext>
            </a:extLst>
          </p:cNvPr>
          <p:cNvSpPr>
            <a:spLocks noGrp="1"/>
          </p:cNvSpPr>
          <p:nvPr>
            <p:ph type="ftr" sz="quarter" idx="3"/>
          </p:nvPr>
        </p:nvSpPr>
        <p:spPr>
          <a:xfrm>
            <a:off x="1667933" y="6340475"/>
            <a:ext cx="360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a:extLst>
              <a:ext uri="{FF2B5EF4-FFF2-40B4-BE49-F238E27FC236}">
                <a16:creationId xmlns:a16="http://schemas.microsoft.com/office/drawing/2014/main" id="{057F95FF-DFDB-A547-BB18-138C33CA3491}"/>
              </a:ext>
            </a:extLst>
          </p:cNvPr>
          <p:cNvSpPr>
            <a:spLocks noGrp="1"/>
          </p:cNvSpPr>
          <p:nvPr>
            <p:ph type="title"/>
          </p:nvPr>
        </p:nvSpPr>
        <p:spPr>
          <a:xfrm>
            <a:off x="457200" y="457201"/>
            <a:ext cx="11277600" cy="990599"/>
          </a:xfrm>
          <a:prstGeom prst="rect">
            <a:avLst/>
          </a:prstGeom>
        </p:spPr>
        <p:txBody>
          <a:bodyPr vert="horz" lIns="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5E353303-3C57-8046-9232-D2E7A9E7DA55}"/>
              </a:ext>
            </a:extLst>
          </p:cNvPr>
          <p:cNvSpPr>
            <a:spLocks noGrp="1"/>
          </p:cNvSpPr>
          <p:nvPr>
            <p:ph type="sldNum" sz="quarter" idx="4"/>
          </p:nvPr>
        </p:nvSpPr>
        <p:spPr>
          <a:xfrm>
            <a:off x="11741727" y="0"/>
            <a:ext cx="447224" cy="457199"/>
          </a:xfrm>
          <a:prstGeom prst="rect">
            <a:avLst/>
          </a:prstGeom>
        </p:spPr>
        <p:txBody>
          <a:bodyPr vert="horz" lIns="91440" tIns="45720" rIns="91440" bIns="45720" rtlCol="0" anchor="ctr" anchorCtr="1"/>
          <a:lstStyle>
            <a:lvl1pPr algn="r">
              <a:defRPr sz="1400" b="1" i="0">
                <a:solidFill>
                  <a:schemeClr val="tx1">
                    <a:tint val="75000"/>
                  </a:schemeClr>
                </a:solidFill>
                <a:latin typeface="Arial" panose="020B0604020202020204" pitchFamily="34" charset="0"/>
                <a:cs typeface="Arial" panose="020B0604020202020204" pitchFamily="34" charset="0"/>
              </a:defRPr>
            </a:lvl1pPr>
          </a:lstStyle>
          <a:p>
            <a:fld id="{8395A67B-D0FE-F448-80B1-1191BC67A3E6}" type="slidenum">
              <a:rPr lang="en-US" smtClean="0"/>
              <a:pPr/>
              <a:t>‹#›</a:t>
            </a:fld>
            <a:endParaRPr lang="en-US" dirty="0"/>
          </a:p>
        </p:txBody>
      </p:sp>
    </p:spTree>
    <p:extLst>
      <p:ext uri="{BB962C8B-B14F-4D97-AF65-F5344CB8AC3E}">
        <p14:creationId xmlns:p14="http://schemas.microsoft.com/office/powerpoint/2010/main" val="408867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87338" indent="-287338" algn="l" defTabSz="914400" rtl="0" eaLnBrk="1" latinLnBrk="0" hangingPunct="1">
        <a:lnSpc>
          <a:spcPct val="90000"/>
        </a:lnSpc>
        <a:spcBef>
          <a:spcPts val="1000"/>
        </a:spcBef>
        <a:buSzPct val="70000"/>
        <a:buFontTx/>
        <a:buBlip>
          <a:blip r:embed="rId15"/>
        </a:buBlip>
        <a:tabLst/>
        <a:defRPr sz="2800" b="0" i="0" kern="1200">
          <a:solidFill>
            <a:schemeClr val="tx1"/>
          </a:solidFill>
          <a:latin typeface="Arial" panose="020B0604020202020204" pitchFamily="34" charset="0"/>
          <a:ea typeface="+mn-ea"/>
          <a:cs typeface="Arial" panose="020B0604020202020204" pitchFamily="34" charset="0"/>
        </a:defRPr>
      </a:lvl1pPr>
      <a:lvl2pPr marL="465138" indent="-177800" algn="l" defTabSz="914400" rtl="0" eaLnBrk="1" latinLnBrk="0" hangingPunct="1">
        <a:lnSpc>
          <a:spcPct val="90000"/>
        </a:lnSpc>
        <a:spcBef>
          <a:spcPts val="500"/>
        </a:spcBef>
        <a:buSzPct val="65000"/>
        <a:buFontTx/>
        <a:buBlip>
          <a:blip r:embed="rId15"/>
        </a:buBlip>
        <a:tabLst/>
        <a:defRPr sz="2400" b="0" i="0" kern="1200">
          <a:solidFill>
            <a:schemeClr val="tx1"/>
          </a:solidFill>
          <a:latin typeface="Arial" panose="020B0604020202020204" pitchFamily="34" charset="0"/>
          <a:ea typeface="+mn-ea"/>
          <a:cs typeface="Arial" panose="020B0604020202020204" pitchFamily="34" charset="0"/>
        </a:defRPr>
      </a:lvl2pPr>
      <a:lvl3pPr marL="744538" indent="-169863" algn="l" defTabSz="914400" rtl="0" eaLnBrk="1" latinLnBrk="0" hangingPunct="1">
        <a:lnSpc>
          <a:spcPct val="90000"/>
        </a:lnSpc>
        <a:spcBef>
          <a:spcPts val="500"/>
        </a:spcBef>
        <a:buSzPct val="55000"/>
        <a:buFontTx/>
        <a:buBlip>
          <a:blip r:embed="rId15"/>
        </a:buBlip>
        <a:tabLst/>
        <a:defRPr sz="2000" b="0" i="0" kern="1200">
          <a:solidFill>
            <a:schemeClr val="tx1"/>
          </a:solidFill>
          <a:latin typeface="Arial" panose="020B0604020202020204" pitchFamily="34" charset="0"/>
          <a:ea typeface="+mn-ea"/>
          <a:cs typeface="Arial" panose="020B0604020202020204" pitchFamily="34" charset="0"/>
        </a:defRPr>
      </a:lvl3pPr>
      <a:lvl4pPr marL="973138" indent="-169863" algn="l" defTabSz="914400" rtl="0" eaLnBrk="1" latinLnBrk="0" hangingPunct="1">
        <a:lnSpc>
          <a:spcPct val="90000"/>
        </a:lnSpc>
        <a:spcBef>
          <a:spcPts val="500"/>
        </a:spcBef>
        <a:buClr>
          <a:srgbClr val="5B86AD"/>
        </a:buClr>
        <a:buSzPct val="110000"/>
        <a:buFont typeface="Arial" panose="020B0604020202020204" pitchFamily="34" charset="0"/>
        <a:buChar char="•"/>
        <a:tabLst/>
        <a:defRPr sz="1800" b="0" i="0" kern="1200">
          <a:solidFill>
            <a:schemeClr val="tx1"/>
          </a:solidFill>
          <a:latin typeface="Arial" panose="020B0604020202020204" pitchFamily="34" charset="0"/>
          <a:ea typeface="+mn-ea"/>
          <a:cs typeface="Arial" panose="020B0604020202020204" pitchFamily="34" charset="0"/>
        </a:defRPr>
      </a:lvl4pPr>
      <a:lvl5pPr marL="1201738" indent="-169863" algn="l" defTabSz="914400" rtl="0" eaLnBrk="1" latinLnBrk="0" hangingPunct="1">
        <a:lnSpc>
          <a:spcPct val="90000"/>
        </a:lnSpc>
        <a:spcBef>
          <a:spcPts val="500"/>
        </a:spcBef>
        <a:buClr>
          <a:srgbClr val="5B86AD"/>
        </a:buClr>
        <a:buFont typeface="Arial" panose="020B0604020202020204" pitchFamily="34" charset="0"/>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userDrawn="1">
          <p15:clr>
            <a:srgbClr val="F26B43"/>
          </p15:clr>
        </p15:guide>
        <p15:guide id="5" orient="horz" userDrawn="1">
          <p15:clr>
            <a:srgbClr val="F26B43"/>
          </p15:clr>
        </p15:guide>
        <p15:guide id="6" orient="horz" pos="4320" userDrawn="1">
          <p15:clr>
            <a:srgbClr val="F26B43"/>
          </p15:clr>
        </p15:guide>
        <p15:guide id="7" orient="horz" pos="3672" userDrawn="1">
          <p15:clr>
            <a:srgbClr val="F26B43"/>
          </p15:clr>
        </p15:guide>
        <p15:guide id="8" orient="horz" pos="288" userDrawn="1">
          <p15:clr>
            <a:srgbClr val="F26B43"/>
          </p15:clr>
        </p15:guide>
        <p15:guide id="9" pos="288" userDrawn="1">
          <p15:clr>
            <a:srgbClr val="F26B43"/>
          </p15:clr>
        </p15:guide>
        <p15:guide id="10" pos="7392" userDrawn="1">
          <p15:clr>
            <a:srgbClr val="F26B43"/>
          </p15:clr>
        </p15:guide>
        <p15:guide id="11" pos="7680" userDrawn="1">
          <p15:clr>
            <a:srgbClr val="F26B43"/>
          </p15:clr>
        </p15:guide>
        <p15:guide id="12" orient="horz" pos="912" userDrawn="1">
          <p15:clr>
            <a:srgbClr val="F26B43"/>
          </p15:clr>
        </p15:guide>
        <p15:guide id="13" orient="horz" pos="1008" userDrawn="1">
          <p15:clr>
            <a:srgbClr val="F26B43"/>
          </p15:clr>
        </p15:guide>
        <p15:guide id="14" orient="horz" pos="3600" userDrawn="1">
          <p15:clr>
            <a:srgbClr val="F26B43"/>
          </p15:clr>
        </p15:guide>
        <p15:guide id="15" orient="horz" pos="4224" userDrawn="1">
          <p15:clr>
            <a:srgbClr val="F26B43"/>
          </p15:clr>
        </p15:guide>
        <p15:guide id="16"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reamstime_35855992.png" descr="dreamstime_35855992.png">
            <a:extLst>
              <a:ext uri="{FF2B5EF4-FFF2-40B4-BE49-F238E27FC236}">
                <a16:creationId xmlns:a16="http://schemas.microsoft.com/office/drawing/2014/main" id="{B078B773-AD2A-9944-83A4-FE14C05AC7C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208473" cy="2834945"/>
          </a:xfrm>
          <a:prstGeom prst="rect">
            <a:avLst/>
          </a:prstGeom>
          <a:ln w="12700">
            <a:miter lim="400000"/>
          </a:ln>
          <a:effectLst>
            <a:reflection stA="98294" endPos="40000" dir="5400000" sy="-100000" algn="bl" rotWithShape="0"/>
          </a:effectLst>
        </p:spPr>
      </p:pic>
      <p:sp>
        <p:nvSpPr>
          <p:cNvPr id="2" name="Title 1">
            <a:extLst>
              <a:ext uri="{FF2B5EF4-FFF2-40B4-BE49-F238E27FC236}">
                <a16:creationId xmlns:a16="http://schemas.microsoft.com/office/drawing/2014/main" id="{BCED37CE-A8C4-C94C-8F25-6F2BE010292A}"/>
              </a:ext>
            </a:extLst>
          </p:cNvPr>
          <p:cNvSpPr>
            <a:spLocks noGrp="1"/>
          </p:cNvSpPr>
          <p:nvPr>
            <p:ph type="title"/>
          </p:nvPr>
        </p:nvSpPr>
        <p:spPr>
          <a:xfrm>
            <a:off x="461433" y="4971772"/>
            <a:ext cx="11269133" cy="990600"/>
          </a:xfrm>
        </p:spPr>
        <p:txBody>
          <a:bodyPr>
            <a:noAutofit/>
          </a:bodyPr>
          <a:lstStyle/>
          <a:p>
            <a:pPr algn="ctr"/>
            <a:r>
              <a:rPr lang="en-US" sz="7200" dirty="0"/>
              <a:t>Community Archetypes</a:t>
            </a:r>
            <a:br>
              <a:rPr lang="en-US" sz="7200" dirty="0"/>
            </a:br>
            <a:r>
              <a:rPr lang="en-US" sz="7200" dirty="0"/>
              <a:t>of Social Vulnerability</a:t>
            </a:r>
          </a:p>
        </p:txBody>
      </p:sp>
      <p:sp>
        <p:nvSpPr>
          <p:cNvPr id="4" name="Slide Number Placeholder 3">
            <a:extLst>
              <a:ext uri="{FF2B5EF4-FFF2-40B4-BE49-F238E27FC236}">
                <a16:creationId xmlns:a16="http://schemas.microsoft.com/office/drawing/2014/main" id="{BA607C03-F640-B844-958E-A4FB891D6276}"/>
              </a:ext>
            </a:extLst>
          </p:cNvPr>
          <p:cNvSpPr>
            <a:spLocks noGrp="1"/>
          </p:cNvSpPr>
          <p:nvPr>
            <p:ph type="sldNum" sz="quarter" idx="12"/>
          </p:nvPr>
        </p:nvSpPr>
        <p:spPr/>
        <p:txBody>
          <a:bodyPr/>
          <a:lstStyle/>
          <a:p>
            <a:fld id="{8395A67B-D0FE-F448-80B1-1191BC67A3E6}" type="slidenum">
              <a:rPr lang="en-US" smtClean="0"/>
              <a:pPr/>
              <a:t>1</a:t>
            </a:fld>
            <a:endParaRPr lang="en-US" dirty="0"/>
          </a:p>
        </p:txBody>
      </p:sp>
    </p:spTree>
    <p:extLst>
      <p:ext uri="{BB962C8B-B14F-4D97-AF65-F5344CB8AC3E}">
        <p14:creationId xmlns:p14="http://schemas.microsoft.com/office/powerpoint/2010/main" val="77930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1214-F6E5-8A42-8A95-F18530DDDAEA}"/>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17FE964D-78A0-C44B-AF15-0B862D4C9DE6}"/>
              </a:ext>
            </a:extLst>
          </p:cNvPr>
          <p:cNvSpPr>
            <a:spLocks noGrp="1"/>
          </p:cNvSpPr>
          <p:nvPr>
            <p:ph idx="1"/>
          </p:nvPr>
        </p:nvSpPr>
        <p:spPr/>
        <p:txBody>
          <a:bodyPr/>
          <a:lstStyle/>
          <a:p>
            <a:r>
              <a:rPr lang="en-US" dirty="0"/>
              <a:t>Understand how the specific and nuanced types of social vulnerability in a community can be characterized and used to support bottom up risk reduction efforts from practitioners and community authorities</a:t>
            </a:r>
          </a:p>
          <a:p>
            <a:r>
              <a:rPr lang="en-US" dirty="0"/>
              <a:t>Open File in preparation, for release later this year</a:t>
            </a:r>
          </a:p>
          <a:p>
            <a:endParaRPr lang="en-US" dirty="0"/>
          </a:p>
        </p:txBody>
      </p:sp>
      <p:sp>
        <p:nvSpPr>
          <p:cNvPr id="4" name="Slide Number Placeholder 3">
            <a:extLst>
              <a:ext uri="{FF2B5EF4-FFF2-40B4-BE49-F238E27FC236}">
                <a16:creationId xmlns:a16="http://schemas.microsoft.com/office/drawing/2014/main" id="{ECF88637-323E-6E4D-BC80-0D4CB1A91B06}"/>
              </a:ext>
            </a:extLst>
          </p:cNvPr>
          <p:cNvSpPr>
            <a:spLocks noGrp="1"/>
          </p:cNvSpPr>
          <p:nvPr>
            <p:ph type="sldNum" sz="quarter" idx="12"/>
          </p:nvPr>
        </p:nvSpPr>
        <p:spPr/>
        <p:txBody>
          <a:bodyPr/>
          <a:lstStyle/>
          <a:p>
            <a:fld id="{8395A67B-D0FE-F448-80B1-1191BC67A3E6}" type="slidenum">
              <a:rPr lang="en-US" smtClean="0"/>
              <a:pPr/>
              <a:t>2</a:t>
            </a:fld>
            <a:endParaRPr lang="en-US" dirty="0"/>
          </a:p>
        </p:txBody>
      </p:sp>
    </p:spTree>
    <p:extLst>
      <p:ext uri="{BB962C8B-B14F-4D97-AF65-F5344CB8AC3E}">
        <p14:creationId xmlns:p14="http://schemas.microsoft.com/office/powerpoint/2010/main" val="351245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44F4BF-CFB6-4443-BB45-573106574094}"/>
              </a:ext>
            </a:extLst>
          </p:cNvPr>
          <p:cNvSpPr>
            <a:spLocks noGrp="1"/>
          </p:cNvSpPr>
          <p:nvPr>
            <p:ph type="sldNum" sz="quarter" idx="12"/>
          </p:nvPr>
        </p:nvSpPr>
        <p:spPr/>
        <p:txBody>
          <a:bodyPr/>
          <a:lstStyle/>
          <a:p>
            <a:fld id="{8395A67B-D0FE-F448-80B1-1191BC67A3E6}" type="slidenum">
              <a:rPr lang="en-US" smtClean="0"/>
              <a:pPr/>
              <a:t>3</a:t>
            </a:fld>
            <a:endParaRPr lang="en-US" dirty="0"/>
          </a:p>
        </p:txBody>
      </p:sp>
      <p:pic>
        <p:nvPicPr>
          <p:cNvPr id="6" name="Picture 5">
            <a:extLst>
              <a:ext uri="{FF2B5EF4-FFF2-40B4-BE49-F238E27FC236}">
                <a16:creationId xmlns:a16="http://schemas.microsoft.com/office/drawing/2014/main" id="{769CB70A-1BC0-634C-B452-35B0954CE8AC}"/>
              </a:ext>
            </a:extLst>
          </p:cNvPr>
          <p:cNvPicPr>
            <a:picLocks noChangeAspect="1"/>
          </p:cNvPicPr>
          <p:nvPr/>
        </p:nvPicPr>
        <p:blipFill>
          <a:blip r:embed="rId3"/>
          <a:stretch>
            <a:fillRect/>
          </a:stretch>
        </p:blipFill>
        <p:spPr>
          <a:xfrm>
            <a:off x="2609408" y="457199"/>
            <a:ext cx="6973183" cy="5308112"/>
          </a:xfrm>
          <a:prstGeom prst="rect">
            <a:avLst/>
          </a:prstGeom>
        </p:spPr>
      </p:pic>
    </p:spTree>
    <p:extLst>
      <p:ext uri="{BB962C8B-B14F-4D97-AF65-F5344CB8AC3E}">
        <p14:creationId xmlns:p14="http://schemas.microsoft.com/office/powerpoint/2010/main" val="204194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A7E8F-D38E-F44D-91AE-9EAF80C7C2DA}"/>
              </a:ext>
            </a:extLst>
          </p:cNvPr>
          <p:cNvSpPr>
            <a:spLocks noGrp="1"/>
          </p:cNvSpPr>
          <p:nvPr>
            <p:ph type="sldNum" sz="quarter" idx="12"/>
          </p:nvPr>
        </p:nvSpPr>
        <p:spPr/>
        <p:txBody>
          <a:bodyPr/>
          <a:lstStyle/>
          <a:p>
            <a:fld id="{220513D4-7261-F848-8FAE-CF02B39A77BD}" type="slidenum">
              <a:rPr lang="en-US" smtClean="0"/>
              <a:t>4</a:t>
            </a:fld>
            <a:endParaRPr lang="en-US"/>
          </a:p>
        </p:txBody>
      </p:sp>
      <p:pic>
        <p:nvPicPr>
          <p:cNvPr id="4" name="Picture 3">
            <a:extLst>
              <a:ext uri="{FF2B5EF4-FFF2-40B4-BE49-F238E27FC236}">
                <a16:creationId xmlns:a16="http://schemas.microsoft.com/office/drawing/2014/main" id="{5DC64D5D-F48A-F342-9E13-00D6754C68C1}"/>
              </a:ext>
            </a:extLst>
          </p:cNvPr>
          <p:cNvPicPr>
            <a:picLocks noChangeAspect="1"/>
          </p:cNvPicPr>
          <p:nvPr/>
        </p:nvPicPr>
        <p:blipFill>
          <a:blip r:embed="rId3"/>
          <a:stretch>
            <a:fillRect/>
          </a:stretch>
        </p:blipFill>
        <p:spPr>
          <a:xfrm>
            <a:off x="2397995" y="228599"/>
            <a:ext cx="7396009" cy="5869473"/>
          </a:xfrm>
          <a:prstGeom prst="rect">
            <a:avLst/>
          </a:prstGeom>
        </p:spPr>
      </p:pic>
    </p:spTree>
    <p:extLst>
      <p:ext uri="{BB962C8B-B14F-4D97-AF65-F5344CB8AC3E}">
        <p14:creationId xmlns:p14="http://schemas.microsoft.com/office/powerpoint/2010/main" val="36073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31F48-F306-6F42-866C-75E86708EF5E}"/>
              </a:ext>
            </a:extLst>
          </p:cNvPr>
          <p:cNvSpPr>
            <a:spLocks noGrp="1"/>
          </p:cNvSpPr>
          <p:nvPr>
            <p:ph type="sldNum" sz="quarter" idx="12"/>
          </p:nvPr>
        </p:nvSpPr>
        <p:spPr/>
        <p:txBody>
          <a:bodyPr/>
          <a:lstStyle/>
          <a:p>
            <a:fld id="{220513D4-7261-F848-8FAE-CF02B39A77BD}" type="slidenum">
              <a:rPr lang="en-US" smtClean="0"/>
              <a:t>5</a:t>
            </a:fld>
            <a:endParaRPr lang="en-US"/>
          </a:p>
        </p:txBody>
      </p:sp>
      <p:pic>
        <p:nvPicPr>
          <p:cNvPr id="4" name="Picture 3">
            <a:extLst>
              <a:ext uri="{FF2B5EF4-FFF2-40B4-BE49-F238E27FC236}">
                <a16:creationId xmlns:a16="http://schemas.microsoft.com/office/drawing/2014/main" id="{8FCE72C6-2594-B346-9D63-74E85949400C}"/>
              </a:ext>
            </a:extLst>
          </p:cNvPr>
          <p:cNvPicPr>
            <a:picLocks noChangeAspect="1"/>
          </p:cNvPicPr>
          <p:nvPr/>
        </p:nvPicPr>
        <p:blipFill>
          <a:blip r:embed="rId3"/>
          <a:stretch>
            <a:fillRect/>
          </a:stretch>
        </p:blipFill>
        <p:spPr>
          <a:xfrm>
            <a:off x="1021415" y="494521"/>
            <a:ext cx="9647301" cy="5051181"/>
          </a:xfrm>
          <a:prstGeom prst="rect">
            <a:avLst/>
          </a:prstGeom>
        </p:spPr>
      </p:pic>
    </p:spTree>
    <p:extLst>
      <p:ext uri="{BB962C8B-B14F-4D97-AF65-F5344CB8AC3E}">
        <p14:creationId xmlns:p14="http://schemas.microsoft.com/office/powerpoint/2010/main" val="277230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2B9E6-E299-304B-9AB5-1B39EFEE679D}"/>
              </a:ext>
            </a:extLst>
          </p:cNvPr>
          <p:cNvSpPr>
            <a:spLocks noGrp="1"/>
          </p:cNvSpPr>
          <p:nvPr>
            <p:ph type="sldNum" sz="quarter" idx="12"/>
          </p:nvPr>
        </p:nvSpPr>
        <p:spPr/>
        <p:txBody>
          <a:bodyPr/>
          <a:lstStyle/>
          <a:p>
            <a:fld id="{220513D4-7261-F848-8FAE-CF02B39A77BD}" type="slidenum">
              <a:rPr lang="en-US" smtClean="0"/>
              <a:t>6</a:t>
            </a:fld>
            <a:endParaRPr lang="en-US"/>
          </a:p>
        </p:txBody>
      </p:sp>
      <p:pic>
        <p:nvPicPr>
          <p:cNvPr id="4" name="Picture 3">
            <a:extLst>
              <a:ext uri="{FF2B5EF4-FFF2-40B4-BE49-F238E27FC236}">
                <a16:creationId xmlns:a16="http://schemas.microsoft.com/office/drawing/2014/main" id="{4B6CBFED-90A6-E748-AACF-7DEE8D147A3B}"/>
              </a:ext>
            </a:extLst>
          </p:cNvPr>
          <p:cNvPicPr>
            <a:picLocks noChangeAspect="1"/>
          </p:cNvPicPr>
          <p:nvPr/>
        </p:nvPicPr>
        <p:blipFill>
          <a:blip r:embed="rId3"/>
          <a:stretch>
            <a:fillRect/>
          </a:stretch>
        </p:blipFill>
        <p:spPr>
          <a:xfrm>
            <a:off x="1041888" y="-13463"/>
            <a:ext cx="4491403" cy="6871463"/>
          </a:xfrm>
          <a:prstGeom prst="rect">
            <a:avLst/>
          </a:prstGeom>
        </p:spPr>
      </p:pic>
      <p:sp>
        <p:nvSpPr>
          <p:cNvPr id="5" name="TextBox 4">
            <a:extLst>
              <a:ext uri="{FF2B5EF4-FFF2-40B4-BE49-F238E27FC236}">
                <a16:creationId xmlns:a16="http://schemas.microsoft.com/office/drawing/2014/main" id="{BABCC238-BCCF-E54A-B85A-B43D44484900}"/>
              </a:ext>
            </a:extLst>
          </p:cNvPr>
          <p:cNvSpPr txBox="1"/>
          <p:nvPr/>
        </p:nvSpPr>
        <p:spPr>
          <a:xfrm>
            <a:off x="6492186" y="2406605"/>
            <a:ext cx="4290646"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Results were featured in a URBC session </a:t>
            </a:r>
          </a:p>
          <a:p>
            <a:pPr marL="285750" indent="-285750">
              <a:buFont typeface="Arial" panose="020B0604020202020204" pitchFamily="34" charset="0"/>
              <a:buChar char="•"/>
            </a:pPr>
            <a:r>
              <a:rPr lang="en-US" dirty="0">
                <a:latin typeface="+mj-lt"/>
              </a:rPr>
              <a:t>Community archetypes meant to aid place-based community level preparedness and mitigation</a:t>
            </a:r>
          </a:p>
          <a:p>
            <a:pPr marL="285750" indent="-285750">
              <a:buFont typeface="Arial" panose="020B0604020202020204" pitchFamily="34" charset="0"/>
              <a:buChar char="•"/>
            </a:pPr>
            <a:r>
              <a:rPr lang="en-US" dirty="0">
                <a:latin typeface="+mj-lt"/>
              </a:rPr>
              <a:t>This work to be published later this year</a:t>
            </a:r>
          </a:p>
        </p:txBody>
      </p:sp>
    </p:spTree>
    <p:extLst>
      <p:ext uri="{BB962C8B-B14F-4D97-AF65-F5344CB8AC3E}">
        <p14:creationId xmlns:p14="http://schemas.microsoft.com/office/powerpoint/2010/main" val="426434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6177</TotalTime>
  <Words>896</Words>
  <Application>Microsoft Macintosh PowerPoint</Application>
  <PresentationFormat>Widescreen</PresentationFormat>
  <Paragraphs>29</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Community Archetypes of Social Vulnerability</vt:lpstr>
      <vt:lpstr>GOAL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Sahar Safaie</cp:lastModifiedBy>
  <cp:revision>204</cp:revision>
  <dcterms:created xsi:type="dcterms:W3CDTF">2019-08-12T13:09:44Z</dcterms:created>
  <dcterms:modified xsi:type="dcterms:W3CDTF">2021-07-23T20:40:47Z</dcterms:modified>
</cp:coreProperties>
</file>