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5" autoAdjust="0"/>
    <p:restoredTop sz="95289" autoAdjust="0"/>
  </p:normalViewPr>
  <p:slideViewPr>
    <p:cSldViewPr snapToGrid="0">
      <p:cViewPr varScale="1">
        <p:scale>
          <a:sx n="81" d="100"/>
          <a:sy n="81" d="100"/>
        </p:scale>
        <p:origin x="114" y="3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163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32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79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93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354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22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656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40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33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062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401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71DE97D-E3A0-427E-9277-4A5B4E041CFE}" type="datetimeFigureOut">
              <a:rPr lang="en-CA" smtClean="0"/>
              <a:t>6/28/21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CB0C93-4FC1-484A-A452-367B5393CE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03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C1C5-711E-470D-A640-9A9EED2284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Assessing the Financial Impact of an Earthquake in Greater Vancouver</a:t>
            </a: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8D1EC-E227-4313-8207-75A3567E63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Bohan Li and Paul Kovacs, ICLR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339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87DC-BD9A-47A2-A7B8-7B14C265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46A18-D4E1-4DBD-87DE-1E2C7076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403188"/>
          </a:xfrm>
        </p:spPr>
        <p:txBody>
          <a:bodyPr>
            <a:normAutofit/>
          </a:bodyPr>
          <a:lstStyle/>
          <a:p>
            <a:r>
              <a:rPr lang="en-US" dirty="0"/>
              <a:t>What fraction of shake damage is covered by insurance?</a:t>
            </a:r>
          </a:p>
          <a:p>
            <a:pPr lvl="1"/>
            <a:r>
              <a:rPr lang="en-US" dirty="0"/>
              <a:t>Insurance take-up speeds recovery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Kousky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2019)</a:t>
            </a:r>
          </a:p>
          <a:p>
            <a:pPr lvl="1"/>
            <a:r>
              <a:rPr lang="en-US" dirty="0"/>
              <a:t>Greater Vancouver take-up: 51% personal, 94% commercial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CatIQ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b="1" dirty="0"/>
              <a:t>Answer: 20-30% for catastrophic earthquake</a:t>
            </a:r>
          </a:p>
          <a:p>
            <a:endParaRPr lang="en-US" dirty="0"/>
          </a:p>
          <a:p>
            <a:r>
              <a:rPr lang="en-US" dirty="0"/>
              <a:t>Can insurance industry handle earthquake losses in Vancouver?</a:t>
            </a:r>
          </a:p>
          <a:p>
            <a:pPr lvl="1"/>
            <a:r>
              <a:rPr lang="en-US" dirty="0"/>
              <a:t>Systemic failure with losses &gt;$35 billion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(see PACICC 2016, 2021)</a:t>
            </a:r>
          </a:p>
          <a:p>
            <a:pPr lvl="1"/>
            <a:r>
              <a:rPr lang="en-US" b="1" dirty="0"/>
              <a:t>Answer: yes, systemic failure unlikely</a:t>
            </a:r>
          </a:p>
        </p:txBody>
      </p:sp>
    </p:spTree>
    <p:extLst>
      <p:ext uri="{BB962C8B-B14F-4D97-AF65-F5344CB8AC3E}">
        <p14:creationId xmlns:p14="http://schemas.microsoft.com/office/powerpoint/2010/main" val="208540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AA88-EDAC-434A-854C-C2B8020A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A0998-B83D-4DB4-86F2-786D31000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OpenQuake</a:t>
            </a:r>
            <a:r>
              <a:rPr lang="en-US" dirty="0"/>
              <a:t>: simulate earthquake under Vancouver City Hall</a:t>
            </a:r>
          </a:p>
          <a:p>
            <a:pPr lvl="1"/>
            <a:r>
              <a:rPr lang="en-US" dirty="0"/>
              <a:t>Focus on M6.5 – M7.0</a:t>
            </a:r>
          </a:p>
          <a:p>
            <a:pPr lvl="1"/>
            <a:r>
              <a:rPr lang="en-US" dirty="0"/>
              <a:t>Metro Vancouver region</a:t>
            </a:r>
          </a:p>
          <a:p>
            <a:endParaRPr lang="en-US" dirty="0"/>
          </a:p>
          <a:p>
            <a:r>
              <a:rPr lang="en-CA" dirty="0"/>
              <a:t>GSC Exposure Database</a:t>
            </a:r>
          </a:p>
          <a:p>
            <a:endParaRPr lang="en-CA" dirty="0"/>
          </a:p>
          <a:p>
            <a:r>
              <a:rPr lang="en-CA" dirty="0" err="1"/>
              <a:t>CatIQ</a:t>
            </a:r>
            <a:r>
              <a:rPr lang="en-CA" dirty="0"/>
              <a:t> Insurance Exposure Database, by 3-digit FSA</a:t>
            </a:r>
          </a:p>
          <a:p>
            <a:pPr lvl="1"/>
            <a:r>
              <a:rPr lang="en-CA" dirty="0"/>
              <a:t>Earthquake insurance take-up</a:t>
            </a:r>
          </a:p>
        </p:txBody>
      </p:sp>
    </p:spTree>
    <p:extLst>
      <p:ext uri="{BB962C8B-B14F-4D97-AF65-F5344CB8AC3E}">
        <p14:creationId xmlns:p14="http://schemas.microsoft.com/office/powerpoint/2010/main" val="30880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D2C2F7-688B-405E-A09D-A33975CC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1428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Findings: insured losses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0F7CDD9-508F-46DA-9CE4-FB7304C6C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337" y="2184036"/>
            <a:ext cx="2888439" cy="386963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marR="0" lvl="0" indent="-182880" defTabSz="914400" fontAlgn="base"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Garamond" pitchFamily="18" charset="0"/>
              <a:buChar char="◦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</a:rPr>
              <a:t>Relatively low fraction of </a:t>
            </a:r>
            <a:r>
              <a:rPr lang="en-US" altLang="en-US" sz="2000" dirty="0">
                <a:solidFill>
                  <a:srgbClr val="FFFFFF"/>
                </a:solidFill>
              </a:rPr>
              <a:t>losses insured</a:t>
            </a:r>
          </a:p>
          <a:p>
            <a:pPr marL="0" marR="0" lvl="0" indent="-182880" defTabSz="914400" fontAlgn="base"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Garamond" pitchFamily="18" charset="0"/>
              <a:buChar char="◦"/>
              <a:tabLst/>
            </a:pPr>
            <a:endParaRPr lang="en-US" altLang="en-US" sz="2000" dirty="0">
              <a:solidFill>
                <a:srgbClr val="FFFFFF"/>
              </a:solidFill>
            </a:endParaRPr>
          </a:p>
          <a:p>
            <a:pPr marL="0" marR="0" lvl="0" indent="-182880" defTabSz="914400" fontAlgn="base"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Garamond" pitchFamily="18" charset="0"/>
              <a:buChar char="◦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</a:rPr>
              <a:t>Insured losses below $35 billion for M7.5 earthquake</a:t>
            </a:r>
          </a:p>
          <a:p>
            <a:pPr lvl="1" indent="-182880" defTabSz="914400" fontAlgn="base"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altLang="en-US" sz="2000" dirty="0">
                <a:solidFill>
                  <a:srgbClr val="FFFFFF"/>
                </a:solidFill>
              </a:rPr>
              <a:t>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</a:rPr>
              <a:t>nlikely to cause systemic failure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23B0CB-C9DA-4F44-9575-51921DE038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119025"/>
              </p:ext>
            </p:extLst>
          </p:nvPr>
        </p:nvGraphicFramePr>
        <p:xfrm>
          <a:off x="4345206" y="2516514"/>
          <a:ext cx="7522788" cy="1824972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019503">
                  <a:extLst>
                    <a:ext uri="{9D8B030D-6E8A-4147-A177-3AD203B41FA5}">
                      <a16:colId xmlns:a16="http://schemas.microsoft.com/office/drawing/2014/main" val="3540675442"/>
                    </a:ext>
                  </a:extLst>
                </a:gridCol>
                <a:gridCol w="619604">
                  <a:extLst>
                    <a:ext uri="{9D8B030D-6E8A-4147-A177-3AD203B41FA5}">
                      <a16:colId xmlns:a16="http://schemas.microsoft.com/office/drawing/2014/main" val="3899035532"/>
                    </a:ext>
                  </a:extLst>
                </a:gridCol>
                <a:gridCol w="649421">
                  <a:extLst>
                    <a:ext uri="{9D8B030D-6E8A-4147-A177-3AD203B41FA5}">
                      <a16:colId xmlns:a16="http://schemas.microsoft.com/office/drawing/2014/main" val="97300018"/>
                    </a:ext>
                  </a:extLst>
                </a:gridCol>
                <a:gridCol w="649421">
                  <a:extLst>
                    <a:ext uri="{9D8B030D-6E8A-4147-A177-3AD203B41FA5}">
                      <a16:colId xmlns:a16="http://schemas.microsoft.com/office/drawing/2014/main" val="1318117169"/>
                    </a:ext>
                  </a:extLst>
                </a:gridCol>
                <a:gridCol w="654977">
                  <a:extLst>
                    <a:ext uri="{9D8B030D-6E8A-4147-A177-3AD203B41FA5}">
                      <a16:colId xmlns:a16="http://schemas.microsoft.com/office/drawing/2014/main" val="375469599"/>
                    </a:ext>
                  </a:extLst>
                </a:gridCol>
                <a:gridCol w="654977">
                  <a:extLst>
                    <a:ext uri="{9D8B030D-6E8A-4147-A177-3AD203B41FA5}">
                      <a16:colId xmlns:a16="http://schemas.microsoft.com/office/drawing/2014/main" val="2036152790"/>
                    </a:ext>
                  </a:extLst>
                </a:gridCol>
                <a:gridCol w="654977">
                  <a:extLst>
                    <a:ext uri="{9D8B030D-6E8A-4147-A177-3AD203B41FA5}">
                      <a16:colId xmlns:a16="http://schemas.microsoft.com/office/drawing/2014/main" val="2747258958"/>
                    </a:ext>
                  </a:extLst>
                </a:gridCol>
                <a:gridCol w="654977">
                  <a:extLst>
                    <a:ext uri="{9D8B030D-6E8A-4147-A177-3AD203B41FA5}">
                      <a16:colId xmlns:a16="http://schemas.microsoft.com/office/drawing/2014/main" val="1173742229"/>
                    </a:ext>
                  </a:extLst>
                </a:gridCol>
                <a:gridCol w="654977">
                  <a:extLst>
                    <a:ext uri="{9D8B030D-6E8A-4147-A177-3AD203B41FA5}">
                      <a16:colId xmlns:a16="http://schemas.microsoft.com/office/drawing/2014/main" val="3571920709"/>
                    </a:ext>
                  </a:extLst>
                </a:gridCol>
                <a:gridCol w="654977">
                  <a:extLst>
                    <a:ext uri="{9D8B030D-6E8A-4147-A177-3AD203B41FA5}">
                      <a16:colId xmlns:a16="http://schemas.microsoft.com/office/drawing/2014/main" val="4116452736"/>
                    </a:ext>
                  </a:extLst>
                </a:gridCol>
                <a:gridCol w="654977">
                  <a:extLst>
                    <a:ext uri="{9D8B030D-6E8A-4147-A177-3AD203B41FA5}">
                      <a16:colId xmlns:a16="http://schemas.microsoft.com/office/drawing/2014/main" val="1565393499"/>
                    </a:ext>
                  </a:extLst>
                </a:gridCol>
              </a:tblGrid>
              <a:tr h="292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CA" sz="1400" b="0" cap="none" spc="6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>
                          <a:solidFill>
                            <a:schemeClr val="bg1"/>
                          </a:solidFill>
                          <a:effectLst/>
                        </a:rPr>
                        <a:t>M4.5</a:t>
                      </a:r>
                      <a:endParaRPr lang="en-CA" sz="14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 dirty="0">
                          <a:solidFill>
                            <a:schemeClr val="bg1"/>
                          </a:solidFill>
                          <a:effectLst/>
                        </a:rPr>
                        <a:t>M5.0</a:t>
                      </a:r>
                      <a:endParaRPr lang="en-CA" sz="1400" b="0" cap="none" spc="6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>
                          <a:solidFill>
                            <a:schemeClr val="bg1"/>
                          </a:solidFill>
                          <a:effectLst/>
                        </a:rPr>
                        <a:t>M5.5</a:t>
                      </a:r>
                      <a:endParaRPr lang="en-CA" sz="14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>
                          <a:solidFill>
                            <a:schemeClr val="bg1"/>
                          </a:solidFill>
                          <a:effectLst/>
                        </a:rPr>
                        <a:t>M6.0</a:t>
                      </a:r>
                      <a:endParaRPr lang="en-CA" sz="14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 dirty="0">
                          <a:solidFill>
                            <a:schemeClr val="bg1"/>
                          </a:solidFill>
                          <a:effectLst/>
                        </a:rPr>
                        <a:t>M6.5</a:t>
                      </a:r>
                      <a:endParaRPr lang="en-CA" sz="1400" b="0" cap="none" spc="6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>
                          <a:solidFill>
                            <a:schemeClr val="bg1"/>
                          </a:solidFill>
                          <a:effectLst/>
                        </a:rPr>
                        <a:t>M7.0</a:t>
                      </a:r>
                      <a:endParaRPr lang="en-CA" sz="14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>
                          <a:solidFill>
                            <a:schemeClr val="bg1"/>
                          </a:solidFill>
                          <a:effectLst/>
                        </a:rPr>
                        <a:t>M7.5</a:t>
                      </a:r>
                      <a:endParaRPr lang="en-CA" sz="14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>
                          <a:solidFill>
                            <a:schemeClr val="bg1"/>
                          </a:solidFill>
                          <a:effectLst/>
                        </a:rPr>
                        <a:t>M8.0</a:t>
                      </a:r>
                      <a:endParaRPr lang="en-CA" sz="14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>
                          <a:solidFill>
                            <a:schemeClr val="bg1"/>
                          </a:solidFill>
                          <a:effectLst/>
                        </a:rPr>
                        <a:t>M8.5</a:t>
                      </a:r>
                      <a:endParaRPr lang="en-CA" sz="14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cap="none" spc="60">
                          <a:solidFill>
                            <a:schemeClr val="bg1"/>
                          </a:solidFill>
                          <a:effectLst/>
                        </a:rPr>
                        <a:t>M9.0</a:t>
                      </a:r>
                      <a:endParaRPr lang="en-CA" sz="1400" b="0" cap="none" spc="6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596026"/>
                  </a:ext>
                </a:extLst>
              </a:tr>
              <a:tr h="446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Insured Loss</a:t>
                      </a:r>
                      <a:endParaRPr lang="en-CA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$0.01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$0.04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$0.2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$1.0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$6.1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$18.8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$31.9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$44.3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$50.4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$57.1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998839"/>
                  </a:ext>
                </a:extLst>
              </a:tr>
              <a:tr h="446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Uninsured Loss</a:t>
                      </a:r>
                      <a:endParaRPr lang="en-CA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$0.21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$0.68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$2.3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$7.4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$23.6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$46.0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$69.6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$85.9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$91.5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$97.5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932370"/>
                  </a:ext>
                </a:extLst>
              </a:tr>
              <a:tr h="624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Percent of Loss Insured</a:t>
                      </a:r>
                      <a:endParaRPr lang="en-CA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6.0%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5.7%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6.4%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11.4%</a:t>
                      </a:r>
                      <a:endParaRPr lang="en-CA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20.6%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29.0%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31.5%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34.1%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35.5%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36.9%</a:t>
                      </a:r>
                      <a:endParaRPr lang="en-CA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86" marR="58586" marT="7811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7299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E742EC-C3DE-449E-A4AC-2E5C11ABBB86}"/>
              </a:ext>
            </a:extLst>
          </p:cNvPr>
          <p:cNvSpPr txBox="1"/>
          <p:nvPr/>
        </p:nvSpPr>
        <p:spPr>
          <a:xfrm>
            <a:off x="4345206" y="1593184"/>
            <a:ext cx="7522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bmk=""/>
              <a:t>Insured and Uninsured Losses with 10% Deductible by Magnitude (in billions of dollars)</a:t>
            </a:r>
            <a:endParaRPr lang="en-US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715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E50C-CC6A-4D55-944A-D123B6B6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 insured losses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DEC20-7C65-4130-AEAB-2CCB2080F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Secondary perils</a:t>
            </a:r>
          </a:p>
          <a:p>
            <a:pPr lvl="1"/>
            <a:r>
              <a:rPr lang="en-CA" dirty="0"/>
              <a:t>IBC/AIR (2013): 30% added losses from fire following, liquefaction, tsunami</a:t>
            </a:r>
          </a:p>
          <a:p>
            <a:pPr lvl="1"/>
            <a:r>
              <a:rPr lang="en-CA" dirty="0"/>
              <a:t>ICLR (2001): $22.3B fire following w/ M6.5; $48.6B fire following w/ M7.0</a:t>
            </a:r>
          </a:p>
          <a:p>
            <a:pPr lvl="1"/>
            <a:r>
              <a:rPr lang="en-CA" dirty="0"/>
              <a:t>ICLR (2020): $7B – $11B fire following</a:t>
            </a:r>
          </a:p>
          <a:p>
            <a:endParaRPr lang="en-CA" dirty="0"/>
          </a:p>
          <a:p>
            <a:r>
              <a:rPr lang="en-CA" dirty="0" err="1"/>
              <a:t>CatIQ</a:t>
            </a:r>
            <a:r>
              <a:rPr lang="en-CA" dirty="0"/>
              <a:t> exposure values: 25%-30% larger</a:t>
            </a:r>
          </a:p>
        </p:txBody>
      </p:sp>
    </p:spTree>
    <p:extLst>
      <p:ext uri="{BB962C8B-B14F-4D97-AF65-F5344CB8AC3E}">
        <p14:creationId xmlns:p14="http://schemas.microsoft.com/office/powerpoint/2010/main" val="145029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4764-475C-49EA-B369-2FF6FF779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7AB9A-564A-4494-BB90-84E4C4958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535073"/>
          </a:xfrm>
        </p:spPr>
        <p:txBody>
          <a:bodyPr>
            <a:normAutofit/>
          </a:bodyPr>
          <a:lstStyle/>
          <a:p>
            <a:r>
              <a:rPr lang="en-US" dirty="0"/>
              <a:t>Currently, extreme losses for homeowners w/ catastrophic earthquake</a:t>
            </a:r>
          </a:p>
          <a:p>
            <a:endParaRPr lang="en-US" dirty="0"/>
          </a:p>
          <a:p>
            <a:r>
              <a:rPr lang="en-US" dirty="0"/>
              <a:t>Insurance and government have large financial capacity</a:t>
            </a:r>
          </a:p>
          <a:p>
            <a:pPr lvl="1"/>
            <a:r>
              <a:rPr lang="en-US" dirty="0"/>
              <a:t>Pre-planning is crucial</a:t>
            </a:r>
          </a:p>
          <a:p>
            <a:pPr lvl="1"/>
            <a:r>
              <a:rPr lang="en-US" dirty="0"/>
              <a:t>Currently exploring solutions</a:t>
            </a:r>
          </a:p>
          <a:p>
            <a:endParaRPr lang="en-US" dirty="0"/>
          </a:p>
          <a:p>
            <a:r>
              <a:rPr lang="en-US" dirty="0"/>
              <a:t>Loss distribution has large effect w/ deductible</a:t>
            </a:r>
          </a:p>
          <a:p>
            <a:pPr lvl="1"/>
            <a:r>
              <a:rPr lang="en-US" dirty="0"/>
              <a:t>1994 Northridge CA earthquake: claims ~ gamma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(Wesson et al 2004)</a:t>
            </a:r>
          </a:p>
          <a:p>
            <a:endParaRPr lang="en-US" dirty="0"/>
          </a:p>
          <a:p>
            <a:r>
              <a:rPr lang="en-US" dirty="0"/>
              <a:t>New information and data released following analysis</a:t>
            </a:r>
          </a:p>
          <a:p>
            <a:pPr lvl="1"/>
            <a:r>
              <a:rPr lang="en-US" dirty="0"/>
              <a:t>Analysis used 2019 data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5379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385</TotalTime>
  <Words>357</Words>
  <Application>Microsoft Office PowerPoint</Application>
  <PresentationFormat>Widescreen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Garamond</vt:lpstr>
      <vt:lpstr>Savon</vt:lpstr>
      <vt:lpstr>Assessing the Financial Impact of an Earthquake in Greater Vancouver</vt:lpstr>
      <vt:lpstr>Questions</vt:lpstr>
      <vt:lpstr>Methodology</vt:lpstr>
      <vt:lpstr>Findings: insured losses</vt:lpstr>
      <vt:lpstr>Findings: insured losses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Financial Impact of an Earthquake in Greater Vancouver</dc:title>
  <dc:creator>Bohan Li</dc:creator>
  <cp:lastModifiedBy>Bohan Li</cp:lastModifiedBy>
  <cp:revision>92</cp:revision>
  <dcterms:created xsi:type="dcterms:W3CDTF">2021-06-24T20:07:38Z</dcterms:created>
  <dcterms:modified xsi:type="dcterms:W3CDTF">2021-06-28T17:45:07Z</dcterms:modified>
</cp:coreProperties>
</file>